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303C-F0F5-417B-A4C0-F729319B5A84}" type="datetimeFigureOut">
              <a:rPr lang="hr-HR" smtClean="0"/>
              <a:t>1.6.2014.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6D8B-5F89-4A3E-9EF5-94FC130776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197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303C-F0F5-417B-A4C0-F729319B5A84}" type="datetimeFigureOut">
              <a:rPr lang="hr-HR" smtClean="0"/>
              <a:t>1.6.2014.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6D8B-5F89-4A3E-9EF5-94FC130776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78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303C-F0F5-417B-A4C0-F729319B5A84}" type="datetimeFigureOut">
              <a:rPr lang="hr-HR" smtClean="0"/>
              <a:t>1.6.2014.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6D8B-5F89-4A3E-9EF5-94FC130776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8163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303C-F0F5-417B-A4C0-F729319B5A84}" type="datetimeFigureOut">
              <a:rPr lang="hr-HR" smtClean="0"/>
              <a:t>1.6.2014.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6D8B-5F89-4A3E-9EF5-94FC130776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228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303C-F0F5-417B-A4C0-F729319B5A84}" type="datetimeFigureOut">
              <a:rPr lang="hr-HR" smtClean="0"/>
              <a:t>1.6.2014.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6D8B-5F89-4A3E-9EF5-94FC130776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876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303C-F0F5-417B-A4C0-F729319B5A84}" type="datetimeFigureOut">
              <a:rPr lang="hr-HR" smtClean="0"/>
              <a:t>1.6.2014.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6D8B-5F89-4A3E-9EF5-94FC130776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905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303C-F0F5-417B-A4C0-F729319B5A84}" type="datetimeFigureOut">
              <a:rPr lang="hr-HR" smtClean="0"/>
              <a:t>1.6.2014.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6D8B-5F89-4A3E-9EF5-94FC130776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400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303C-F0F5-417B-A4C0-F729319B5A84}" type="datetimeFigureOut">
              <a:rPr lang="hr-HR" smtClean="0"/>
              <a:t>1.6.2014.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6D8B-5F89-4A3E-9EF5-94FC130776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490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303C-F0F5-417B-A4C0-F729319B5A84}" type="datetimeFigureOut">
              <a:rPr lang="hr-HR" smtClean="0"/>
              <a:t>1.6.2014.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6D8B-5F89-4A3E-9EF5-94FC130776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772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303C-F0F5-417B-A4C0-F729319B5A84}" type="datetimeFigureOut">
              <a:rPr lang="hr-HR" smtClean="0"/>
              <a:t>1.6.2014.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6D8B-5F89-4A3E-9EF5-94FC130776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566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303C-F0F5-417B-A4C0-F729319B5A84}" type="datetimeFigureOut">
              <a:rPr lang="hr-HR" smtClean="0"/>
              <a:t>1.6.2014.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6D8B-5F89-4A3E-9EF5-94FC130776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841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303C-F0F5-417B-A4C0-F729319B5A84}" type="datetimeFigureOut">
              <a:rPr lang="hr-HR" smtClean="0"/>
              <a:t>1.6.2014.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76D8B-5F89-4A3E-9EF5-94FC130776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126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zos.hr/" TargetMode="External"/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.mzos.hr/Default.aspx?art=13222&amp;sec=1933" TargetMode="External"/><Relationship Id="rId2" Type="http://schemas.openxmlformats.org/officeDocument/2006/relationships/hyperlink" Target="https://www.upisi.hr/docs/Brosura2014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UPIS U 1. RAZRED SREDNJE ŠKOLE</a:t>
            </a:r>
            <a:endParaRPr lang="hr-HR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6696744" cy="3001888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Brošura </a:t>
            </a:r>
            <a:r>
              <a:rPr lang="hr-H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Idemo u srednju!!!</a:t>
            </a:r>
            <a:r>
              <a:rPr lang="hr-HR" dirty="0" smtClean="0"/>
              <a:t> </a:t>
            </a:r>
          </a:p>
          <a:p>
            <a:r>
              <a:rPr lang="hr-HR" sz="1800" dirty="0" smtClean="0"/>
              <a:t>Prijave i upisi u srednje škole za šk. god. 2014./2015.</a:t>
            </a:r>
          </a:p>
          <a:p>
            <a:endParaRPr lang="hr-HR" sz="1800" dirty="0" smtClean="0"/>
          </a:p>
          <a:p>
            <a:r>
              <a:rPr lang="hr-H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Jedinstveni popis zdravstvenih kontraindikacija srednjoškolskih obrazovnih programa u svrhu upisa u I. </a:t>
            </a:r>
            <a:r>
              <a:rPr lang="hr-H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hr-H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azred srednje škole </a:t>
            </a:r>
          </a:p>
          <a:p>
            <a:r>
              <a:rPr lang="hr-HR" sz="1800" dirty="0" smtClean="0"/>
              <a:t>Povjerenstvo za izradu Jedinstvenoga popisa zdravstvenih kontraidnikacija srednjoškolskih obrazovnih programa u svrhu upisa u I. Razred srednje škole</a:t>
            </a:r>
            <a:endParaRPr lang="hr-HR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51757"/>
            <a:ext cx="3510405" cy="210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697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591343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b="1" dirty="0">
                <a:solidFill>
                  <a:srgbClr val="00B050"/>
                </a:solidFill>
              </a:rPr>
              <a:t>POSTUPCI PRIJAVA I UPISA U SREDNJE ŠKOLE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hr-HR" b="1" dirty="0" smtClean="0"/>
              <a:t>Kandidati koji osnovno obrazovanje završavaju u redovitome sustavu obrazovanja u Republici Hrvatskoj 2014. godine</a:t>
            </a:r>
          </a:p>
          <a:p>
            <a:r>
              <a:rPr lang="hr-HR" dirty="0" smtClean="0"/>
              <a:t>Potreban elektronički identitet iz sustava AAI@EduHr (svi učenici dobili od administratora imenika)</a:t>
            </a:r>
          </a:p>
          <a:p>
            <a:pPr lvl="1"/>
            <a:r>
              <a:rPr lang="hr-HR" b="1" dirty="0" smtClean="0">
                <a:solidFill>
                  <a:srgbClr val="00B050"/>
                </a:solidFill>
              </a:rPr>
              <a:t>korisničko ime </a:t>
            </a:r>
            <a:r>
              <a:rPr lang="hr-HR" dirty="0" smtClean="0"/>
              <a:t>(ime.prezime@skole.hr)</a:t>
            </a:r>
          </a:p>
          <a:p>
            <a:pPr lvl="1"/>
            <a:r>
              <a:rPr lang="hr-HR" b="1" dirty="0">
                <a:solidFill>
                  <a:srgbClr val="00B050"/>
                </a:solidFill>
              </a:rPr>
              <a:t>l</a:t>
            </a:r>
            <a:r>
              <a:rPr lang="hr-HR" b="1" dirty="0" smtClean="0">
                <a:solidFill>
                  <a:srgbClr val="00B050"/>
                </a:solidFill>
              </a:rPr>
              <a:t>ozinka</a:t>
            </a:r>
            <a:r>
              <a:rPr lang="hr-HR" dirty="0" smtClean="0"/>
              <a:t> (kombinacija slova i brojki)</a:t>
            </a:r>
          </a:p>
          <a:p>
            <a:pPr lvl="1"/>
            <a:r>
              <a:rPr lang="hr-HR" b="1" dirty="0" smtClean="0">
                <a:solidFill>
                  <a:srgbClr val="00B050"/>
                </a:solidFill>
              </a:rPr>
              <a:t>PIN</a:t>
            </a:r>
            <a:r>
              <a:rPr lang="hr-HR" dirty="0" smtClean="0"/>
              <a:t> (treba ga pribaviti sam učenik)</a:t>
            </a:r>
          </a:p>
          <a:p>
            <a:r>
              <a:rPr lang="hr-HR" dirty="0" smtClean="0"/>
              <a:t>Svi </a:t>
            </a:r>
            <a:r>
              <a:rPr lang="hr-HR" b="1" dirty="0" smtClean="0"/>
              <a:t>osobni podaci i ocjene</a:t>
            </a:r>
            <a:r>
              <a:rPr lang="hr-HR" dirty="0" smtClean="0"/>
              <a:t> prenose se iz e-Matice u NISpuSŠ, učenici tu dokumentaciju </a:t>
            </a:r>
            <a:r>
              <a:rPr lang="hr-HR" b="1" u="sng" dirty="0" smtClean="0"/>
              <a:t>nisu dužni </a:t>
            </a:r>
            <a:r>
              <a:rPr lang="hr-HR" dirty="0" smtClean="0"/>
              <a:t>dostaviti svom razredniku.</a:t>
            </a:r>
          </a:p>
          <a:p>
            <a:endParaRPr lang="hr-H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37" y="25963"/>
            <a:ext cx="277336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876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rgbClr val="00B050"/>
                </a:solidFill>
              </a:rPr>
              <a:t>POSTUPCI U </a:t>
            </a:r>
            <a:r>
              <a:rPr lang="hr-HR" b="1" dirty="0" smtClean="0">
                <a:solidFill>
                  <a:srgbClr val="00B050"/>
                </a:solidFill>
              </a:rPr>
              <a:t>APLIKACIJI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Mrežna </a:t>
            </a:r>
            <a:r>
              <a:rPr lang="hr-HR" dirty="0" smtClean="0"/>
              <a:t>stranica NISpuSŠ-a: </a:t>
            </a:r>
            <a:r>
              <a:rPr lang="hr-HR" dirty="0" smtClean="0">
                <a:hlinkClick r:id="rId2"/>
              </a:rPr>
              <a:t>www.upisi.hr</a:t>
            </a:r>
            <a:endParaRPr lang="hr-HR" dirty="0" smtClean="0"/>
          </a:p>
          <a:p>
            <a:r>
              <a:rPr lang="hr-HR" dirty="0" smtClean="0"/>
              <a:t>Važne informacije na </a:t>
            </a:r>
            <a:r>
              <a:rPr lang="hr-HR" dirty="0" smtClean="0">
                <a:hlinkClick r:id="rId2"/>
              </a:rPr>
              <a:t>www.upisi.hr</a:t>
            </a:r>
            <a:r>
              <a:rPr lang="hr-HR" dirty="0" smtClean="0"/>
              <a:t> i na </a:t>
            </a:r>
            <a:r>
              <a:rPr lang="hr-HR" dirty="0" smtClean="0">
                <a:hlinkClick r:id="rId3"/>
              </a:rPr>
              <a:t>www.mzos.hr</a:t>
            </a:r>
            <a:r>
              <a:rPr lang="hr-HR" dirty="0" smtClean="0"/>
              <a:t> </a:t>
            </a:r>
          </a:p>
          <a:p>
            <a:r>
              <a:rPr lang="hr-HR" dirty="0" smtClean="0"/>
              <a:t>Minimalni tehnički preduvjeti: </a:t>
            </a:r>
            <a:r>
              <a:rPr lang="hr-HR" dirty="0" smtClean="0">
                <a:solidFill>
                  <a:srgbClr val="FF0066"/>
                </a:solidFill>
              </a:rPr>
              <a:t>Firefox, Chrome, Opera, Internet Explorer </a:t>
            </a:r>
            <a:r>
              <a:rPr lang="hr-HR" dirty="0" smtClean="0"/>
              <a:t>od inačice 8 pa nadalje  </a:t>
            </a:r>
          </a:p>
          <a:p>
            <a:r>
              <a:rPr lang="hr-HR" b="1" dirty="0" smtClean="0">
                <a:solidFill>
                  <a:srgbClr val="FF0066"/>
                </a:solidFill>
              </a:rPr>
              <a:t>VAŽNO!!!: pratiti mrežne stranice srednjih škola koje kandidat želi upisati</a:t>
            </a:r>
            <a:endParaRPr lang="hr-HR" b="1" dirty="0">
              <a:solidFill>
                <a:srgbClr val="FF0066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9919"/>
            <a:ext cx="277336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78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5928245" cy="1143000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00B050"/>
                </a:solidFill>
              </a:rPr>
              <a:t>POSTUPCI U APLIKACIJI</a:t>
            </a:r>
            <a:r>
              <a:rPr lang="hr-HR" b="1" dirty="0" smtClean="0">
                <a:solidFill>
                  <a:srgbClr val="00B050"/>
                </a:solidFill>
              </a:rPr>
              <a:t>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Kandidati </a:t>
            </a:r>
            <a:r>
              <a:rPr lang="hr-HR" b="1" dirty="0" smtClean="0"/>
              <a:t>s teškoćama u razvoju</a:t>
            </a:r>
          </a:p>
          <a:p>
            <a:r>
              <a:rPr lang="hr-HR" dirty="0" smtClean="0"/>
              <a:t>Imaju mogućnost izravnog upisa – javljaju se Uredu državne uprave u Vukovarsko-srijemskoj </a:t>
            </a:r>
            <a:r>
              <a:rPr lang="hr-HR" dirty="0" smtClean="0"/>
              <a:t>županiji</a:t>
            </a:r>
          </a:p>
          <a:p>
            <a:r>
              <a:rPr lang="hr-HR" dirty="0" smtClean="0"/>
              <a:t>Pedagoginja će u dogovoru s Uredom državne uprave u Vukovarsko-srijemskoj županiji usmjeravati učenike i roditelje o tome što je potrebno poduzeti.</a:t>
            </a:r>
          </a:p>
          <a:p>
            <a:r>
              <a:rPr lang="hr-HR" dirty="0" smtClean="0"/>
              <a:t>Detalje pogledati na str. 23. i 24. brošure!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445" y="-5355"/>
            <a:ext cx="277336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392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1143000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00B050"/>
                </a:solidFill>
              </a:rPr>
              <a:t>POSTUPCI U APLIKACIJI</a:t>
            </a:r>
            <a:r>
              <a:rPr lang="hr-HR" b="1" dirty="0" smtClean="0">
                <a:solidFill>
                  <a:srgbClr val="00B050"/>
                </a:solidFill>
              </a:rPr>
              <a:t>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/>
              <a:t>Prva prijava na </a:t>
            </a:r>
            <a:r>
              <a:rPr lang="hr-HR" b="1" dirty="0" smtClean="0">
                <a:hlinkClick r:id="rId2"/>
              </a:rPr>
              <a:t>www.upisi.hr</a:t>
            </a:r>
            <a:endParaRPr lang="hr-HR" b="1" dirty="0" smtClean="0"/>
          </a:p>
          <a:p>
            <a:pPr lvl="1"/>
            <a:r>
              <a:rPr lang="hr-HR" dirty="0" smtClean="0"/>
              <a:t>na navedenoj stranici treba navesti broj mobitela na koji želite da vam SMS-om pošalju PIN</a:t>
            </a:r>
          </a:p>
          <a:p>
            <a:pPr lvl="1"/>
            <a:r>
              <a:rPr lang="hr-HR" dirty="0" smtClean="0"/>
              <a:t>u slučaju gubitka PIN-a potrebno je s broja mobitela koji je već unesen u sustav (na koji je već prije dostavljen PIN), poslati SMS sadržaja OPET na 888000 – dostavljen novi PIN</a:t>
            </a:r>
          </a:p>
          <a:p>
            <a:r>
              <a:rPr lang="hr-HR" dirty="0" smtClean="0">
                <a:solidFill>
                  <a:srgbClr val="FF0066"/>
                </a:solidFill>
              </a:rPr>
              <a:t>Svaki kandidat treba pravodobnom prijavom u sustav provjeriti ispravnost korisničke oznake, lozinke i PIN-a kako bi, pokaže li se potrebnim, na vrijeme mogao dobiti nove podatke! </a:t>
            </a:r>
            <a:endParaRPr lang="hr-HR" dirty="0">
              <a:solidFill>
                <a:srgbClr val="FF0066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223" y="0"/>
            <a:ext cx="277336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368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00B050"/>
                </a:solidFill>
              </a:rPr>
              <a:t>POSTUPCI U APLIKACIJI</a:t>
            </a:r>
            <a:r>
              <a:rPr lang="hr-HR" b="1" dirty="0" smtClean="0">
                <a:solidFill>
                  <a:srgbClr val="00B050"/>
                </a:solidFill>
              </a:rPr>
              <a:t>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Provjera unesenih ocjena i ostalih podataka kandidata u sustavu NISpuSŠ</a:t>
            </a:r>
          </a:p>
          <a:p>
            <a:r>
              <a:rPr lang="hr-HR" dirty="0" smtClean="0">
                <a:solidFill>
                  <a:srgbClr val="FF0066"/>
                </a:solidFill>
              </a:rPr>
              <a:t>Kandidati su dužni od </a:t>
            </a:r>
            <a:r>
              <a:rPr lang="hr-HR" b="1" u="sng" dirty="0" smtClean="0"/>
              <a:t>26.5. do 7.7.2014. </a:t>
            </a:r>
            <a:r>
              <a:rPr lang="hr-HR" dirty="0" smtClean="0">
                <a:solidFill>
                  <a:srgbClr val="FF0066"/>
                </a:solidFill>
              </a:rPr>
              <a:t>provjeravati točnost unesenih osobnih podataka, ocjena, natjecanja, rezultata dodatnih provjera te podatke na temelju kojih ostvaruju dodatna prava za upis!!!</a:t>
            </a:r>
          </a:p>
          <a:p>
            <a:r>
              <a:rPr lang="hr-HR" dirty="0" smtClean="0"/>
              <a:t>U slučaju netočnih podataka obavezno obavijestiti razrednika!!! </a:t>
            </a:r>
            <a:endParaRPr lang="hr-H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8640"/>
            <a:ext cx="3114276" cy="126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507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1143000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00B050"/>
                </a:solidFill>
              </a:rPr>
              <a:t>POSTUPCI U APLIKACIJI</a:t>
            </a:r>
            <a:r>
              <a:rPr lang="hr-HR" b="1" dirty="0" smtClean="0">
                <a:solidFill>
                  <a:srgbClr val="00B050"/>
                </a:solidFill>
              </a:rPr>
              <a:t>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/>
              <a:t>Prijava obrazovnih programa</a:t>
            </a:r>
          </a:p>
          <a:p>
            <a:r>
              <a:rPr lang="hr-HR" dirty="0" smtClean="0"/>
              <a:t>moguće pretraživati prema županiji, nazivu škole, vrsti škole, nazivu programa i sl.</a:t>
            </a:r>
          </a:p>
          <a:p>
            <a:r>
              <a:rPr lang="hr-HR" dirty="0" smtClean="0"/>
              <a:t>moguće je pregledati detaljne informacije o programu (opis, struktura bodovanja, popis preduvjeta i dr. važne informacije)</a:t>
            </a:r>
          </a:p>
          <a:p>
            <a:r>
              <a:rPr lang="hr-HR" dirty="0" smtClean="0"/>
              <a:t>obrazovni programi biraju se i mogu se mijenjati na listi prioriteta u razdoblju od </a:t>
            </a:r>
            <a:r>
              <a:rPr lang="hr-HR" b="1" dirty="0" smtClean="0"/>
              <a:t>26.6. </a:t>
            </a:r>
            <a:r>
              <a:rPr lang="hr-HR" dirty="0" smtClean="0"/>
              <a:t>do </a:t>
            </a:r>
            <a:r>
              <a:rPr lang="hr-HR" b="1" dirty="0" smtClean="0"/>
              <a:t>7.8.2014., </a:t>
            </a:r>
            <a:r>
              <a:rPr lang="hr-HR" b="1" dirty="0" smtClean="0">
                <a:solidFill>
                  <a:srgbClr val="FF0066"/>
                </a:solidFill>
              </a:rPr>
              <a:t>ALI 29.6.2014.</a:t>
            </a:r>
            <a:r>
              <a:rPr lang="hr-HR" b="1" dirty="0" smtClean="0"/>
              <a:t> </a:t>
            </a:r>
            <a:r>
              <a:rPr lang="hr-HR" dirty="0" smtClean="0"/>
              <a:t>završavaju prijave za obrazovne programe koji zahtijevaju dodatne ispite i provjere</a:t>
            </a:r>
            <a:r>
              <a:rPr lang="hr-HR" b="1" dirty="0" smtClean="0"/>
              <a:t> </a:t>
            </a:r>
            <a:endParaRPr lang="hr-HR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8640"/>
            <a:ext cx="3114276" cy="126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079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06225"/>
            <a:ext cx="5616624" cy="1143000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00B050"/>
                </a:solidFill>
              </a:rPr>
              <a:t>POSTUPCI U APLIKACIJI</a:t>
            </a:r>
            <a:r>
              <a:rPr lang="hr-HR" b="1" dirty="0" smtClean="0">
                <a:solidFill>
                  <a:srgbClr val="00B050"/>
                </a:solidFill>
              </a:rPr>
              <a:t>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hr-HR" b="1" dirty="0" smtClean="0"/>
              <a:t>Prijava </a:t>
            </a:r>
            <a:r>
              <a:rPr lang="hr-HR" b="1" dirty="0"/>
              <a:t>obrazovnih </a:t>
            </a:r>
            <a:r>
              <a:rPr lang="hr-HR" b="1" dirty="0" smtClean="0"/>
              <a:t>programa...</a:t>
            </a:r>
          </a:p>
          <a:p>
            <a:r>
              <a:rPr lang="hr-HR" dirty="0" smtClean="0"/>
              <a:t>moguće odabrati najviše 6 obrazovnih programa (ne manje od 4 - preporuka)</a:t>
            </a:r>
          </a:p>
          <a:p>
            <a:r>
              <a:rPr lang="hr-HR" b="1" dirty="0" smtClean="0">
                <a:solidFill>
                  <a:srgbClr val="FF0066"/>
                </a:solidFill>
              </a:rPr>
              <a:t>LISTA PRIORITETA </a:t>
            </a:r>
            <a:r>
              <a:rPr lang="hr-HR" dirty="0" smtClean="0"/>
              <a:t>– na 1. mjesto staviti program koji se najviše želi upisati i tako redom (</a:t>
            </a:r>
            <a:r>
              <a:rPr lang="hr-HR" b="1" dirty="0" smtClean="0">
                <a:solidFill>
                  <a:srgbClr val="FF0066"/>
                </a:solidFill>
              </a:rPr>
              <a:t>VAŽNO! Provjeriti jesu li svi obrazovni programi na listi poredani prema željama učenika i mogućnostima jer poslije zaključavanja (8.7.2014.) odabira programa izjmene više neće biti moguće</a:t>
            </a:r>
            <a:r>
              <a:rPr lang="hr-HR" b="1" dirty="0">
                <a:solidFill>
                  <a:srgbClr val="FF0066"/>
                </a:solidFill>
              </a:rPr>
              <a:t>!</a:t>
            </a:r>
            <a:r>
              <a:rPr lang="hr-HR" dirty="0" smtClean="0"/>
              <a:t>)</a:t>
            </a:r>
            <a:endParaRPr lang="hr-H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8640"/>
            <a:ext cx="3114276" cy="126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65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1143000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00B050"/>
                </a:solidFill>
              </a:rPr>
              <a:t>POSTUPCI U APLIKACIJI</a:t>
            </a:r>
            <a:r>
              <a:rPr lang="hr-HR" b="1" dirty="0" smtClean="0">
                <a:solidFill>
                  <a:srgbClr val="00B050"/>
                </a:solidFill>
              </a:rPr>
              <a:t>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/>
              <a:t>Prijava </a:t>
            </a:r>
            <a:r>
              <a:rPr lang="hr-HR" b="1" dirty="0"/>
              <a:t>obrazovnih programa...</a:t>
            </a:r>
          </a:p>
          <a:p>
            <a:r>
              <a:rPr lang="hr-HR" dirty="0" smtClean="0">
                <a:solidFill>
                  <a:srgbClr val="FF0066"/>
                </a:solidFill>
              </a:rPr>
              <a:t>Postavljanje obrazovnog programa na listu prioriteta podrazumijeva ozbiljnu namjeru da se takav program i upiše!</a:t>
            </a:r>
          </a:p>
          <a:p>
            <a:r>
              <a:rPr lang="hr-HR" dirty="0" smtClean="0"/>
              <a:t>prilikom prijave programa odabrati </a:t>
            </a:r>
            <a:r>
              <a:rPr lang="hr-HR" dirty="0" smtClean="0">
                <a:solidFill>
                  <a:srgbClr val="FF0066"/>
                </a:solidFill>
              </a:rPr>
              <a:t>prvi i drugi strani jezik i izborni predmet</a:t>
            </a:r>
            <a:r>
              <a:rPr lang="hr-HR" dirty="0" smtClean="0"/>
              <a:t> (ne utječe na poredak kandidata)</a:t>
            </a:r>
          </a:p>
          <a:p>
            <a:r>
              <a:rPr lang="hr-HR" dirty="0" smtClean="0">
                <a:solidFill>
                  <a:srgbClr val="FF0066"/>
                </a:solidFill>
              </a:rPr>
              <a:t>odabir prvog stranog jezika </a:t>
            </a:r>
            <a:r>
              <a:rPr lang="hr-HR" dirty="0" smtClean="0"/>
              <a:t>– znanje tog jezika je preduvjet za odabrani obrazovni program </a:t>
            </a:r>
            <a:endParaRPr lang="hr-HR" dirty="0"/>
          </a:p>
          <a:p>
            <a:r>
              <a:rPr lang="hr-HR" dirty="0" smtClean="0"/>
              <a:t>popis obrazovnih programa s ranijim rokom prijave bit će na mrežnoj stranici </a:t>
            </a:r>
            <a:r>
              <a:rPr lang="hr-HR" dirty="0" smtClean="0">
                <a:hlinkClick r:id="rId2"/>
              </a:rPr>
              <a:t>www.upisi.hr</a:t>
            </a: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8640"/>
            <a:ext cx="3114276" cy="126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940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5842992" cy="1012974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00B050"/>
                </a:solidFill>
              </a:rPr>
              <a:t>POSTUPCI U APLIKACIJI</a:t>
            </a:r>
            <a:r>
              <a:rPr lang="hr-HR" b="1" dirty="0" smtClean="0">
                <a:solidFill>
                  <a:srgbClr val="00B050"/>
                </a:solidFill>
              </a:rPr>
              <a:t>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b="1" dirty="0" smtClean="0"/>
              <a:t>Kontinuirano praćenje brodovnog stanja</a:t>
            </a:r>
          </a:p>
          <a:p>
            <a:r>
              <a:rPr lang="hr-HR" dirty="0" smtClean="0"/>
              <a:t>moguće od početka prijava obrazovnih programa za svaki prijavljeni program</a:t>
            </a:r>
          </a:p>
          <a:p>
            <a:r>
              <a:rPr lang="hr-HR" dirty="0" smtClean="0"/>
              <a:t>na početku će to biti samo bodovi od ostvarenih ocjena, a kasnije i ostali kako se dokumentacija bude predavala (dodatni bodovi i sl.)</a:t>
            </a:r>
          </a:p>
          <a:p>
            <a:r>
              <a:rPr lang="hr-HR" dirty="0" smtClean="0">
                <a:solidFill>
                  <a:srgbClr val="FF0066"/>
                </a:solidFill>
              </a:rPr>
              <a:t>ako kadnidat nije zaodvoljio preduvjet za prijavljeni program to će biti vidljivo u svakome trenutku</a:t>
            </a:r>
          </a:p>
          <a:p>
            <a:r>
              <a:rPr lang="hr-HR" dirty="0" smtClean="0">
                <a:solidFill>
                  <a:srgbClr val="FF0066"/>
                </a:solidFill>
              </a:rPr>
              <a:t>takav program kandidat može obrisati sa svoje liste, ako ne postoji mogućnost zadovoljenja potrebnih preduvjeta i prijaviti drugi program</a:t>
            </a:r>
            <a:endParaRPr lang="hr-HR" dirty="0">
              <a:solidFill>
                <a:srgbClr val="FF0066"/>
              </a:solidFill>
            </a:endParaRPr>
          </a:p>
          <a:p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8640"/>
            <a:ext cx="3114276" cy="126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020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5698976" cy="940966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00B050"/>
                </a:solidFill>
              </a:rPr>
              <a:t>POSTUPCI U APLIKACIJI</a:t>
            </a:r>
            <a:r>
              <a:rPr lang="hr-HR" b="1" dirty="0" smtClean="0">
                <a:solidFill>
                  <a:srgbClr val="00B050"/>
                </a:solidFill>
              </a:rPr>
              <a:t>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</p:spPr>
        <p:txBody>
          <a:bodyPr>
            <a:normAutofit fontScale="85000" lnSpcReduction="10000"/>
          </a:bodyPr>
          <a:lstStyle/>
          <a:p>
            <a:r>
              <a:rPr lang="hr-HR" b="1" dirty="0" smtClean="0"/>
              <a:t>Ljestvice poretka</a:t>
            </a:r>
          </a:p>
          <a:p>
            <a:r>
              <a:rPr lang="hr-HR" b="1" dirty="0" smtClean="0">
                <a:solidFill>
                  <a:srgbClr val="FF0066"/>
                </a:solidFill>
              </a:rPr>
              <a:t>OGLEDNE</a:t>
            </a:r>
            <a:r>
              <a:rPr lang="hr-HR" dirty="0" smtClean="0"/>
              <a:t> (od prijava programa </a:t>
            </a:r>
            <a:r>
              <a:rPr lang="hr-HR" b="1" dirty="0" smtClean="0"/>
              <a:t>26.6. do 11.7.2014.</a:t>
            </a:r>
            <a:r>
              <a:rPr lang="hr-HR" dirty="0" smtClean="0"/>
              <a:t>) i </a:t>
            </a:r>
            <a:r>
              <a:rPr lang="hr-HR" b="1" dirty="0" smtClean="0">
                <a:solidFill>
                  <a:srgbClr val="FF0066"/>
                </a:solidFill>
              </a:rPr>
              <a:t>KONAČNE</a:t>
            </a:r>
            <a:r>
              <a:rPr lang="hr-HR" dirty="0" smtClean="0"/>
              <a:t> (</a:t>
            </a:r>
            <a:r>
              <a:rPr lang="hr-HR" b="1" dirty="0" smtClean="0"/>
              <a:t>11.7.2014</a:t>
            </a:r>
            <a:r>
              <a:rPr lang="hr-HR" dirty="0" smtClean="0"/>
              <a:t>. – više se ne mijenjaju)</a:t>
            </a:r>
          </a:p>
          <a:p>
            <a:r>
              <a:rPr lang="hr-HR" dirty="0" smtClean="0"/>
              <a:t>Ljestvice poretka (ogledne) obnavljaju se svakih sat vremena</a:t>
            </a:r>
          </a:p>
          <a:p>
            <a:r>
              <a:rPr lang="hr-HR" dirty="0" smtClean="0"/>
              <a:t>Kandidat će se naći na ljestvici poretka samo jednog obrazovnog programa na kojemu se nalazi u sklopu upisne kvote i to onoga koji je najviše na njegovoj listi prioriteta.</a:t>
            </a:r>
          </a:p>
          <a:p>
            <a:r>
              <a:rPr lang="hr-HR" dirty="0" smtClean="0"/>
              <a:t>Ostaje na ljestvicama poretka višeg prioriteta ako je unutar upisne kvote, a sa svih ostalih se briše. (iako može vidjeti koji bi bio i na drugim ljestvicama)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8640"/>
            <a:ext cx="3114276" cy="126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0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POVEZNICA ZA NAVEDENE DOKUMENTE </a:t>
            </a:r>
            <a:endParaRPr lang="hr-H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r>
              <a:rPr lang="hr-HR" dirty="0" smtClean="0"/>
              <a:t>Brošura </a:t>
            </a:r>
            <a:r>
              <a:rPr lang="hr-H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Idemo u srednju!!!</a:t>
            </a:r>
            <a:r>
              <a:rPr lang="hr-HR" dirty="0" smtClean="0">
                <a:hlinkClick r:id="rId2"/>
              </a:rPr>
              <a:t> </a:t>
            </a:r>
            <a:endParaRPr lang="hr-HR" dirty="0" smtClean="0"/>
          </a:p>
          <a:p>
            <a:pPr marL="0" indent="0">
              <a:buNone/>
            </a:pPr>
            <a:endParaRPr lang="hr-HR" sz="1800" dirty="0" smtClean="0"/>
          </a:p>
          <a:p>
            <a:r>
              <a:rPr lang="hr-H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Jedinstveni popis zdravstvenih kontraindikacija srednjoškolskih obrazovnih programa u svrhu upisa u I. razred srednje škole </a:t>
            </a:r>
            <a:endParaRPr lang="hr-H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279" y="2420888"/>
            <a:ext cx="882615" cy="689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612930"/>
            <a:ext cx="936104" cy="729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38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5554960" cy="1012974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00B050"/>
                </a:solidFill>
              </a:rPr>
              <a:t>POSTUPCI U APLIKACIJI</a:t>
            </a:r>
            <a:r>
              <a:rPr lang="hr-HR" b="1" dirty="0" smtClean="0">
                <a:solidFill>
                  <a:srgbClr val="00B050"/>
                </a:solidFill>
              </a:rPr>
              <a:t>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hr-HR" b="1" dirty="0" smtClean="0"/>
              <a:t>Podnošenje prigovora</a:t>
            </a:r>
          </a:p>
          <a:p>
            <a:r>
              <a:rPr lang="hr-HR" dirty="0" smtClean="0"/>
              <a:t>Prigovori se podnose do </a:t>
            </a:r>
            <a:r>
              <a:rPr lang="hr-HR" b="1" dirty="0" smtClean="0"/>
              <a:t>7.7.2014., </a:t>
            </a:r>
            <a:r>
              <a:rPr lang="hr-HR" b="1" dirty="0" smtClean="0">
                <a:solidFill>
                  <a:srgbClr val="FF0066"/>
                </a:solidFill>
              </a:rPr>
              <a:t>naknadno se prigovori neće uzimati u obzir, bez obzira na njihovu prirodu </a:t>
            </a:r>
          </a:p>
          <a:p>
            <a:r>
              <a:rPr lang="hr-HR" dirty="0" smtClean="0"/>
              <a:t>Ako kandidat uoči nepravilnost:</a:t>
            </a:r>
          </a:p>
          <a:p>
            <a:pPr lvl="1"/>
            <a:r>
              <a:rPr lang="hr-HR" dirty="0" smtClean="0"/>
              <a:t>krivo unešena ocjena ili osobni podatak – obaviještava razrednika </a:t>
            </a:r>
          </a:p>
          <a:p>
            <a:pPr lvl="1"/>
            <a:r>
              <a:rPr lang="hr-HR" dirty="0"/>
              <a:t>n</a:t>
            </a:r>
            <a:r>
              <a:rPr lang="hr-HR" dirty="0" smtClean="0"/>
              <a:t>epravilnost u ocjenjivanju ispita sposobnosti i darovitosti – obraća se srednjoj školi koja je provela ispit</a:t>
            </a:r>
          </a:p>
          <a:p>
            <a:pPr lvl="1"/>
            <a:r>
              <a:rPr lang="hr-HR" dirty="0"/>
              <a:t>a</a:t>
            </a:r>
            <a:r>
              <a:rPr lang="hr-HR" dirty="0" smtClean="0"/>
              <a:t>ko se nakon reakcije učenika na navedeno ne ispravi pogreška, kandidat podnosi prigovor putem obrasca za prigovor dostupnim na mrežnoj stranici </a:t>
            </a:r>
            <a:r>
              <a:rPr lang="hr-HR" dirty="0" smtClean="0">
                <a:hlinkClick r:id="rId2"/>
              </a:rPr>
              <a:t>www.upisi.hr</a:t>
            </a:r>
            <a:r>
              <a:rPr lang="hr-HR" dirty="0" smtClean="0"/>
              <a:t> (ovako ako nije bilo moguće riješiti nepravilnost drugačije)</a:t>
            </a:r>
          </a:p>
          <a:p>
            <a:pPr marL="457200" lvl="1" indent="0">
              <a:buNone/>
            </a:pPr>
            <a:endParaRPr lang="hr-HR" dirty="0"/>
          </a:p>
          <a:p>
            <a:pPr marL="457200" lvl="1" indent="0">
              <a:buNone/>
            </a:pPr>
            <a:endParaRPr lang="hr-HR" dirty="0" smtClean="0"/>
          </a:p>
          <a:p>
            <a:pPr lvl="1"/>
            <a:endParaRPr lang="hr-HR" dirty="0"/>
          </a:p>
          <a:p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8640"/>
            <a:ext cx="3114276" cy="126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5837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5770984" cy="1012974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00B050"/>
                </a:solidFill>
              </a:rPr>
              <a:t>POSTUPCI U APLIKACIJI</a:t>
            </a:r>
            <a:r>
              <a:rPr lang="hr-HR" b="1" dirty="0" smtClean="0">
                <a:solidFill>
                  <a:srgbClr val="00B050"/>
                </a:solidFill>
              </a:rPr>
              <a:t>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/>
              <a:t>Zaključavanje liste prioriteta, potpisivanje prijavnica, objava konačnih ljestvica poretka</a:t>
            </a:r>
            <a:endParaRPr lang="hr-HR" b="1" dirty="0"/>
          </a:p>
          <a:p>
            <a:r>
              <a:rPr lang="hr-HR" b="1" dirty="0" smtClean="0"/>
              <a:t>8.7.2014. </a:t>
            </a:r>
            <a:r>
              <a:rPr lang="hr-HR" dirty="0" smtClean="0"/>
              <a:t>– zaključavanje odabira obrazovnih programa i početak ispisivanja prijavnica</a:t>
            </a:r>
          </a:p>
          <a:p>
            <a:r>
              <a:rPr lang="hr-H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PRIJAVNICA</a:t>
            </a:r>
            <a:r>
              <a:rPr lang="hr-HR" dirty="0" smtClean="0"/>
              <a:t> – potpisuju je učenik i roditelj, time potvrđuju listu prioriteta, čuva se u školi </a:t>
            </a:r>
          </a:p>
          <a:p>
            <a:r>
              <a:rPr lang="hr-HR" dirty="0" smtClean="0">
                <a:solidFill>
                  <a:srgbClr val="FF0066"/>
                </a:solidFill>
              </a:rPr>
              <a:t>Potpisivanje </a:t>
            </a:r>
            <a:r>
              <a:rPr lang="hr-HR" b="1" dirty="0" smtClean="0">
                <a:solidFill>
                  <a:srgbClr val="FF0066"/>
                </a:solidFill>
              </a:rPr>
              <a:t>ne jamči </a:t>
            </a:r>
            <a:r>
              <a:rPr lang="hr-HR" dirty="0" smtClean="0">
                <a:solidFill>
                  <a:srgbClr val="FF0066"/>
                </a:solidFill>
              </a:rPr>
              <a:t>da će kandidat upisati onaj izbor na kojemu je stekao pravo u trenutku zaključavanja, već </a:t>
            </a:r>
            <a:r>
              <a:rPr lang="hr-HR" b="1" dirty="0" smtClean="0">
                <a:solidFill>
                  <a:srgbClr val="FF0066"/>
                </a:solidFill>
              </a:rPr>
              <a:t>predstavlja njegovu konačnu odluku o poretku prijavljenih programa</a:t>
            </a:r>
            <a:r>
              <a:rPr lang="hr-HR" dirty="0" smtClean="0">
                <a:solidFill>
                  <a:srgbClr val="FF0066"/>
                </a:solidFill>
              </a:rPr>
              <a:t>! </a:t>
            </a:r>
            <a:endParaRPr lang="hr-HR" dirty="0">
              <a:solidFill>
                <a:srgbClr val="FF0066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8640"/>
            <a:ext cx="3114276" cy="126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4583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5698976" cy="1012974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00B050"/>
                </a:solidFill>
              </a:rPr>
              <a:t>POSTUPCI U APLIKACIJI</a:t>
            </a:r>
            <a:r>
              <a:rPr lang="hr-HR" b="1" dirty="0" smtClean="0">
                <a:solidFill>
                  <a:srgbClr val="00B050"/>
                </a:solidFill>
              </a:rPr>
              <a:t>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Zaključavanje </a:t>
            </a:r>
            <a:r>
              <a:rPr lang="hr-HR" b="1" dirty="0"/>
              <a:t>liste prioriteta, potpisivanje prijavnica, objava konačnih ljestvica </a:t>
            </a:r>
            <a:r>
              <a:rPr lang="hr-HR" b="1" dirty="0" smtClean="0"/>
              <a:t>poretka...</a:t>
            </a:r>
          </a:p>
          <a:p>
            <a:r>
              <a:rPr lang="hr-HR" dirty="0" smtClean="0"/>
              <a:t>Do</a:t>
            </a:r>
            <a:r>
              <a:rPr lang="hr-HR" b="1" dirty="0" smtClean="0"/>
              <a:t> 10.7.2014. </a:t>
            </a:r>
            <a:r>
              <a:rPr lang="hr-HR" dirty="0" smtClean="0"/>
              <a:t>brišu se s ljestvica se brišu kandidati koji nisu zadovoljili preduvjete</a:t>
            </a:r>
          </a:p>
          <a:p>
            <a:r>
              <a:rPr lang="hr-HR" dirty="0" smtClean="0">
                <a:solidFill>
                  <a:srgbClr val="FF0066"/>
                </a:solidFill>
              </a:rPr>
              <a:t>Objavom konačnih ljestvica </a:t>
            </a:r>
            <a:r>
              <a:rPr lang="hr-HR" dirty="0" smtClean="0"/>
              <a:t>(</a:t>
            </a:r>
            <a:r>
              <a:rPr lang="hr-HR" b="1" dirty="0" smtClean="0"/>
              <a:t>11.7.2014.) </a:t>
            </a:r>
            <a:r>
              <a:rPr lang="hr-HR" dirty="0" smtClean="0">
                <a:solidFill>
                  <a:srgbClr val="FF0066"/>
                </a:solidFill>
              </a:rPr>
              <a:t>poretka kandidati stječu pravo upisa u obrazovni program najvišeg prioriteta ako su unutar upisne kvote. One se više ne mijenjaju.</a:t>
            </a:r>
            <a:endParaRPr lang="hr-HR" dirty="0">
              <a:solidFill>
                <a:srgbClr val="FF0066"/>
              </a:solidFill>
            </a:endParaRPr>
          </a:p>
          <a:p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8640"/>
            <a:ext cx="3114276" cy="126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3672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56461"/>
            <a:ext cx="5915000" cy="724942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00B050"/>
                </a:solidFill>
              </a:rPr>
              <a:t>POSTUPCI U APLIKACIJI</a:t>
            </a:r>
            <a:r>
              <a:rPr lang="hr-HR" b="1" dirty="0" smtClean="0">
                <a:solidFill>
                  <a:srgbClr val="00B050"/>
                </a:solidFill>
              </a:rPr>
              <a:t>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 fontScale="77500" lnSpcReduction="20000"/>
          </a:bodyPr>
          <a:lstStyle/>
          <a:p>
            <a:r>
              <a:rPr lang="hr-HR" sz="3400" b="1" dirty="0" smtClean="0"/>
              <a:t>Zaključavanje </a:t>
            </a:r>
            <a:r>
              <a:rPr lang="hr-HR" sz="3400" b="1" dirty="0"/>
              <a:t>liste prioriteta, potpisivanje prijavnica, objava konačnih ljestvica poretka</a:t>
            </a:r>
            <a:r>
              <a:rPr lang="hr-HR" sz="3400" b="1" dirty="0" smtClean="0"/>
              <a:t>...</a:t>
            </a:r>
          </a:p>
          <a:p>
            <a:r>
              <a:rPr lang="hr-HR" sz="3400" dirty="0" smtClean="0"/>
              <a:t>Učenik svoj upis potvrđuje svojim potpisom i potpisom roditelja/skrbnika na obrascu </a:t>
            </a:r>
            <a:r>
              <a:rPr lang="hr-HR" sz="3400" b="1" dirty="0" smtClean="0">
                <a:solidFill>
                  <a:srgbClr val="FF0066"/>
                </a:solidFill>
              </a:rPr>
              <a:t>(UPISNICI) </a:t>
            </a:r>
            <a:r>
              <a:rPr lang="hr-HR" sz="3400" dirty="0" smtClean="0"/>
              <a:t>dostupnom na mrežnoj stranici NISpuSŠ-a – dužan ju je dostaviti srednjoj školi</a:t>
            </a:r>
            <a:r>
              <a:rPr lang="hr-HR" sz="3400" b="1" dirty="0" smtClean="0"/>
              <a:t> (od 14.-18.7.2014.), </a:t>
            </a:r>
            <a:r>
              <a:rPr lang="hr-HR" sz="3400" dirty="0" smtClean="0"/>
              <a:t>kao i potvrdu liječnika školske medicine, liječničku svjedodžbu medicine rada i/ili ugovor o naukovanju (ukoliko se traže)</a:t>
            </a:r>
          </a:p>
          <a:p>
            <a:r>
              <a:rPr lang="hr-HR" sz="3400" b="1" dirty="0" smtClean="0">
                <a:solidFill>
                  <a:srgbClr val="FF0066"/>
                </a:solidFill>
              </a:rPr>
              <a:t>Dostavom upisnice i potrebnih dokumenata u srednju školu učenik je upisan u 1. razred srednje škole u šk. god. 2014./2015., ako ne dostavi navedeno GUBI PRAVO NA UPIS I UPUĆUJE SE NA SLJEDEĆI UPISNI ROK!  </a:t>
            </a:r>
            <a:endParaRPr lang="hr-HR" sz="3400" b="1" dirty="0">
              <a:solidFill>
                <a:srgbClr val="FF0066"/>
              </a:solidFill>
            </a:endParaRPr>
          </a:p>
          <a:p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8640"/>
            <a:ext cx="3114276" cy="126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7349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Posebnu pozornost obratiti na str. 36. i 37.</a:t>
            </a:r>
          </a:p>
          <a:p>
            <a:endParaRPr lang="hr-H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140968"/>
            <a:ext cx="4537442" cy="1836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1265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6318"/>
            <a:ext cx="6372200" cy="477862"/>
          </a:xfrm>
        </p:spPr>
        <p:txBody>
          <a:bodyPr>
            <a:normAutofit fontScale="90000"/>
          </a:bodyPr>
          <a:lstStyle/>
          <a:p>
            <a:pPr algn="l"/>
            <a:r>
              <a:rPr lang="hr-HR" sz="3600" b="1" dirty="0">
                <a:solidFill>
                  <a:srgbClr val="00B050"/>
                </a:solidFill>
              </a:rPr>
              <a:t>ELEMENTI I KRITERIJI VREDNOVANJA ZA UPIS U SREDNJU ŠKOLU</a:t>
            </a:r>
            <a:r>
              <a:rPr lang="hr-HR" b="1" dirty="0">
                <a:solidFill>
                  <a:srgbClr val="00B050"/>
                </a:solidFill>
              </a:rPr>
              <a:t/>
            </a:r>
            <a:br>
              <a:rPr lang="hr-HR" b="1" dirty="0">
                <a:solidFill>
                  <a:srgbClr val="00B050"/>
                </a:solidFill>
              </a:rPr>
            </a:br>
            <a:endParaRPr lang="hr-HR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064896" cy="4237931"/>
          </a:xfrm>
        </p:spPr>
        <p:txBody>
          <a:bodyPr>
            <a:normAutofit/>
          </a:bodyPr>
          <a:lstStyle/>
          <a:p>
            <a:r>
              <a:rPr lang="hr-HR" b="1" dirty="0" smtClean="0"/>
              <a:t>Kako </a:t>
            </a:r>
            <a:r>
              <a:rPr lang="hr-HR" b="1" dirty="0" smtClean="0"/>
              <a:t>se boduju pojedini elementi </a:t>
            </a:r>
            <a:r>
              <a:rPr lang="hr-HR" dirty="0" smtClean="0"/>
              <a:t>(zajednički, dodatan i poseban = ukupan broj bodova)</a:t>
            </a:r>
          </a:p>
          <a:p>
            <a:r>
              <a:rPr lang="hr-HR" b="1" dirty="0" smtClean="0"/>
              <a:t>Rezultati učenja u otežanim uvjetima prethodnog obrazovanja</a:t>
            </a:r>
          </a:p>
          <a:p>
            <a:pPr lvl="1"/>
            <a:r>
              <a:rPr lang="hr-HR" dirty="0" smtClean="0"/>
              <a:t>Potvrde (dokumentaciju) dostaviti razredniku do </a:t>
            </a:r>
            <a:r>
              <a:rPr lang="hr-HR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1.7.2014.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8640"/>
            <a:ext cx="2947623" cy="177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475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352928" cy="3744416"/>
          </a:xfrm>
        </p:spPr>
        <p:txBody>
          <a:bodyPr/>
          <a:lstStyle/>
          <a:p>
            <a:r>
              <a:rPr lang="hr-HR" b="1" dirty="0" smtClean="0"/>
              <a:t>Mjerila i postupci za upis u strukovne škole i programe obraovanja za vezane obrte u trajanju od tri godine:</a:t>
            </a:r>
          </a:p>
          <a:p>
            <a:pPr lvl="1"/>
            <a:r>
              <a:rPr lang="hr-HR" dirty="0" smtClean="0"/>
              <a:t>ljestvice poretka </a:t>
            </a:r>
            <a:r>
              <a:rPr lang="hr-HR" dirty="0" smtClean="0">
                <a:solidFill>
                  <a:srgbClr val="FF0066"/>
                </a:solidFill>
              </a:rPr>
              <a:t>zajednički+dodatan+poseban element</a:t>
            </a:r>
            <a:r>
              <a:rPr lang="hr-HR" dirty="0" smtClean="0"/>
              <a:t> uz </a:t>
            </a:r>
            <a:r>
              <a:rPr lang="hr-HR" dirty="0" smtClean="0">
                <a:solidFill>
                  <a:srgbClr val="FF0066"/>
                </a:solidFill>
              </a:rPr>
              <a:t>dokaz o zdravstvenoj sposobnosti </a:t>
            </a:r>
            <a:r>
              <a:rPr lang="hr-HR" dirty="0" smtClean="0"/>
              <a:t>(ako je potrebno za konkretno zanimanje)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6480720" cy="940966"/>
          </a:xfrm>
        </p:spPr>
        <p:txBody>
          <a:bodyPr>
            <a:noAutofit/>
          </a:bodyPr>
          <a:lstStyle/>
          <a:p>
            <a:pPr algn="l"/>
            <a:r>
              <a:rPr lang="hr-HR" sz="3200" b="1" dirty="0">
                <a:solidFill>
                  <a:srgbClr val="00B050"/>
                </a:solidFill>
              </a:rPr>
              <a:t>ELEMENTI I KRITERIJI VREDNOVANJA ZA UPIS U SREDNJU </a:t>
            </a:r>
            <a:r>
              <a:rPr lang="hr-HR" sz="3200" b="1" dirty="0" smtClean="0">
                <a:solidFill>
                  <a:srgbClr val="00B050"/>
                </a:solidFill>
              </a:rPr>
              <a:t>ŠKOLU...</a:t>
            </a:r>
            <a:endParaRPr lang="hr-HR" sz="32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2944813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316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58305"/>
            <a:ext cx="6563072" cy="1156990"/>
          </a:xfrm>
        </p:spPr>
        <p:txBody>
          <a:bodyPr>
            <a:noAutofit/>
          </a:bodyPr>
          <a:lstStyle/>
          <a:p>
            <a:pPr algn="l"/>
            <a:r>
              <a:rPr lang="hr-HR" sz="3200" b="1" dirty="0">
                <a:solidFill>
                  <a:srgbClr val="00B050"/>
                </a:solidFill>
              </a:rPr>
              <a:t>ELEMENTI I KRITERIJI VREDNOVANJA ZA UPIS U SREDNJU </a:t>
            </a:r>
            <a:r>
              <a:rPr lang="hr-HR" sz="3200" b="1" dirty="0" smtClean="0">
                <a:solidFill>
                  <a:srgbClr val="00B050"/>
                </a:solidFill>
              </a:rPr>
              <a:t>ŠKOLU...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hr-HR" b="1" dirty="0" smtClean="0"/>
              <a:t>Zdravstveni zahtjevi i kontraindikacije</a:t>
            </a:r>
          </a:p>
          <a:p>
            <a:r>
              <a:rPr lang="hr-HR" dirty="0" smtClean="0"/>
              <a:t>Utvrđena jedna ili više zdravstvenih kontraindikacija </a:t>
            </a:r>
            <a:r>
              <a:rPr lang="hr-HR" b="1" dirty="0" smtClean="0">
                <a:solidFill>
                  <a:srgbClr val="FF0066"/>
                </a:solidFill>
              </a:rPr>
              <a:t>APSOLUTNA</a:t>
            </a:r>
            <a:r>
              <a:rPr lang="hr-HR" dirty="0" smtClean="0"/>
              <a:t> je prepreka za školovanje u nekom programu.</a:t>
            </a:r>
          </a:p>
          <a:p>
            <a:r>
              <a:rPr lang="hr-HR" dirty="0" smtClean="0"/>
              <a:t>Učenik kod kojeg nisu utvrđene zdravstvene kontraindikacije može se školovati u navedenom programu/zanimanju ako su zdravstveni zahtjevi djelomično ili potpuno ispunjeni.</a:t>
            </a:r>
            <a:endParaRPr lang="hr-H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178" y="0"/>
            <a:ext cx="2776859" cy="167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538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294"/>
            <a:ext cx="6552728" cy="1143000"/>
          </a:xfrm>
        </p:spPr>
        <p:txBody>
          <a:bodyPr>
            <a:noAutofit/>
          </a:bodyPr>
          <a:lstStyle/>
          <a:p>
            <a:pPr algn="l"/>
            <a:r>
              <a:rPr lang="hr-HR" sz="3200" b="1" dirty="0">
                <a:solidFill>
                  <a:srgbClr val="00B050"/>
                </a:solidFill>
              </a:rPr>
              <a:t>ELEMENTI I KRITERIJI VREDNOVANJA ZA UPIS U SREDNJU ŠKOLU...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b="1" dirty="0" smtClean="0"/>
              <a:t>Zdravstveni zahtjevi i kontraindikacije...</a:t>
            </a:r>
          </a:p>
          <a:p>
            <a:r>
              <a:rPr lang="hr-HR" dirty="0" smtClean="0"/>
              <a:t>U uvjetima za upis: </a:t>
            </a:r>
          </a:p>
          <a:p>
            <a:pPr lvl="1"/>
            <a:r>
              <a:rPr lang="hr-HR" dirty="0" smtClean="0"/>
              <a:t>detalji programa</a:t>
            </a:r>
          </a:p>
          <a:p>
            <a:pPr lvl="1"/>
            <a:r>
              <a:rPr lang="hr-HR" dirty="0" smtClean="0"/>
              <a:t>zdravstveni zahtjevi</a:t>
            </a:r>
          </a:p>
          <a:p>
            <a:pPr lvl="1"/>
            <a:r>
              <a:rPr lang="hr-HR" dirty="0" smtClean="0"/>
              <a:t>zdravstvene kontraindikacije (koje kandidat ne smije imati)</a:t>
            </a:r>
          </a:p>
          <a:p>
            <a:pPr lvl="1"/>
            <a:r>
              <a:rPr lang="hr-HR" dirty="0" smtClean="0"/>
              <a:t>dokument (kojim se dokazuje ne postojanje zdravstvenih kontraindikacija)</a:t>
            </a:r>
          </a:p>
          <a:p>
            <a:r>
              <a:rPr lang="hr-HR" dirty="0" smtClean="0"/>
              <a:t>Dokument (</a:t>
            </a:r>
            <a:r>
              <a:rPr lang="hr-HR" dirty="0" smtClean="0">
                <a:solidFill>
                  <a:srgbClr val="FF0066"/>
                </a:solidFill>
              </a:rPr>
              <a:t>potvrda nadležnog školskog liječnika ili liječnička svjedodžba medicine rada</a:t>
            </a:r>
            <a:r>
              <a:rPr lang="hr-HR" dirty="0" smtClean="0"/>
              <a:t>) – kandidat je dužan predočiti </a:t>
            </a:r>
            <a:r>
              <a:rPr lang="hr-HR" b="1" dirty="0" smtClean="0">
                <a:solidFill>
                  <a:srgbClr val="FF0066"/>
                </a:solidFill>
              </a:rPr>
              <a:t>SREDNJOJ ŠKOLI </a:t>
            </a:r>
            <a:r>
              <a:rPr lang="hr-HR" dirty="0" smtClean="0"/>
              <a:t>zajedno s </a:t>
            </a:r>
            <a:r>
              <a:rPr lang="hr-HR" b="1" dirty="0" smtClean="0">
                <a:solidFill>
                  <a:srgbClr val="FF0066"/>
                </a:solidFill>
              </a:rPr>
              <a:t>UPISNICOM</a:t>
            </a:r>
            <a:r>
              <a:rPr lang="hr-HR" dirty="0" smtClean="0"/>
              <a:t> </a:t>
            </a:r>
            <a:r>
              <a:rPr lang="hr-HR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14. do 18.7.2014.  </a:t>
            </a:r>
            <a:endParaRPr lang="hr-HR" b="1" u="sng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37" y="19594"/>
            <a:ext cx="277336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608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00" y="273109"/>
            <a:ext cx="6480720" cy="1143000"/>
          </a:xfrm>
        </p:spPr>
        <p:txBody>
          <a:bodyPr>
            <a:noAutofit/>
          </a:bodyPr>
          <a:lstStyle/>
          <a:p>
            <a:pPr algn="l"/>
            <a:r>
              <a:rPr lang="hr-HR" sz="3200" b="1" dirty="0">
                <a:solidFill>
                  <a:srgbClr val="00B050"/>
                </a:solidFill>
              </a:rPr>
              <a:t>ELEMENTI I KRITERIJI VREDNOVANJA ZA UPIS U SREDNJU ŠKOLU...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hr-HR" b="1" dirty="0" smtClean="0"/>
              <a:t>Zdravstveni zahtjevi i kontraindikacije...</a:t>
            </a:r>
          </a:p>
          <a:p>
            <a:r>
              <a:rPr lang="hr-HR" dirty="0" smtClean="0"/>
              <a:t>Kandidati koji do roka (</a:t>
            </a:r>
            <a:r>
              <a:rPr lang="hr-HR" b="1" u="sng" dirty="0" smtClean="0">
                <a:solidFill>
                  <a:srgbClr val="FF0066"/>
                </a:solidFill>
              </a:rPr>
              <a:t>14.-18.7.2014</a:t>
            </a:r>
            <a:r>
              <a:rPr lang="hr-HR" dirty="0" smtClean="0"/>
              <a:t>. za ljetni rok) </a:t>
            </a:r>
            <a:r>
              <a:rPr lang="hr-HR" b="1" u="sng" dirty="0" smtClean="0"/>
              <a:t>ne pribave i ne predoče </a:t>
            </a:r>
            <a:r>
              <a:rPr lang="hr-HR" dirty="0" smtClean="0"/>
              <a:t>valjani dokument, bez obzira što se na ljestvici poretka nalaze unutar upisne kvote, </a:t>
            </a:r>
            <a:r>
              <a:rPr lang="hr-HR" b="1" dirty="0" smtClean="0">
                <a:solidFill>
                  <a:srgbClr val="FF0066"/>
                </a:solidFill>
              </a:rPr>
              <a:t>NEĆE SE MOĆI UPISATI!!! </a:t>
            </a:r>
          </a:p>
          <a:p>
            <a:r>
              <a:rPr lang="hr-HR" b="1" dirty="0" smtClean="0">
                <a:solidFill>
                  <a:srgbClr val="FF0066"/>
                </a:solidFill>
              </a:rPr>
              <a:t>BITI ĆE UPUĆENI NA JESENSKI ROK, SAMO POROGRAMI NA KOJIMA JE OSTALO SLOBODNIH MEJSTA!</a:t>
            </a:r>
          </a:p>
          <a:p>
            <a:r>
              <a:rPr lang="hr-HR" b="1" dirty="0" smtClean="0">
                <a:solidFill>
                  <a:srgbClr val="FF0066"/>
                </a:solidFill>
              </a:rPr>
              <a:t>AKO SE ISTA STVAR DOGODI I NA JESENSKOM ROKU </a:t>
            </a:r>
            <a:r>
              <a:rPr lang="hr-HR" b="1" dirty="0" smtClean="0"/>
              <a:t>(</a:t>
            </a:r>
            <a:r>
              <a:rPr lang="hr-HR" dirty="0" smtClean="0"/>
              <a:t>ne dostavi se valjani dokument</a:t>
            </a:r>
            <a:r>
              <a:rPr lang="hr-HR" b="1" dirty="0" smtClean="0"/>
              <a:t>) </a:t>
            </a:r>
            <a:r>
              <a:rPr lang="hr-HR" b="1" dirty="0" smtClean="0">
                <a:solidFill>
                  <a:srgbClr val="FF0066"/>
                </a:solidFill>
              </a:rPr>
              <a:t>UČENIK ĆE SE MOĆI UPISATI TEK SLJEDEĆE ŠK. GOD. 2015./2016.</a:t>
            </a:r>
            <a:endParaRPr lang="hr-HR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0"/>
            <a:ext cx="277336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931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83332"/>
            <a:ext cx="5122912" cy="1143000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00B050"/>
                </a:solidFill>
              </a:rPr>
              <a:t>PRIMJERI BODOVANJA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hr-HR" dirty="0" smtClean="0"/>
              <a:t>u </a:t>
            </a:r>
            <a:r>
              <a:rPr lang="hr-HR" dirty="0" smtClean="0"/>
              <a:t>brošuri su pojašnjeni primjeri bodovanja za općeobrazovne programe, za različite obrazovne programe</a:t>
            </a:r>
          </a:p>
          <a:p>
            <a:r>
              <a:rPr lang="hr-HR" dirty="0" smtClean="0"/>
              <a:t>detalje pogledati na stranicama </a:t>
            </a:r>
            <a:r>
              <a:rPr lang="hr-HR" dirty="0" smtClean="0"/>
              <a:t>11. </a:t>
            </a:r>
            <a:r>
              <a:rPr lang="hr-HR" dirty="0" smtClean="0"/>
              <a:t>do </a:t>
            </a:r>
            <a:r>
              <a:rPr lang="hr-HR" dirty="0" smtClean="0"/>
              <a:t>17. </a:t>
            </a:r>
            <a:endParaRPr lang="hr-H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77336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45997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77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588678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b="1" dirty="0">
                <a:solidFill>
                  <a:srgbClr val="00B050"/>
                </a:solidFill>
              </a:rPr>
              <a:t>POSTUPCI PRIJAVA I UPISA U SREDNJE </a:t>
            </a:r>
            <a:r>
              <a:rPr lang="hr-HR" b="1" dirty="0" smtClean="0">
                <a:solidFill>
                  <a:srgbClr val="00B050"/>
                </a:solidFill>
              </a:rPr>
              <a:t>ŠKOLE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r>
              <a:rPr lang="hr-HR" dirty="0" smtClean="0"/>
              <a:t>Odvijaju </a:t>
            </a:r>
            <a:r>
              <a:rPr lang="hr-HR" dirty="0" smtClean="0"/>
              <a:t>se preko mrežne stranice Nacionalnog informacijskog sustava prijava i upisa u srednje škole (</a:t>
            </a:r>
            <a:r>
              <a:rPr lang="hr-HR" dirty="0" smtClean="0">
                <a:solidFill>
                  <a:srgbClr val="00B050"/>
                </a:solidFill>
              </a:rPr>
              <a:t>NISpuSŠ</a:t>
            </a:r>
            <a:r>
              <a:rPr lang="hr-HR" dirty="0" smtClean="0"/>
              <a:t>)</a:t>
            </a:r>
          </a:p>
          <a:p>
            <a:r>
              <a:rPr lang="hr-HR" dirty="0" smtClean="0"/>
              <a:t>Postoji nekoliko kategorija kandidata – naši učenici spadaju u kategoriju </a:t>
            </a:r>
            <a:r>
              <a:rPr lang="hr-HR" i="1" dirty="0" smtClean="0">
                <a:solidFill>
                  <a:srgbClr val="00B050"/>
                </a:solidFill>
              </a:rPr>
              <a:t>Kandidata koji osnovno obrazovanje završavaju u redovitome sustavu obrazovanja u Republici Hrvatskoj 2014. godine</a:t>
            </a:r>
          </a:p>
          <a:p>
            <a:endParaRPr lang="hr-H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37" y="260648"/>
            <a:ext cx="277336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70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1521</Words>
  <Application>Microsoft Office PowerPoint</Application>
  <PresentationFormat>On-screen Show (4:3)</PresentationFormat>
  <Paragraphs>116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UPIS U 1. RAZRED SREDNJE ŠKOLE</vt:lpstr>
      <vt:lpstr>POVEZNICA ZA NAVEDENE DOKUMENTE </vt:lpstr>
      <vt:lpstr>ELEMENTI I KRITERIJI VREDNOVANJA ZA UPIS U SREDNJU ŠKOLU </vt:lpstr>
      <vt:lpstr>ELEMENTI I KRITERIJI VREDNOVANJA ZA UPIS U SREDNJU ŠKOLU...</vt:lpstr>
      <vt:lpstr>ELEMENTI I KRITERIJI VREDNOVANJA ZA UPIS U SREDNJU ŠKOLU...</vt:lpstr>
      <vt:lpstr>ELEMENTI I KRITERIJI VREDNOVANJA ZA UPIS U SREDNJU ŠKOLU...</vt:lpstr>
      <vt:lpstr>ELEMENTI I KRITERIJI VREDNOVANJA ZA UPIS U SREDNJU ŠKOLU...</vt:lpstr>
      <vt:lpstr>PRIMJERI BODOVANJA </vt:lpstr>
      <vt:lpstr>POSTUPCI PRIJAVA I UPISA U SREDNJE ŠKOLE</vt:lpstr>
      <vt:lpstr>POSTUPCI PRIJAVA I UPISA U SREDNJE ŠKOLE</vt:lpstr>
      <vt:lpstr>POSTUPCI U APLIKACIJI</vt:lpstr>
      <vt:lpstr>POSTUPCI U APLIKACIJI...</vt:lpstr>
      <vt:lpstr>POSTUPCI U APLIKACIJI...</vt:lpstr>
      <vt:lpstr>POSTUPCI U APLIKACIJI...</vt:lpstr>
      <vt:lpstr>POSTUPCI U APLIKACIJI...</vt:lpstr>
      <vt:lpstr>POSTUPCI U APLIKACIJI...</vt:lpstr>
      <vt:lpstr>POSTUPCI U APLIKACIJI...</vt:lpstr>
      <vt:lpstr>POSTUPCI U APLIKACIJI...</vt:lpstr>
      <vt:lpstr>POSTUPCI U APLIKACIJI...</vt:lpstr>
      <vt:lpstr>POSTUPCI U APLIKACIJI...</vt:lpstr>
      <vt:lpstr>POSTUPCI U APLIKACIJI...</vt:lpstr>
      <vt:lpstr>POSTUPCI U APLIKACIJI...</vt:lpstr>
      <vt:lpstr>POSTUPCI U APLIKACIJI...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UPIS U 1. RAZRED SREDNJE ŠKOLE</dc:title>
  <dc:creator>Ljudevit</dc:creator>
  <cp:lastModifiedBy>Ljudevit</cp:lastModifiedBy>
  <cp:revision>29</cp:revision>
  <dcterms:created xsi:type="dcterms:W3CDTF">2014-05-28T09:11:02Z</dcterms:created>
  <dcterms:modified xsi:type="dcterms:W3CDTF">2014-06-01T17:15:20Z</dcterms:modified>
</cp:coreProperties>
</file>