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2" y="-2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E6DB0-0109-4671-8BAB-CC265B987378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0A4C903-83EA-4E98-90D7-17E15957D93D}">
      <dgm:prSet phldrT="[Text]"/>
      <dgm:spPr/>
      <dgm:t>
        <a:bodyPr/>
        <a:lstStyle/>
        <a:p>
          <a:r>
            <a:rPr lang="hr-HR" b="1" dirty="0" smtClean="0">
              <a:latin typeface="Centaur" pitchFamily="18" charset="0"/>
            </a:rPr>
            <a:t>Na izbor zanimanja utječu:</a:t>
          </a:r>
          <a:endParaRPr lang="hr-HR" dirty="0">
            <a:latin typeface="Centaur" pitchFamily="18" charset="0"/>
          </a:endParaRPr>
        </a:p>
      </dgm:t>
    </dgm:pt>
    <dgm:pt modelId="{463CCC1D-7CAC-41AA-B05C-FA3AEDC79860}" type="parTrans" cxnId="{BD502F55-6AEC-441E-A3A1-ACFAEF04D04C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17605E3E-409A-4A75-933B-518CE3AA71E2}" type="sibTrans" cxnId="{BD502F55-6AEC-441E-A3A1-ACFAEF04D04C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7485B141-D895-4250-9520-CAABF7064F4B}">
      <dgm:prSet phldrT="[Text]"/>
      <dgm:spPr/>
      <dgm:t>
        <a:bodyPr/>
        <a:lstStyle/>
        <a:p>
          <a:r>
            <a:rPr lang="hr-HR" dirty="0" smtClean="0">
              <a:latin typeface="Centaur" pitchFamily="18" charset="0"/>
            </a:rPr>
            <a:t>interesi</a:t>
          </a:r>
          <a:endParaRPr lang="hr-HR" dirty="0">
            <a:latin typeface="Centaur" pitchFamily="18" charset="0"/>
          </a:endParaRPr>
        </a:p>
      </dgm:t>
    </dgm:pt>
    <dgm:pt modelId="{9F016DFB-E34D-4225-B4BF-4265BB584ABB}" type="parTrans" cxnId="{CF9E76FC-D573-46CE-8D31-945C311A8B4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95A89559-A188-4082-98A5-C85B8EE7327D}" type="sibTrans" cxnId="{CF9E76FC-D573-46CE-8D31-945C311A8B4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DFAAD02B-8D54-4D2E-BEE2-16A23D3D1BE7}">
      <dgm:prSet phldrT="[Text]"/>
      <dgm:spPr/>
      <dgm:t>
        <a:bodyPr/>
        <a:lstStyle/>
        <a:p>
          <a:r>
            <a:rPr lang="hr-HR" dirty="0" smtClean="0">
              <a:latin typeface="Centaur" pitchFamily="18" charset="0"/>
            </a:rPr>
            <a:t>utjecaj okoline</a:t>
          </a:r>
          <a:endParaRPr lang="hr-HR" dirty="0">
            <a:latin typeface="Centaur" pitchFamily="18" charset="0"/>
          </a:endParaRPr>
        </a:p>
      </dgm:t>
    </dgm:pt>
    <dgm:pt modelId="{E0A723C2-F586-493F-A8C1-F56DD8FB8BE9}" type="parTrans" cxnId="{97B9976B-5F38-4D49-9CA2-44F2D5424C90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1986C340-146A-4981-A08C-8BBE7AF04667}" type="sibTrans" cxnId="{97B9976B-5F38-4D49-9CA2-44F2D5424C90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058EAFB9-E423-4A93-AA45-C6A8E12DDCE0}">
      <dgm:prSet phldrT="[Text]"/>
      <dgm:spPr/>
      <dgm:t>
        <a:bodyPr/>
        <a:lstStyle/>
        <a:p>
          <a:r>
            <a:rPr lang="hr-HR" dirty="0" smtClean="0">
              <a:latin typeface="Centaur" pitchFamily="18" charset="0"/>
            </a:rPr>
            <a:t>tržište rada</a:t>
          </a:r>
          <a:endParaRPr lang="hr-HR" dirty="0">
            <a:latin typeface="Centaur" pitchFamily="18" charset="0"/>
          </a:endParaRPr>
        </a:p>
      </dgm:t>
    </dgm:pt>
    <dgm:pt modelId="{A7D58A73-3A1F-41CA-B87E-CB09A3AC1D7C}" type="parTrans" cxnId="{E0CB7560-79C2-4F9B-B106-5410B4A927E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4B08B5AD-B878-464F-8621-315E38576303}" type="sibTrans" cxnId="{E0CB7560-79C2-4F9B-B106-5410B4A927E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D591F6E2-5A37-4179-9DB8-7151829098C6}">
      <dgm:prSet phldrT="[Text]"/>
      <dgm:spPr/>
      <dgm:t>
        <a:bodyPr/>
        <a:lstStyle/>
        <a:p>
          <a:r>
            <a:rPr lang="hr-HR" dirty="0" smtClean="0">
              <a:latin typeface="Centaur" pitchFamily="18" charset="0"/>
            </a:rPr>
            <a:t>planiranje karijere</a:t>
          </a:r>
          <a:endParaRPr lang="hr-HR" dirty="0">
            <a:latin typeface="Centaur" pitchFamily="18" charset="0"/>
          </a:endParaRPr>
        </a:p>
      </dgm:t>
    </dgm:pt>
    <dgm:pt modelId="{BBDEDD41-BF9D-41E3-9545-4EA6B92E33F4}" type="parTrans" cxnId="{AB7DB70A-EADA-4B3C-A98E-A06BBDB48515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0DE0E5BD-76F9-433E-A175-3826660C1127}" type="sibTrans" cxnId="{AB7DB70A-EADA-4B3C-A98E-A06BBDB48515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5EAC564E-966F-4664-89A1-2C25B49C01F0}">
      <dgm:prSet/>
      <dgm:spPr/>
      <dgm:t>
        <a:bodyPr/>
        <a:lstStyle/>
        <a:p>
          <a:r>
            <a:rPr lang="hr-HR" dirty="0" smtClean="0">
              <a:latin typeface="Centaur" pitchFamily="18" charset="0"/>
            </a:rPr>
            <a:t>sposobnosti</a:t>
          </a:r>
          <a:endParaRPr lang="hr-HR" dirty="0">
            <a:latin typeface="Centaur" pitchFamily="18" charset="0"/>
          </a:endParaRPr>
        </a:p>
      </dgm:t>
    </dgm:pt>
    <dgm:pt modelId="{5AD855C6-3F1C-4808-94BB-99A4870711D5}" type="parTrans" cxnId="{CABF79B0-3BFF-438B-AA41-8DC8E1DF146F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80D08536-BC3E-43A9-8E9E-23C187FE3F6E}" type="sibTrans" cxnId="{CABF79B0-3BFF-438B-AA41-8DC8E1DF146F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02EAE188-E518-4127-92C5-B6BBBB686472}">
      <dgm:prSet/>
      <dgm:spPr/>
      <dgm:t>
        <a:bodyPr/>
        <a:lstStyle/>
        <a:p>
          <a:r>
            <a:rPr lang="hr-HR" dirty="0" smtClean="0">
              <a:latin typeface="Centaur" pitchFamily="18" charset="0"/>
            </a:rPr>
            <a:t>osobine ličnosti</a:t>
          </a:r>
          <a:endParaRPr lang="hr-HR" dirty="0">
            <a:latin typeface="Centaur" pitchFamily="18" charset="0"/>
          </a:endParaRPr>
        </a:p>
      </dgm:t>
    </dgm:pt>
    <dgm:pt modelId="{85F7E501-CCA9-4CB8-BA33-A68E978C90A8}" type="parTrans" cxnId="{4BCD6DB7-2135-4100-BAEB-B6F9D913000A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5B360EF9-95AC-4CCF-B74B-AE984646447D}" type="sibTrans" cxnId="{4BCD6DB7-2135-4100-BAEB-B6F9D913000A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45A26FAD-A5FD-4FC2-8A33-E8598424ABE2}">
      <dgm:prSet/>
      <dgm:spPr/>
      <dgm:t>
        <a:bodyPr/>
        <a:lstStyle/>
        <a:p>
          <a:r>
            <a:rPr lang="hr-HR" dirty="0" smtClean="0">
              <a:latin typeface="Centaur" pitchFamily="18" charset="0"/>
            </a:rPr>
            <a:t>vrijednosti</a:t>
          </a:r>
          <a:endParaRPr lang="hr-HR" dirty="0">
            <a:latin typeface="Centaur" pitchFamily="18" charset="0"/>
          </a:endParaRPr>
        </a:p>
      </dgm:t>
    </dgm:pt>
    <dgm:pt modelId="{9E231CAA-CA01-453D-ACA6-4EEFD4211CEA}" type="parTrans" cxnId="{475AF9ED-2292-4135-B411-12E81661F28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CC549BE5-18E4-42CC-A00D-B57E4A90D5DC}" type="sibTrans" cxnId="{475AF9ED-2292-4135-B411-12E81661F284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DF0907B0-E78E-41FF-96B1-C4A0102D8229}">
      <dgm:prSet/>
      <dgm:spPr/>
      <dgm:t>
        <a:bodyPr/>
        <a:lstStyle/>
        <a:p>
          <a:r>
            <a:rPr lang="hr-HR" dirty="0" smtClean="0">
              <a:latin typeface="Centaur" pitchFamily="18" charset="0"/>
            </a:rPr>
            <a:t>zahtjevi zanimanja</a:t>
          </a:r>
          <a:endParaRPr lang="hr-HR" dirty="0">
            <a:latin typeface="Centaur" pitchFamily="18" charset="0"/>
          </a:endParaRPr>
        </a:p>
      </dgm:t>
    </dgm:pt>
    <dgm:pt modelId="{A1202843-6959-4504-A6CC-92EDCD4E849D}" type="parTrans" cxnId="{E283F3C6-0237-4BCA-B36D-666DB4579297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73D0A340-05B1-47B1-8554-6C543DB0428C}" type="sibTrans" cxnId="{E283F3C6-0237-4BCA-B36D-666DB4579297}">
      <dgm:prSet/>
      <dgm:spPr/>
      <dgm:t>
        <a:bodyPr/>
        <a:lstStyle/>
        <a:p>
          <a:endParaRPr lang="hr-HR">
            <a:latin typeface="Centaur" pitchFamily="18" charset="0"/>
          </a:endParaRPr>
        </a:p>
      </dgm:t>
    </dgm:pt>
    <dgm:pt modelId="{8EC54B13-D8D4-4F70-8897-DD9F4A3C75B2}" type="pres">
      <dgm:prSet presAssocID="{D33E6DB0-0109-4671-8BAB-CC265B9873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1B818BC-FF55-4BD0-889D-A2E318907E46}" type="pres">
      <dgm:prSet presAssocID="{70A4C903-83EA-4E98-90D7-17E15957D93D}" presName="centerShape" presStyleLbl="node0" presStyleIdx="0" presStyleCnt="1"/>
      <dgm:spPr/>
      <dgm:t>
        <a:bodyPr/>
        <a:lstStyle/>
        <a:p>
          <a:endParaRPr lang="hr-HR"/>
        </a:p>
      </dgm:t>
    </dgm:pt>
    <dgm:pt modelId="{0663C648-6A1A-4EB5-9110-066CB20384EC}" type="pres">
      <dgm:prSet presAssocID="{9F016DFB-E34D-4225-B4BF-4265BB584ABB}" presName="parTrans" presStyleLbl="sibTrans2D1" presStyleIdx="0" presStyleCnt="8"/>
      <dgm:spPr/>
      <dgm:t>
        <a:bodyPr/>
        <a:lstStyle/>
        <a:p>
          <a:endParaRPr lang="hr-HR"/>
        </a:p>
      </dgm:t>
    </dgm:pt>
    <dgm:pt modelId="{B4453CA6-3285-4AC7-9FEE-05C8621F35BE}" type="pres">
      <dgm:prSet presAssocID="{9F016DFB-E34D-4225-B4BF-4265BB584ABB}" presName="connectorText" presStyleLbl="sibTrans2D1" presStyleIdx="0" presStyleCnt="8"/>
      <dgm:spPr/>
      <dgm:t>
        <a:bodyPr/>
        <a:lstStyle/>
        <a:p>
          <a:endParaRPr lang="hr-HR"/>
        </a:p>
      </dgm:t>
    </dgm:pt>
    <dgm:pt modelId="{BD77C9DA-EBDC-45AA-8617-43333E4CD911}" type="pres">
      <dgm:prSet presAssocID="{7485B141-D895-4250-9520-CAABF7064F4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634AEE-6E1F-4625-889B-8122FF479E60}" type="pres">
      <dgm:prSet presAssocID="{5AD855C6-3F1C-4808-94BB-99A4870711D5}" presName="parTrans" presStyleLbl="sibTrans2D1" presStyleIdx="1" presStyleCnt="8"/>
      <dgm:spPr/>
      <dgm:t>
        <a:bodyPr/>
        <a:lstStyle/>
        <a:p>
          <a:endParaRPr lang="hr-HR"/>
        </a:p>
      </dgm:t>
    </dgm:pt>
    <dgm:pt modelId="{110479B3-B39D-438E-9AEA-B97825AAF401}" type="pres">
      <dgm:prSet presAssocID="{5AD855C6-3F1C-4808-94BB-99A4870711D5}" presName="connectorText" presStyleLbl="sibTrans2D1" presStyleIdx="1" presStyleCnt="8"/>
      <dgm:spPr/>
      <dgm:t>
        <a:bodyPr/>
        <a:lstStyle/>
        <a:p>
          <a:endParaRPr lang="hr-HR"/>
        </a:p>
      </dgm:t>
    </dgm:pt>
    <dgm:pt modelId="{B4E74FC9-0FA2-4070-905A-E1AF5E607A78}" type="pres">
      <dgm:prSet presAssocID="{5EAC564E-966F-4664-89A1-2C25B49C01F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32F9C7-280D-4126-8957-38A5E056531E}" type="pres">
      <dgm:prSet presAssocID="{85F7E501-CCA9-4CB8-BA33-A68E978C90A8}" presName="parTrans" presStyleLbl="sibTrans2D1" presStyleIdx="2" presStyleCnt="8"/>
      <dgm:spPr/>
      <dgm:t>
        <a:bodyPr/>
        <a:lstStyle/>
        <a:p>
          <a:endParaRPr lang="hr-HR"/>
        </a:p>
      </dgm:t>
    </dgm:pt>
    <dgm:pt modelId="{D4D2A0AF-3DDB-43E1-8F25-DD9293792E50}" type="pres">
      <dgm:prSet presAssocID="{85F7E501-CCA9-4CB8-BA33-A68E978C90A8}" presName="connectorText" presStyleLbl="sibTrans2D1" presStyleIdx="2" presStyleCnt="8"/>
      <dgm:spPr/>
      <dgm:t>
        <a:bodyPr/>
        <a:lstStyle/>
        <a:p>
          <a:endParaRPr lang="hr-HR"/>
        </a:p>
      </dgm:t>
    </dgm:pt>
    <dgm:pt modelId="{3D40A13A-0FFC-471C-8316-280933FA4605}" type="pres">
      <dgm:prSet presAssocID="{02EAE188-E518-4127-92C5-B6BBBB68647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480030-F7AA-4A1B-BC8C-403169C4B336}" type="pres">
      <dgm:prSet presAssocID="{9E231CAA-CA01-453D-ACA6-4EEFD4211CEA}" presName="parTrans" presStyleLbl="sibTrans2D1" presStyleIdx="3" presStyleCnt="8"/>
      <dgm:spPr/>
      <dgm:t>
        <a:bodyPr/>
        <a:lstStyle/>
        <a:p>
          <a:endParaRPr lang="hr-HR"/>
        </a:p>
      </dgm:t>
    </dgm:pt>
    <dgm:pt modelId="{01262502-58FA-48B4-8F13-81E423A932BB}" type="pres">
      <dgm:prSet presAssocID="{9E231CAA-CA01-453D-ACA6-4EEFD4211CEA}" presName="connectorText" presStyleLbl="sibTrans2D1" presStyleIdx="3" presStyleCnt="8"/>
      <dgm:spPr/>
      <dgm:t>
        <a:bodyPr/>
        <a:lstStyle/>
        <a:p>
          <a:endParaRPr lang="hr-HR"/>
        </a:p>
      </dgm:t>
    </dgm:pt>
    <dgm:pt modelId="{304000EC-9082-443F-A58C-4930AA003AE1}" type="pres">
      <dgm:prSet presAssocID="{45A26FAD-A5FD-4FC2-8A33-E8598424AB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3E8F94-FFE6-4217-BB28-5A4EB56EC6FC}" type="pres">
      <dgm:prSet presAssocID="{A1202843-6959-4504-A6CC-92EDCD4E849D}" presName="parTrans" presStyleLbl="sibTrans2D1" presStyleIdx="4" presStyleCnt="8"/>
      <dgm:spPr/>
      <dgm:t>
        <a:bodyPr/>
        <a:lstStyle/>
        <a:p>
          <a:endParaRPr lang="hr-HR"/>
        </a:p>
      </dgm:t>
    </dgm:pt>
    <dgm:pt modelId="{B12CBF1F-183F-427E-8588-F850C9D0BE84}" type="pres">
      <dgm:prSet presAssocID="{A1202843-6959-4504-A6CC-92EDCD4E849D}" presName="connectorText" presStyleLbl="sibTrans2D1" presStyleIdx="4" presStyleCnt="8"/>
      <dgm:spPr/>
      <dgm:t>
        <a:bodyPr/>
        <a:lstStyle/>
        <a:p>
          <a:endParaRPr lang="hr-HR"/>
        </a:p>
      </dgm:t>
    </dgm:pt>
    <dgm:pt modelId="{EF235BF9-C013-4AC9-B4FF-C5447EDEB257}" type="pres">
      <dgm:prSet presAssocID="{DF0907B0-E78E-41FF-96B1-C4A0102D822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E70975-151B-4D50-97A8-4C438E56FD0A}" type="pres">
      <dgm:prSet presAssocID="{E0A723C2-F586-493F-A8C1-F56DD8FB8BE9}" presName="parTrans" presStyleLbl="sibTrans2D1" presStyleIdx="5" presStyleCnt="8"/>
      <dgm:spPr/>
      <dgm:t>
        <a:bodyPr/>
        <a:lstStyle/>
        <a:p>
          <a:endParaRPr lang="hr-HR"/>
        </a:p>
      </dgm:t>
    </dgm:pt>
    <dgm:pt modelId="{199432F0-D064-47C2-81F5-C24E9342AAA6}" type="pres">
      <dgm:prSet presAssocID="{E0A723C2-F586-493F-A8C1-F56DD8FB8BE9}" presName="connectorText" presStyleLbl="sibTrans2D1" presStyleIdx="5" presStyleCnt="8"/>
      <dgm:spPr/>
      <dgm:t>
        <a:bodyPr/>
        <a:lstStyle/>
        <a:p>
          <a:endParaRPr lang="hr-HR"/>
        </a:p>
      </dgm:t>
    </dgm:pt>
    <dgm:pt modelId="{87AEE4E4-F345-4856-96F2-992800DC7817}" type="pres">
      <dgm:prSet presAssocID="{DFAAD02B-8D54-4D2E-BEE2-16A23D3D1BE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C263A-04CD-40D4-9FE6-6CEC88668AA6}" type="pres">
      <dgm:prSet presAssocID="{A7D58A73-3A1F-41CA-B87E-CB09A3AC1D7C}" presName="parTrans" presStyleLbl="sibTrans2D1" presStyleIdx="6" presStyleCnt="8"/>
      <dgm:spPr/>
      <dgm:t>
        <a:bodyPr/>
        <a:lstStyle/>
        <a:p>
          <a:endParaRPr lang="hr-HR"/>
        </a:p>
      </dgm:t>
    </dgm:pt>
    <dgm:pt modelId="{765720C7-41A0-46D6-9487-ACEA1C3EA5FB}" type="pres">
      <dgm:prSet presAssocID="{A7D58A73-3A1F-41CA-B87E-CB09A3AC1D7C}" presName="connectorText" presStyleLbl="sibTrans2D1" presStyleIdx="6" presStyleCnt="8"/>
      <dgm:spPr/>
      <dgm:t>
        <a:bodyPr/>
        <a:lstStyle/>
        <a:p>
          <a:endParaRPr lang="hr-HR"/>
        </a:p>
      </dgm:t>
    </dgm:pt>
    <dgm:pt modelId="{8D04D3A3-02D7-413A-85D3-0866EDA4B159}" type="pres">
      <dgm:prSet presAssocID="{058EAFB9-E423-4A93-AA45-C6A8E12DDCE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1D0430-5B15-4774-A7AC-6091C7FAA230}" type="pres">
      <dgm:prSet presAssocID="{BBDEDD41-BF9D-41E3-9545-4EA6B92E33F4}" presName="parTrans" presStyleLbl="sibTrans2D1" presStyleIdx="7" presStyleCnt="8"/>
      <dgm:spPr/>
      <dgm:t>
        <a:bodyPr/>
        <a:lstStyle/>
        <a:p>
          <a:endParaRPr lang="hr-HR"/>
        </a:p>
      </dgm:t>
    </dgm:pt>
    <dgm:pt modelId="{A42B0C2A-2702-42E4-AA09-3170D8F6E34F}" type="pres">
      <dgm:prSet presAssocID="{BBDEDD41-BF9D-41E3-9545-4EA6B92E33F4}" presName="connectorText" presStyleLbl="sibTrans2D1" presStyleIdx="7" presStyleCnt="8"/>
      <dgm:spPr/>
      <dgm:t>
        <a:bodyPr/>
        <a:lstStyle/>
        <a:p>
          <a:endParaRPr lang="hr-HR"/>
        </a:p>
      </dgm:t>
    </dgm:pt>
    <dgm:pt modelId="{428AB371-54CD-4EE3-9765-A7CC275C6EC3}" type="pres">
      <dgm:prSet presAssocID="{D591F6E2-5A37-4179-9DB8-7151829098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DE3B9C-DAD6-4635-AAA2-58A91CB4A074}" type="presOf" srcId="{A1202843-6959-4504-A6CC-92EDCD4E849D}" destId="{163E8F94-FFE6-4217-BB28-5A4EB56EC6FC}" srcOrd="0" destOrd="0" presId="urn:microsoft.com/office/officeart/2005/8/layout/radial5"/>
    <dgm:cxn modelId="{10EB850F-C773-4E1F-97D5-1A0B345035D1}" type="presOf" srcId="{5AD855C6-3F1C-4808-94BB-99A4870711D5}" destId="{16634AEE-6E1F-4625-889B-8122FF479E60}" srcOrd="0" destOrd="0" presId="urn:microsoft.com/office/officeart/2005/8/layout/radial5"/>
    <dgm:cxn modelId="{FEC86072-590F-4804-A2B5-8F82C5C4A6A4}" type="presOf" srcId="{BBDEDD41-BF9D-41E3-9545-4EA6B92E33F4}" destId="{111D0430-5B15-4774-A7AC-6091C7FAA230}" srcOrd="0" destOrd="0" presId="urn:microsoft.com/office/officeart/2005/8/layout/radial5"/>
    <dgm:cxn modelId="{0835DCCC-FCBF-44FC-A5ED-8BDC9531B691}" type="presOf" srcId="{D33E6DB0-0109-4671-8BAB-CC265B987378}" destId="{8EC54B13-D8D4-4F70-8897-DD9F4A3C75B2}" srcOrd="0" destOrd="0" presId="urn:microsoft.com/office/officeart/2005/8/layout/radial5"/>
    <dgm:cxn modelId="{AB7DB70A-EADA-4B3C-A98E-A06BBDB48515}" srcId="{70A4C903-83EA-4E98-90D7-17E15957D93D}" destId="{D591F6E2-5A37-4179-9DB8-7151829098C6}" srcOrd="7" destOrd="0" parTransId="{BBDEDD41-BF9D-41E3-9545-4EA6B92E33F4}" sibTransId="{0DE0E5BD-76F9-433E-A175-3826660C1127}"/>
    <dgm:cxn modelId="{268FF6DB-B2AD-43FD-8012-C0A91174193A}" type="presOf" srcId="{45A26FAD-A5FD-4FC2-8A33-E8598424ABE2}" destId="{304000EC-9082-443F-A58C-4930AA003AE1}" srcOrd="0" destOrd="0" presId="urn:microsoft.com/office/officeart/2005/8/layout/radial5"/>
    <dgm:cxn modelId="{B67692DE-2576-4284-BDD6-A8923EB13A3E}" type="presOf" srcId="{9F016DFB-E34D-4225-B4BF-4265BB584ABB}" destId="{B4453CA6-3285-4AC7-9FEE-05C8621F35BE}" srcOrd="1" destOrd="0" presId="urn:microsoft.com/office/officeart/2005/8/layout/radial5"/>
    <dgm:cxn modelId="{2562122D-7C2D-4B3F-8349-A19D623A17B5}" type="presOf" srcId="{5EAC564E-966F-4664-89A1-2C25B49C01F0}" destId="{B4E74FC9-0FA2-4070-905A-E1AF5E607A78}" srcOrd="0" destOrd="0" presId="urn:microsoft.com/office/officeart/2005/8/layout/radial5"/>
    <dgm:cxn modelId="{7DAB352E-D432-43EB-8145-7AB9F8880802}" type="presOf" srcId="{5AD855C6-3F1C-4808-94BB-99A4870711D5}" destId="{110479B3-B39D-438E-9AEA-B97825AAF401}" srcOrd="1" destOrd="0" presId="urn:microsoft.com/office/officeart/2005/8/layout/radial5"/>
    <dgm:cxn modelId="{2D185C61-1F3A-4289-9018-6ED52E994A0A}" type="presOf" srcId="{BBDEDD41-BF9D-41E3-9545-4EA6B92E33F4}" destId="{A42B0C2A-2702-42E4-AA09-3170D8F6E34F}" srcOrd="1" destOrd="0" presId="urn:microsoft.com/office/officeart/2005/8/layout/radial5"/>
    <dgm:cxn modelId="{CF9E76FC-D573-46CE-8D31-945C311A8B44}" srcId="{70A4C903-83EA-4E98-90D7-17E15957D93D}" destId="{7485B141-D895-4250-9520-CAABF7064F4B}" srcOrd="0" destOrd="0" parTransId="{9F016DFB-E34D-4225-B4BF-4265BB584ABB}" sibTransId="{95A89559-A188-4082-98A5-C85B8EE7327D}"/>
    <dgm:cxn modelId="{16A1D9B9-21E3-49CA-8B54-F179DF2CE99F}" type="presOf" srcId="{E0A723C2-F586-493F-A8C1-F56DD8FB8BE9}" destId="{15E70975-151B-4D50-97A8-4C438E56FD0A}" srcOrd="0" destOrd="0" presId="urn:microsoft.com/office/officeart/2005/8/layout/radial5"/>
    <dgm:cxn modelId="{F569661E-E699-4CA4-B340-C81458B0A065}" type="presOf" srcId="{9E231CAA-CA01-453D-ACA6-4EEFD4211CEA}" destId="{FA480030-F7AA-4A1B-BC8C-403169C4B336}" srcOrd="0" destOrd="0" presId="urn:microsoft.com/office/officeart/2005/8/layout/radial5"/>
    <dgm:cxn modelId="{4BCD6DB7-2135-4100-BAEB-B6F9D913000A}" srcId="{70A4C903-83EA-4E98-90D7-17E15957D93D}" destId="{02EAE188-E518-4127-92C5-B6BBBB686472}" srcOrd="2" destOrd="0" parTransId="{85F7E501-CCA9-4CB8-BA33-A68E978C90A8}" sibTransId="{5B360EF9-95AC-4CCF-B74B-AE984646447D}"/>
    <dgm:cxn modelId="{19670E97-B4D8-465C-84E5-71FEE359D0E5}" type="presOf" srcId="{7485B141-D895-4250-9520-CAABF7064F4B}" destId="{BD77C9DA-EBDC-45AA-8617-43333E4CD911}" srcOrd="0" destOrd="0" presId="urn:microsoft.com/office/officeart/2005/8/layout/radial5"/>
    <dgm:cxn modelId="{E0CB7560-79C2-4F9B-B106-5410B4A927E4}" srcId="{70A4C903-83EA-4E98-90D7-17E15957D93D}" destId="{058EAFB9-E423-4A93-AA45-C6A8E12DDCE0}" srcOrd="6" destOrd="0" parTransId="{A7D58A73-3A1F-41CA-B87E-CB09A3AC1D7C}" sibTransId="{4B08B5AD-B878-464F-8621-315E38576303}"/>
    <dgm:cxn modelId="{8E63D183-3872-4C06-BD21-5C42A79476F4}" type="presOf" srcId="{A1202843-6959-4504-A6CC-92EDCD4E849D}" destId="{B12CBF1F-183F-427E-8588-F850C9D0BE84}" srcOrd="1" destOrd="0" presId="urn:microsoft.com/office/officeart/2005/8/layout/radial5"/>
    <dgm:cxn modelId="{296FFF0B-DDFF-4D78-837A-9BA26A11ED1D}" type="presOf" srcId="{DF0907B0-E78E-41FF-96B1-C4A0102D8229}" destId="{EF235BF9-C013-4AC9-B4FF-C5447EDEB257}" srcOrd="0" destOrd="0" presId="urn:microsoft.com/office/officeart/2005/8/layout/radial5"/>
    <dgm:cxn modelId="{43FFE33C-7D95-47A3-BA3E-20732E16131A}" type="presOf" srcId="{A7D58A73-3A1F-41CA-B87E-CB09A3AC1D7C}" destId="{760C263A-04CD-40D4-9FE6-6CEC88668AA6}" srcOrd="0" destOrd="0" presId="urn:microsoft.com/office/officeart/2005/8/layout/radial5"/>
    <dgm:cxn modelId="{E56731DF-CF85-47A5-8EBD-04668D034343}" type="presOf" srcId="{70A4C903-83EA-4E98-90D7-17E15957D93D}" destId="{A1B818BC-FF55-4BD0-889D-A2E318907E46}" srcOrd="0" destOrd="0" presId="urn:microsoft.com/office/officeart/2005/8/layout/radial5"/>
    <dgm:cxn modelId="{C577ECAF-3999-4126-B844-3C3B06D34916}" type="presOf" srcId="{D591F6E2-5A37-4179-9DB8-7151829098C6}" destId="{428AB371-54CD-4EE3-9765-A7CC275C6EC3}" srcOrd="0" destOrd="0" presId="urn:microsoft.com/office/officeart/2005/8/layout/radial5"/>
    <dgm:cxn modelId="{365EE7B0-BB08-4041-9809-97208185898D}" type="presOf" srcId="{E0A723C2-F586-493F-A8C1-F56DD8FB8BE9}" destId="{199432F0-D064-47C2-81F5-C24E9342AAA6}" srcOrd="1" destOrd="0" presId="urn:microsoft.com/office/officeart/2005/8/layout/radial5"/>
    <dgm:cxn modelId="{342A003D-EBD1-4F02-A74A-85F5FE4AD1C6}" type="presOf" srcId="{85F7E501-CCA9-4CB8-BA33-A68E978C90A8}" destId="{7A32F9C7-280D-4126-8957-38A5E056531E}" srcOrd="0" destOrd="0" presId="urn:microsoft.com/office/officeart/2005/8/layout/radial5"/>
    <dgm:cxn modelId="{C4DDE818-C8E2-437D-9151-B0596B4769DD}" type="presOf" srcId="{02EAE188-E518-4127-92C5-B6BBBB686472}" destId="{3D40A13A-0FFC-471C-8316-280933FA4605}" srcOrd="0" destOrd="0" presId="urn:microsoft.com/office/officeart/2005/8/layout/radial5"/>
    <dgm:cxn modelId="{472DFE16-7F87-4560-81F2-D69538882E21}" type="presOf" srcId="{85F7E501-CCA9-4CB8-BA33-A68E978C90A8}" destId="{D4D2A0AF-3DDB-43E1-8F25-DD9293792E50}" srcOrd="1" destOrd="0" presId="urn:microsoft.com/office/officeart/2005/8/layout/radial5"/>
    <dgm:cxn modelId="{475AF9ED-2292-4135-B411-12E81661F284}" srcId="{70A4C903-83EA-4E98-90D7-17E15957D93D}" destId="{45A26FAD-A5FD-4FC2-8A33-E8598424ABE2}" srcOrd="3" destOrd="0" parTransId="{9E231CAA-CA01-453D-ACA6-4EEFD4211CEA}" sibTransId="{CC549BE5-18E4-42CC-A00D-B57E4A90D5DC}"/>
    <dgm:cxn modelId="{62D443D4-C0C6-4021-BFA1-B4F3D1F1FFD6}" type="presOf" srcId="{058EAFB9-E423-4A93-AA45-C6A8E12DDCE0}" destId="{8D04D3A3-02D7-413A-85D3-0866EDA4B159}" srcOrd="0" destOrd="0" presId="urn:microsoft.com/office/officeart/2005/8/layout/radial5"/>
    <dgm:cxn modelId="{CABF79B0-3BFF-438B-AA41-8DC8E1DF146F}" srcId="{70A4C903-83EA-4E98-90D7-17E15957D93D}" destId="{5EAC564E-966F-4664-89A1-2C25B49C01F0}" srcOrd="1" destOrd="0" parTransId="{5AD855C6-3F1C-4808-94BB-99A4870711D5}" sibTransId="{80D08536-BC3E-43A9-8E9E-23C187FE3F6E}"/>
    <dgm:cxn modelId="{2186C788-5AF1-441E-BDB5-482A8D135CF9}" type="presOf" srcId="{A7D58A73-3A1F-41CA-B87E-CB09A3AC1D7C}" destId="{765720C7-41A0-46D6-9487-ACEA1C3EA5FB}" srcOrd="1" destOrd="0" presId="urn:microsoft.com/office/officeart/2005/8/layout/radial5"/>
    <dgm:cxn modelId="{97B9976B-5F38-4D49-9CA2-44F2D5424C90}" srcId="{70A4C903-83EA-4E98-90D7-17E15957D93D}" destId="{DFAAD02B-8D54-4D2E-BEE2-16A23D3D1BE7}" srcOrd="5" destOrd="0" parTransId="{E0A723C2-F586-493F-A8C1-F56DD8FB8BE9}" sibTransId="{1986C340-146A-4981-A08C-8BBE7AF04667}"/>
    <dgm:cxn modelId="{BD502F55-6AEC-441E-A3A1-ACFAEF04D04C}" srcId="{D33E6DB0-0109-4671-8BAB-CC265B987378}" destId="{70A4C903-83EA-4E98-90D7-17E15957D93D}" srcOrd="0" destOrd="0" parTransId="{463CCC1D-7CAC-41AA-B05C-FA3AEDC79860}" sibTransId="{17605E3E-409A-4A75-933B-518CE3AA71E2}"/>
    <dgm:cxn modelId="{AB9C8652-E595-436B-8AB1-61174E327629}" type="presOf" srcId="{9F016DFB-E34D-4225-B4BF-4265BB584ABB}" destId="{0663C648-6A1A-4EB5-9110-066CB20384EC}" srcOrd="0" destOrd="0" presId="urn:microsoft.com/office/officeart/2005/8/layout/radial5"/>
    <dgm:cxn modelId="{06449AF3-8661-43D6-BF23-CC15E6E3C85A}" type="presOf" srcId="{9E231CAA-CA01-453D-ACA6-4EEFD4211CEA}" destId="{01262502-58FA-48B4-8F13-81E423A932BB}" srcOrd="1" destOrd="0" presId="urn:microsoft.com/office/officeart/2005/8/layout/radial5"/>
    <dgm:cxn modelId="{E283F3C6-0237-4BCA-B36D-666DB4579297}" srcId="{70A4C903-83EA-4E98-90D7-17E15957D93D}" destId="{DF0907B0-E78E-41FF-96B1-C4A0102D8229}" srcOrd="4" destOrd="0" parTransId="{A1202843-6959-4504-A6CC-92EDCD4E849D}" sibTransId="{73D0A340-05B1-47B1-8554-6C543DB0428C}"/>
    <dgm:cxn modelId="{A371E648-8B74-4D77-89C9-DE173E31BA8C}" type="presOf" srcId="{DFAAD02B-8D54-4D2E-BEE2-16A23D3D1BE7}" destId="{87AEE4E4-F345-4856-96F2-992800DC7817}" srcOrd="0" destOrd="0" presId="urn:microsoft.com/office/officeart/2005/8/layout/radial5"/>
    <dgm:cxn modelId="{CFFCA971-199E-4DEF-B924-BE3D0BBCAE44}" type="presParOf" srcId="{8EC54B13-D8D4-4F70-8897-DD9F4A3C75B2}" destId="{A1B818BC-FF55-4BD0-889D-A2E318907E46}" srcOrd="0" destOrd="0" presId="urn:microsoft.com/office/officeart/2005/8/layout/radial5"/>
    <dgm:cxn modelId="{0790FDFB-3DFD-4B7C-825E-C285B6B79282}" type="presParOf" srcId="{8EC54B13-D8D4-4F70-8897-DD9F4A3C75B2}" destId="{0663C648-6A1A-4EB5-9110-066CB20384EC}" srcOrd="1" destOrd="0" presId="urn:microsoft.com/office/officeart/2005/8/layout/radial5"/>
    <dgm:cxn modelId="{BF1CF3DF-37D1-48AD-97C2-40BC4E1DA89A}" type="presParOf" srcId="{0663C648-6A1A-4EB5-9110-066CB20384EC}" destId="{B4453CA6-3285-4AC7-9FEE-05C8621F35BE}" srcOrd="0" destOrd="0" presId="urn:microsoft.com/office/officeart/2005/8/layout/radial5"/>
    <dgm:cxn modelId="{C8395A97-1F2D-4B68-A404-EEAFD592665F}" type="presParOf" srcId="{8EC54B13-D8D4-4F70-8897-DD9F4A3C75B2}" destId="{BD77C9DA-EBDC-45AA-8617-43333E4CD911}" srcOrd="2" destOrd="0" presId="urn:microsoft.com/office/officeart/2005/8/layout/radial5"/>
    <dgm:cxn modelId="{3B6C605C-5A7E-436E-A60A-33FAAD3B2F3B}" type="presParOf" srcId="{8EC54B13-D8D4-4F70-8897-DD9F4A3C75B2}" destId="{16634AEE-6E1F-4625-889B-8122FF479E60}" srcOrd="3" destOrd="0" presId="urn:microsoft.com/office/officeart/2005/8/layout/radial5"/>
    <dgm:cxn modelId="{CD676441-180E-44E1-ADD6-04070AB39021}" type="presParOf" srcId="{16634AEE-6E1F-4625-889B-8122FF479E60}" destId="{110479B3-B39D-438E-9AEA-B97825AAF401}" srcOrd="0" destOrd="0" presId="urn:microsoft.com/office/officeart/2005/8/layout/radial5"/>
    <dgm:cxn modelId="{A5E152C0-8FC1-47A7-ACD6-7F3BDA88E6D5}" type="presParOf" srcId="{8EC54B13-D8D4-4F70-8897-DD9F4A3C75B2}" destId="{B4E74FC9-0FA2-4070-905A-E1AF5E607A78}" srcOrd="4" destOrd="0" presId="urn:microsoft.com/office/officeart/2005/8/layout/radial5"/>
    <dgm:cxn modelId="{1C697AA6-70C2-4B4D-B412-AB93B850BBC3}" type="presParOf" srcId="{8EC54B13-D8D4-4F70-8897-DD9F4A3C75B2}" destId="{7A32F9C7-280D-4126-8957-38A5E056531E}" srcOrd="5" destOrd="0" presId="urn:microsoft.com/office/officeart/2005/8/layout/radial5"/>
    <dgm:cxn modelId="{797B3454-CB06-47A6-96C0-1E25F9D471D6}" type="presParOf" srcId="{7A32F9C7-280D-4126-8957-38A5E056531E}" destId="{D4D2A0AF-3DDB-43E1-8F25-DD9293792E50}" srcOrd="0" destOrd="0" presId="urn:microsoft.com/office/officeart/2005/8/layout/radial5"/>
    <dgm:cxn modelId="{A30BE6CA-EBFA-4AA0-BBE2-082FA0A68088}" type="presParOf" srcId="{8EC54B13-D8D4-4F70-8897-DD9F4A3C75B2}" destId="{3D40A13A-0FFC-471C-8316-280933FA4605}" srcOrd="6" destOrd="0" presId="urn:microsoft.com/office/officeart/2005/8/layout/radial5"/>
    <dgm:cxn modelId="{F10E647D-BC01-4384-8921-C27B325F76D3}" type="presParOf" srcId="{8EC54B13-D8D4-4F70-8897-DD9F4A3C75B2}" destId="{FA480030-F7AA-4A1B-BC8C-403169C4B336}" srcOrd="7" destOrd="0" presId="urn:microsoft.com/office/officeart/2005/8/layout/radial5"/>
    <dgm:cxn modelId="{BDCBB744-FFDD-4D82-AD87-45A6772BBD8E}" type="presParOf" srcId="{FA480030-F7AA-4A1B-BC8C-403169C4B336}" destId="{01262502-58FA-48B4-8F13-81E423A932BB}" srcOrd="0" destOrd="0" presId="urn:microsoft.com/office/officeart/2005/8/layout/radial5"/>
    <dgm:cxn modelId="{12136066-9131-44C6-979A-AE3D49152247}" type="presParOf" srcId="{8EC54B13-D8D4-4F70-8897-DD9F4A3C75B2}" destId="{304000EC-9082-443F-A58C-4930AA003AE1}" srcOrd="8" destOrd="0" presId="urn:microsoft.com/office/officeart/2005/8/layout/radial5"/>
    <dgm:cxn modelId="{E0B216D3-5496-4120-B8CB-ED3A8BAF1E73}" type="presParOf" srcId="{8EC54B13-D8D4-4F70-8897-DD9F4A3C75B2}" destId="{163E8F94-FFE6-4217-BB28-5A4EB56EC6FC}" srcOrd="9" destOrd="0" presId="urn:microsoft.com/office/officeart/2005/8/layout/radial5"/>
    <dgm:cxn modelId="{C9FA99CA-EEEF-4151-81D7-68039FA2CC22}" type="presParOf" srcId="{163E8F94-FFE6-4217-BB28-5A4EB56EC6FC}" destId="{B12CBF1F-183F-427E-8588-F850C9D0BE84}" srcOrd="0" destOrd="0" presId="urn:microsoft.com/office/officeart/2005/8/layout/radial5"/>
    <dgm:cxn modelId="{46CCBDA9-B697-4213-87F2-3FAE39A4F690}" type="presParOf" srcId="{8EC54B13-D8D4-4F70-8897-DD9F4A3C75B2}" destId="{EF235BF9-C013-4AC9-B4FF-C5447EDEB257}" srcOrd="10" destOrd="0" presId="urn:microsoft.com/office/officeart/2005/8/layout/radial5"/>
    <dgm:cxn modelId="{75302FB7-5503-4FD9-B04B-508443C4D32B}" type="presParOf" srcId="{8EC54B13-D8D4-4F70-8897-DD9F4A3C75B2}" destId="{15E70975-151B-4D50-97A8-4C438E56FD0A}" srcOrd="11" destOrd="0" presId="urn:microsoft.com/office/officeart/2005/8/layout/radial5"/>
    <dgm:cxn modelId="{C3EA3817-9E2F-4DA9-9A2E-69CF33F1BC73}" type="presParOf" srcId="{15E70975-151B-4D50-97A8-4C438E56FD0A}" destId="{199432F0-D064-47C2-81F5-C24E9342AAA6}" srcOrd="0" destOrd="0" presId="urn:microsoft.com/office/officeart/2005/8/layout/radial5"/>
    <dgm:cxn modelId="{C3FBEFA8-02AA-438F-8744-22E99D48EB85}" type="presParOf" srcId="{8EC54B13-D8D4-4F70-8897-DD9F4A3C75B2}" destId="{87AEE4E4-F345-4856-96F2-992800DC7817}" srcOrd="12" destOrd="0" presId="urn:microsoft.com/office/officeart/2005/8/layout/radial5"/>
    <dgm:cxn modelId="{7C322E4D-C3E8-48A0-89B5-33A632A72269}" type="presParOf" srcId="{8EC54B13-D8D4-4F70-8897-DD9F4A3C75B2}" destId="{760C263A-04CD-40D4-9FE6-6CEC88668AA6}" srcOrd="13" destOrd="0" presId="urn:microsoft.com/office/officeart/2005/8/layout/radial5"/>
    <dgm:cxn modelId="{45FDE9F3-17B5-4341-AB6D-4B13311305FE}" type="presParOf" srcId="{760C263A-04CD-40D4-9FE6-6CEC88668AA6}" destId="{765720C7-41A0-46D6-9487-ACEA1C3EA5FB}" srcOrd="0" destOrd="0" presId="urn:microsoft.com/office/officeart/2005/8/layout/radial5"/>
    <dgm:cxn modelId="{F2788C9A-E759-4252-B761-5B80E9AC9587}" type="presParOf" srcId="{8EC54B13-D8D4-4F70-8897-DD9F4A3C75B2}" destId="{8D04D3A3-02D7-413A-85D3-0866EDA4B159}" srcOrd="14" destOrd="0" presId="urn:microsoft.com/office/officeart/2005/8/layout/radial5"/>
    <dgm:cxn modelId="{E11B66F7-CC6F-46F1-B761-263B0CD0A75C}" type="presParOf" srcId="{8EC54B13-D8D4-4F70-8897-DD9F4A3C75B2}" destId="{111D0430-5B15-4774-A7AC-6091C7FAA230}" srcOrd="15" destOrd="0" presId="urn:microsoft.com/office/officeart/2005/8/layout/radial5"/>
    <dgm:cxn modelId="{1BD6D5FB-526B-4A6F-8F3A-AA1CE4ED853C}" type="presParOf" srcId="{111D0430-5B15-4774-A7AC-6091C7FAA230}" destId="{A42B0C2A-2702-42E4-AA09-3170D8F6E34F}" srcOrd="0" destOrd="0" presId="urn:microsoft.com/office/officeart/2005/8/layout/radial5"/>
    <dgm:cxn modelId="{4CFAAF0D-23C4-49A3-9B71-43A9ABD0497E}" type="presParOf" srcId="{8EC54B13-D8D4-4F70-8897-DD9F4A3C75B2}" destId="{428AB371-54CD-4EE3-9765-A7CC275C6E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818BC-FF55-4BD0-889D-A2E318907E46}">
      <dsp:nvSpPr>
        <dsp:cNvPr id="0" name=""/>
        <dsp:cNvSpPr/>
      </dsp:nvSpPr>
      <dsp:spPr>
        <a:xfrm>
          <a:off x="2812537" y="1927903"/>
          <a:ext cx="1287692" cy="1287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Centaur" pitchFamily="18" charset="0"/>
            </a:rPr>
            <a:t>Na izbor zanimanja utječu:</a:t>
          </a:r>
          <a:endParaRPr lang="hr-HR" sz="1800" kern="1200" dirty="0">
            <a:latin typeface="Centaur" pitchFamily="18" charset="0"/>
          </a:endParaRPr>
        </a:p>
      </dsp:txBody>
      <dsp:txXfrm>
        <a:off x="2812537" y="1927903"/>
        <a:ext cx="1287692" cy="1287692"/>
      </dsp:txXfrm>
    </dsp:sp>
    <dsp:sp modelId="{0663C648-6A1A-4EB5-9110-066CB20384EC}">
      <dsp:nvSpPr>
        <dsp:cNvPr id="0" name=""/>
        <dsp:cNvSpPr/>
      </dsp:nvSpPr>
      <dsp:spPr>
        <a:xfrm rot="16200000">
          <a:off x="3258265" y="134640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16200000">
        <a:off x="3258265" y="1346402"/>
        <a:ext cx="396236" cy="437815"/>
      </dsp:txXfrm>
    </dsp:sp>
    <dsp:sp modelId="{BD77C9DA-EBDC-45AA-8617-43333E4CD911}">
      <dsp:nvSpPr>
        <dsp:cNvPr id="0" name=""/>
        <dsp:cNvSpPr/>
      </dsp:nvSpPr>
      <dsp:spPr>
        <a:xfrm>
          <a:off x="2876922" y="21364"/>
          <a:ext cx="1158923" cy="1158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interesi</a:t>
          </a:r>
          <a:endParaRPr lang="hr-HR" sz="1400" kern="1200" dirty="0">
            <a:latin typeface="Centaur" pitchFamily="18" charset="0"/>
          </a:endParaRPr>
        </a:p>
      </dsp:txBody>
      <dsp:txXfrm>
        <a:off x="2876922" y="21364"/>
        <a:ext cx="1158923" cy="1158923"/>
      </dsp:txXfrm>
    </dsp:sp>
    <dsp:sp modelId="{16634AEE-6E1F-4625-889B-8122FF479E60}">
      <dsp:nvSpPr>
        <dsp:cNvPr id="0" name=""/>
        <dsp:cNvSpPr/>
      </dsp:nvSpPr>
      <dsp:spPr>
        <a:xfrm rot="18900000">
          <a:off x="3969926" y="1641181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18900000">
        <a:off x="3969926" y="1641181"/>
        <a:ext cx="396236" cy="437815"/>
      </dsp:txXfrm>
    </dsp:sp>
    <dsp:sp modelId="{B4E74FC9-0FA2-4070-905A-E1AF5E607A78}">
      <dsp:nvSpPr>
        <dsp:cNvPr id="0" name=""/>
        <dsp:cNvSpPr/>
      </dsp:nvSpPr>
      <dsp:spPr>
        <a:xfrm>
          <a:off x="4270576" y="598634"/>
          <a:ext cx="1158923" cy="11589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sposobnosti</a:t>
          </a:r>
          <a:endParaRPr lang="hr-HR" sz="1400" kern="1200" dirty="0">
            <a:latin typeface="Centaur" pitchFamily="18" charset="0"/>
          </a:endParaRPr>
        </a:p>
      </dsp:txBody>
      <dsp:txXfrm>
        <a:off x="4270576" y="598634"/>
        <a:ext cx="1158923" cy="1158923"/>
      </dsp:txXfrm>
    </dsp:sp>
    <dsp:sp modelId="{7A32F9C7-280D-4126-8957-38A5E056531E}">
      <dsp:nvSpPr>
        <dsp:cNvPr id="0" name=""/>
        <dsp:cNvSpPr/>
      </dsp:nvSpPr>
      <dsp:spPr>
        <a:xfrm>
          <a:off x="4264705" y="235284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>
        <a:off x="4264705" y="2352842"/>
        <a:ext cx="396236" cy="437815"/>
      </dsp:txXfrm>
    </dsp:sp>
    <dsp:sp modelId="{3D40A13A-0FFC-471C-8316-280933FA4605}">
      <dsp:nvSpPr>
        <dsp:cNvPr id="0" name=""/>
        <dsp:cNvSpPr/>
      </dsp:nvSpPr>
      <dsp:spPr>
        <a:xfrm>
          <a:off x="4847846" y="1992288"/>
          <a:ext cx="1158923" cy="11589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osobine ličnosti</a:t>
          </a:r>
          <a:endParaRPr lang="hr-HR" sz="1400" kern="1200" dirty="0">
            <a:latin typeface="Centaur" pitchFamily="18" charset="0"/>
          </a:endParaRPr>
        </a:p>
      </dsp:txBody>
      <dsp:txXfrm>
        <a:off x="4847846" y="1992288"/>
        <a:ext cx="1158923" cy="1158923"/>
      </dsp:txXfrm>
    </dsp:sp>
    <dsp:sp modelId="{FA480030-F7AA-4A1B-BC8C-403169C4B336}">
      <dsp:nvSpPr>
        <dsp:cNvPr id="0" name=""/>
        <dsp:cNvSpPr/>
      </dsp:nvSpPr>
      <dsp:spPr>
        <a:xfrm rot="2700000">
          <a:off x="3969926" y="306450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2700000">
        <a:off x="3969926" y="3064502"/>
        <a:ext cx="396236" cy="437815"/>
      </dsp:txXfrm>
    </dsp:sp>
    <dsp:sp modelId="{304000EC-9082-443F-A58C-4930AA003AE1}">
      <dsp:nvSpPr>
        <dsp:cNvPr id="0" name=""/>
        <dsp:cNvSpPr/>
      </dsp:nvSpPr>
      <dsp:spPr>
        <a:xfrm>
          <a:off x="4270576" y="3385942"/>
          <a:ext cx="1158923" cy="11589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vrijednosti</a:t>
          </a:r>
          <a:endParaRPr lang="hr-HR" sz="1400" kern="1200" dirty="0">
            <a:latin typeface="Centaur" pitchFamily="18" charset="0"/>
          </a:endParaRPr>
        </a:p>
      </dsp:txBody>
      <dsp:txXfrm>
        <a:off x="4270576" y="3385942"/>
        <a:ext cx="1158923" cy="1158923"/>
      </dsp:txXfrm>
    </dsp:sp>
    <dsp:sp modelId="{163E8F94-FFE6-4217-BB28-5A4EB56EC6FC}">
      <dsp:nvSpPr>
        <dsp:cNvPr id="0" name=""/>
        <dsp:cNvSpPr/>
      </dsp:nvSpPr>
      <dsp:spPr>
        <a:xfrm rot="5400000">
          <a:off x="3258265" y="335928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5400000">
        <a:off x="3258265" y="3359282"/>
        <a:ext cx="396236" cy="437815"/>
      </dsp:txXfrm>
    </dsp:sp>
    <dsp:sp modelId="{EF235BF9-C013-4AC9-B4FF-C5447EDEB257}">
      <dsp:nvSpPr>
        <dsp:cNvPr id="0" name=""/>
        <dsp:cNvSpPr/>
      </dsp:nvSpPr>
      <dsp:spPr>
        <a:xfrm>
          <a:off x="2876922" y="3963212"/>
          <a:ext cx="1158923" cy="11589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zahtjevi zanimanja</a:t>
          </a:r>
          <a:endParaRPr lang="hr-HR" sz="1400" kern="1200" dirty="0">
            <a:latin typeface="Centaur" pitchFamily="18" charset="0"/>
          </a:endParaRPr>
        </a:p>
      </dsp:txBody>
      <dsp:txXfrm>
        <a:off x="2876922" y="3963212"/>
        <a:ext cx="1158923" cy="1158923"/>
      </dsp:txXfrm>
    </dsp:sp>
    <dsp:sp modelId="{15E70975-151B-4D50-97A8-4C438E56FD0A}">
      <dsp:nvSpPr>
        <dsp:cNvPr id="0" name=""/>
        <dsp:cNvSpPr/>
      </dsp:nvSpPr>
      <dsp:spPr>
        <a:xfrm rot="8100000">
          <a:off x="2546604" y="306450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8100000">
        <a:off x="2546604" y="3064502"/>
        <a:ext cx="396236" cy="437815"/>
      </dsp:txXfrm>
    </dsp:sp>
    <dsp:sp modelId="{87AEE4E4-F345-4856-96F2-992800DC7817}">
      <dsp:nvSpPr>
        <dsp:cNvPr id="0" name=""/>
        <dsp:cNvSpPr/>
      </dsp:nvSpPr>
      <dsp:spPr>
        <a:xfrm>
          <a:off x="1483268" y="3385942"/>
          <a:ext cx="1158923" cy="1158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utjecaj okoline</a:t>
          </a:r>
          <a:endParaRPr lang="hr-HR" sz="1400" kern="1200" dirty="0">
            <a:latin typeface="Centaur" pitchFamily="18" charset="0"/>
          </a:endParaRPr>
        </a:p>
      </dsp:txBody>
      <dsp:txXfrm>
        <a:off x="1483268" y="3385942"/>
        <a:ext cx="1158923" cy="1158923"/>
      </dsp:txXfrm>
    </dsp:sp>
    <dsp:sp modelId="{760C263A-04CD-40D4-9FE6-6CEC88668AA6}">
      <dsp:nvSpPr>
        <dsp:cNvPr id="0" name=""/>
        <dsp:cNvSpPr/>
      </dsp:nvSpPr>
      <dsp:spPr>
        <a:xfrm rot="10800000">
          <a:off x="2251825" y="2352842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10800000">
        <a:off x="2251825" y="2352842"/>
        <a:ext cx="396236" cy="437815"/>
      </dsp:txXfrm>
    </dsp:sp>
    <dsp:sp modelId="{8D04D3A3-02D7-413A-85D3-0866EDA4B159}">
      <dsp:nvSpPr>
        <dsp:cNvPr id="0" name=""/>
        <dsp:cNvSpPr/>
      </dsp:nvSpPr>
      <dsp:spPr>
        <a:xfrm>
          <a:off x="905998" y="1992288"/>
          <a:ext cx="1158923" cy="11589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tržište rada</a:t>
          </a:r>
          <a:endParaRPr lang="hr-HR" sz="1400" kern="1200" dirty="0">
            <a:latin typeface="Centaur" pitchFamily="18" charset="0"/>
          </a:endParaRPr>
        </a:p>
      </dsp:txBody>
      <dsp:txXfrm>
        <a:off x="905998" y="1992288"/>
        <a:ext cx="1158923" cy="1158923"/>
      </dsp:txXfrm>
    </dsp:sp>
    <dsp:sp modelId="{111D0430-5B15-4774-A7AC-6091C7FAA230}">
      <dsp:nvSpPr>
        <dsp:cNvPr id="0" name=""/>
        <dsp:cNvSpPr/>
      </dsp:nvSpPr>
      <dsp:spPr>
        <a:xfrm rot="13500000">
          <a:off x="2546604" y="1641181"/>
          <a:ext cx="396236" cy="437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>
            <a:latin typeface="Centaur" pitchFamily="18" charset="0"/>
          </a:endParaRPr>
        </a:p>
      </dsp:txBody>
      <dsp:txXfrm rot="13500000">
        <a:off x="2546604" y="1641181"/>
        <a:ext cx="396236" cy="437815"/>
      </dsp:txXfrm>
    </dsp:sp>
    <dsp:sp modelId="{428AB371-54CD-4EE3-9765-A7CC275C6EC3}">
      <dsp:nvSpPr>
        <dsp:cNvPr id="0" name=""/>
        <dsp:cNvSpPr/>
      </dsp:nvSpPr>
      <dsp:spPr>
        <a:xfrm>
          <a:off x="1483268" y="598634"/>
          <a:ext cx="1158923" cy="11589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entaur" pitchFamily="18" charset="0"/>
            </a:rPr>
            <a:t>planiranje karijere</a:t>
          </a:r>
          <a:endParaRPr lang="hr-HR" sz="1400" kern="1200" dirty="0">
            <a:latin typeface="Centaur" pitchFamily="18" charset="0"/>
          </a:endParaRPr>
        </a:p>
      </dsp:txBody>
      <dsp:txXfrm>
        <a:off x="1483268" y="598634"/>
        <a:ext cx="1158923" cy="115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mojposao.h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posao.hr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4986" y="3363838"/>
            <a:ext cx="4859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aur" pitchFamily="18" charset="0"/>
                <a:cs typeface="Arial" pitchFamily="34" charset="0"/>
              </a:rPr>
              <a:t>Sanja Marczi, pedagoginja</a:t>
            </a:r>
            <a:endParaRPr kumimoji="0" lang="en-US" altLang="ko-KR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aur" pitchFamily="18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4984" y="1923678"/>
            <a:ext cx="4859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ea typeface="맑은 고딕" pitchFamily="50" charset="-127"/>
                <a:cs typeface="Arial" pitchFamily="34" charset="0"/>
              </a:rPr>
              <a:t>Kamo nakon osnovne škole?</a:t>
            </a:r>
            <a:br>
              <a:rPr lang="hr-HR" altLang="ko-KR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ea typeface="맑은 고딕" pitchFamily="50" charset="-127"/>
                <a:cs typeface="Arial" pitchFamily="34" charset="0"/>
              </a:rPr>
            </a:br>
            <a:r>
              <a:rPr lang="hr-HR" altLang="ko-KR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  <a:ea typeface="맑은 고딕" pitchFamily="50" charset="-127"/>
                <a:cs typeface="Arial" pitchFamily="34" charset="0"/>
              </a:rPr>
              <a:t>- Izbor zanimanja -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aur" pitchFamily="18" charset="0"/>
                <a:cs typeface="Arial" pitchFamily="34" charset="0"/>
              </a:rPr>
              <a:t>OŠ “Ivan Kozarac” Nijemci</a:t>
            </a:r>
            <a:endParaRPr lang="ko-KR" altLang="en-US" sz="1200" dirty="0">
              <a:solidFill>
                <a:schemeClr val="accent3">
                  <a:lumMod val="20000"/>
                  <a:lumOff val="80000"/>
                </a:schemeClr>
              </a:solidFill>
              <a:latin typeface="Centaur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Realističan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3744416" cy="460648"/>
          </a:xfrm>
        </p:spPr>
        <p:txBody>
          <a:bodyPr/>
          <a:lstStyle/>
          <a:p>
            <a:r>
              <a:rPr lang="hr-HR" sz="2800" b="1" dirty="0" smtClean="0">
                <a:latin typeface="Centaur" pitchFamily="18" charset="0"/>
              </a:rPr>
              <a:t>Osobine i ponašanja:</a:t>
            </a:r>
            <a:endParaRPr lang="hr-HR" sz="2800" b="1" dirty="0">
              <a:latin typeface="Centaur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779662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Povučen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Iskren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Materijalističan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Ustrajan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Stabilan</a:t>
            </a:r>
          </a:p>
          <a:p>
            <a:endParaRPr lang="hr-HR" sz="20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aktivno, aktivnosti koje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zahtijevaju vještine, snagu,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koordinaciju</a:t>
            </a:r>
          </a:p>
          <a:p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131590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83968" y="1779662"/>
            <a:ext cx="3734072" cy="2995737"/>
          </a:xfrm>
          <a:prstGeom prst="rect">
            <a:avLst/>
          </a:prstGeom>
        </p:spPr>
        <p:txBody>
          <a:bodyPr lIns="396000" anchor="t"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Inžinjer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Automehaničar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Konobar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Operater na stroju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Prometna zanimanja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Zanimanja u šumarstvu, </a:t>
            </a:r>
            <a:b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</a:br>
            <a:r>
              <a:rPr lang="hr-HR" sz="2000" dirty="0" smtClean="0">
                <a:solidFill>
                  <a:schemeClr val="bg1"/>
                </a:solidFill>
                <a:latin typeface="Centaur" pitchFamily="18" charset="0"/>
              </a:rPr>
              <a:t>građevini i sl.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9502"/>
            <a:ext cx="1710551" cy="266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Sanja\UPIS U SREDNJU ŠKOLU\50_s_waitress_by_viochik-d616bv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23678"/>
            <a:ext cx="1224136" cy="1600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123478"/>
            <a:ext cx="8712968" cy="884466"/>
          </a:xfrm>
        </p:spPr>
        <p:txBody>
          <a:bodyPr/>
          <a:lstStyle/>
          <a:p>
            <a:pPr algn="r"/>
            <a:r>
              <a:rPr lang="hr-HR" dirty="0" smtClean="0">
                <a:latin typeface="Centaur" pitchFamily="18" charset="0"/>
              </a:rPr>
              <a:t>Istraživački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843558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Osobine i ponašanja: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395536" y="1347614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Analitičan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Oprezan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Radoznao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Nezavisan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Introvertiran</a:t>
            </a:r>
          </a:p>
          <a:p>
            <a:endParaRPr lang="hr-HR" sz="20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spoznajno, aktivnosti koje zahtijevaju mišljenje,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organiziranje i razumijevanje</a:t>
            </a:r>
          </a:p>
          <a:p>
            <a:endParaRPr lang="hr-H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5976" y="1491630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4139952" y="2067694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Fizičar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Biolog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Matematičar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Ekonomist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Elektroinženjer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Kirurg i sl.</a:t>
            </a:r>
          </a:p>
          <a:p>
            <a:endParaRPr lang="hr-HR" sz="20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8195" name="Picture 3" descr="F:\Sanja\UPIS U SREDNJU ŠKOLU\biologist-clipart-science_microscope.239231438_st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5486"/>
            <a:ext cx="1216288" cy="1122439"/>
          </a:xfrm>
          <a:prstGeom prst="rect">
            <a:avLst/>
          </a:prstGeom>
          <a:noFill/>
        </p:spPr>
      </p:pic>
      <p:pic>
        <p:nvPicPr>
          <p:cNvPr id="8196" name="Picture 4" descr="F:\Sanja\UPIS U SREDNJU ŠKOLU\97e6722bf17c6c87abb4031e76d290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633">
            <a:off x="6623144" y="3540090"/>
            <a:ext cx="1256680" cy="135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F:\Sanja\UPIS U SREDNJU ŠKOLU\Econom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2821">
            <a:off x="6876256" y="1131590"/>
            <a:ext cx="1296144" cy="182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 descr="F:\Sanja\UPIS U SREDNJU ŠKOLU\11928848-Surgeon-on-a-white-background-vector-illustration-Stock-Vector-doctor-cartoon-surge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1432">
            <a:off x="2612862" y="1614713"/>
            <a:ext cx="1368152" cy="151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95486"/>
            <a:ext cx="8964488" cy="884466"/>
          </a:xfrm>
        </p:spPr>
        <p:txBody>
          <a:bodyPr/>
          <a:lstStyle/>
          <a:p>
            <a:pPr algn="r"/>
            <a:r>
              <a:rPr lang="hr-HR" dirty="0" smtClean="0">
                <a:latin typeface="Centaur" pitchFamily="18" charset="0"/>
              </a:rPr>
              <a:t>Socijalni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83518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Osobine i ponašanja: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395536" y="987574"/>
            <a:ext cx="4032448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Kooperativan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Plemenit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Spreman pomoći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Društven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Pun razumijevanja</a:t>
            </a:r>
          </a:p>
          <a:p>
            <a:endParaRPr lang="hr-HR" sz="12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socijalno i interpersonalno ponašanje i aktivnosti koje uključuju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suosjećanje i emocije, pomaganje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drugima</a:t>
            </a:r>
          </a:p>
          <a:p>
            <a:endParaRPr lang="hr-H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23678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4427984" y="2427734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entaur" pitchFamily="18" charset="0"/>
              </a:rPr>
              <a:t>Psiholog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entaur" pitchFamily="18" charset="0"/>
              </a:rPr>
              <a:t>Socijalni radnik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entaur" pitchFamily="18" charset="0"/>
              </a:rPr>
              <a:t>Nastavnik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entaur" pitchFamily="18" charset="0"/>
              </a:rPr>
              <a:t> Savjetnik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Centaur" pitchFamily="18" charset="0"/>
              </a:rPr>
              <a:t> Svećenik i sl</a:t>
            </a:r>
            <a:r>
              <a:rPr lang="hr-HR" sz="2000" dirty="0" smtClean="0">
                <a:latin typeface="Centaur" pitchFamily="18" charset="0"/>
              </a:rPr>
              <a:t>.</a:t>
            </a:r>
          </a:p>
          <a:p>
            <a:endParaRPr lang="hr-HR" dirty="0"/>
          </a:p>
        </p:txBody>
      </p:sp>
      <p:pic>
        <p:nvPicPr>
          <p:cNvPr id="9218" name="Picture 2" descr="F:\Sanja\UPIS U SREDNJU ŠKOLU\teacher-clipart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275606"/>
            <a:ext cx="1368152" cy="145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F:\Sanja\UPIS U SREDNJU ŠKOLU\priest-20clipart-royalty-free-priest-clipart-illustration-1116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435846"/>
            <a:ext cx="1080120" cy="113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F:\Sanja\UPIS U SREDNJU ŠKOLU\a0750ce36cb0f042681cf2c55ea204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7494"/>
            <a:ext cx="2471936" cy="96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964488" cy="884466"/>
          </a:xfrm>
        </p:spPr>
        <p:txBody>
          <a:bodyPr/>
          <a:lstStyle/>
          <a:p>
            <a:r>
              <a:rPr lang="hr-HR" dirty="0" smtClean="0">
                <a:latin typeface="Centaur" pitchFamily="18" charset="0"/>
              </a:rPr>
              <a:t>Konvencionalan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059582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Osobine i ponašanja: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395536" y="1635646"/>
            <a:ext cx="4032448" cy="33843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Efikasan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Poslušan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Praktičan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Miran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Savjestan</a:t>
            </a:r>
            <a:br>
              <a:rPr lang="hr-HR" sz="2000" dirty="0" smtClean="0">
                <a:latin typeface="Centaur" pitchFamily="18" charset="0"/>
              </a:rPr>
            </a:br>
            <a:endParaRPr lang="hr-HR" sz="20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strukturirano i utvrđeno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pravilima, aktivnosti uz podređivanje osobnih potreba organizaciji i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drugima.</a:t>
            </a:r>
          </a:p>
          <a:p>
            <a:endParaRPr lang="hr-H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1851670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4499992" y="2427734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Službenik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Računovođa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Tajnik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Bankar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Vojna zanimanja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Operater unosa podataka i sl.</a:t>
            </a:r>
          </a:p>
          <a:p>
            <a:endParaRPr lang="hr-HR" dirty="0"/>
          </a:p>
        </p:txBody>
      </p:sp>
      <p:pic>
        <p:nvPicPr>
          <p:cNvPr id="10242" name="Picture 2" descr="F:\Sanja\UPIS U SREDNJU ŠKOLU\preuzm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7654"/>
            <a:ext cx="1224136" cy="1863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F:\Sanja\UPIS U SREDNJU ŠKOLU\preuzm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262">
            <a:off x="5042390" y="376582"/>
            <a:ext cx="1080120" cy="1114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F:\Sanja\UPIS U SREDNJU ŠKOLU\accounting-clipart-business_account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87574"/>
            <a:ext cx="1440160" cy="228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123478"/>
            <a:ext cx="8964488" cy="884466"/>
          </a:xfrm>
        </p:spPr>
        <p:txBody>
          <a:bodyPr/>
          <a:lstStyle/>
          <a:p>
            <a:pPr algn="r"/>
            <a:r>
              <a:rPr lang="hr-HR" dirty="0" smtClean="0">
                <a:latin typeface="Centaur" pitchFamily="18" charset="0"/>
              </a:rPr>
              <a:t>Poduzetnički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627534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Osobine i ponašanja: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0"/>
          </p:nvPr>
        </p:nvSpPr>
        <p:spPr>
          <a:xfrm>
            <a:off x="395536" y="1275606"/>
            <a:ext cx="4032448" cy="33843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Poduzetan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Odvažan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Ambiciozan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Energičan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Dominantan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Samouvjeren</a:t>
            </a:r>
          </a:p>
          <a:p>
            <a:endParaRPr lang="hr-HR" sz="20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usmjereno na stjecanje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moći i statusa</a:t>
            </a:r>
          </a:p>
          <a:p>
            <a:endParaRPr lang="hr-H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491630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0"/>
          </p:nvPr>
        </p:nvSpPr>
        <p:spPr>
          <a:xfrm>
            <a:off x="4499992" y="2147763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Menadžer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Odvjetnik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Istraživač tržišta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Agent nabave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Menadžer ljudskih resursa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Prodavač nekretnina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Odnosi s javnošću i sl.</a:t>
            </a:r>
          </a:p>
          <a:p>
            <a:endParaRPr lang="hr-HR" dirty="0"/>
          </a:p>
        </p:txBody>
      </p:sp>
      <p:pic>
        <p:nvPicPr>
          <p:cNvPr id="11266" name="Picture 2" descr="F:\Sanja\UPIS U SREDNJU ŠKOLU\manager-clipart-manag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91630"/>
            <a:ext cx="1353616" cy="2250871"/>
          </a:xfrm>
          <a:prstGeom prst="rect">
            <a:avLst/>
          </a:prstGeom>
          <a:noFill/>
        </p:spPr>
      </p:pic>
      <p:pic>
        <p:nvPicPr>
          <p:cNvPr id="11267" name="Picture 3" descr="F:\Sanja\UPIS U SREDNJU ŠKOLU\preuzm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203598"/>
            <a:ext cx="1639069" cy="1639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Umjetnički tip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059582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Osobine i ponašanja: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395536" y="1563638"/>
            <a:ext cx="4032448" cy="33843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Svojeglav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Idealist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Emocionalan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Zamišljen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Impulzivan</a:t>
            </a:r>
          </a:p>
          <a:p>
            <a:endParaRPr lang="hr-HR" sz="2000" dirty="0" smtClean="0">
              <a:latin typeface="Centaur" pitchFamily="18" charset="0"/>
            </a:endParaRPr>
          </a:p>
          <a:p>
            <a:r>
              <a:rPr lang="hr-HR" sz="2000" dirty="0" smtClean="0">
                <a:latin typeface="Centaur" pitchFamily="18" charset="0"/>
              </a:rPr>
              <a:t>Ponašanje: usmjereno na osobno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izražvanja i potvrđivanje, umjetničke i individualističke aktivnosti.</a:t>
            </a:r>
          </a:p>
          <a:p>
            <a:endParaRPr lang="hr-H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203598"/>
            <a:ext cx="3744416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n-ea"/>
                <a:cs typeface="Arial" pitchFamily="34" charset="0"/>
              </a:rPr>
              <a:t>Zanimanja: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4499992" y="2147763"/>
            <a:ext cx="373407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Umjetnička zanimanja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Novinar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Marketinški stručnjak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Arhitekt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 Dizajner</a:t>
            </a:r>
          </a:p>
        </p:txBody>
      </p:sp>
      <p:pic>
        <p:nvPicPr>
          <p:cNvPr id="12290" name="Picture 2" descr="F:\Sanja\UPIS U SREDNJU ŠKOLU\artist-paint-brush-clip-art-an_artist_holding_a_palette_and_paintbrush_0521-1001-2913-4711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651869"/>
            <a:ext cx="1224136" cy="96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F:\Sanja\UPIS U SREDNJU ŠKOLU\artist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1510"/>
            <a:ext cx="1310258" cy="163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F:\Sanja\UPIS U SREDNJU ŠKOLU\preuzm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9662"/>
            <a:ext cx="1512168" cy="1766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entaur" pitchFamily="18" charset="0"/>
              </a:rPr>
              <a:t>VRIJEDNOSTI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2400" b="1" dirty="0" smtClean="0">
                <a:latin typeface="Centaur" pitchFamily="18" charset="0"/>
              </a:rPr>
              <a:t>Skup stavova ili uvjerenja o tome što je ispravno, dobro </a:t>
            </a:r>
            <a:br>
              <a:rPr lang="hr-HR" sz="2400" b="1" dirty="0" smtClean="0">
                <a:latin typeface="Centaur" pitchFamily="18" charset="0"/>
              </a:rPr>
            </a:br>
            <a:r>
              <a:rPr lang="hr-HR" sz="2400" b="1" dirty="0" smtClean="0">
                <a:latin typeface="Centaur" pitchFamily="18" charset="0"/>
              </a:rPr>
              <a:t>ili poželjno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r-HR" sz="2400" dirty="0" smtClean="0">
                <a:latin typeface="Centaur" pitchFamily="18" charset="0"/>
              </a:rPr>
              <a:t>Organizacija čovjekovih potreba, želja i ciljeva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(nisu svi jednako važni)</a:t>
            </a:r>
          </a:p>
          <a:p>
            <a:r>
              <a:rPr lang="hr-HR" sz="2400" dirty="0" smtClean="0">
                <a:latin typeface="Centaur" pitchFamily="18" charset="0"/>
              </a:rPr>
              <a:t>Relativno trajni ciljevi koje pojedinci smatraju važnima u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svome životu (profesionalne ili radne vrijednosti)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000" u="sng" dirty="0" smtClean="0">
                <a:latin typeface="Centaur" pitchFamily="18" charset="0"/>
              </a:rPr>
              <a:t>Ciljevi koje pojedinac želi ostvariti:</a:t>
            </a:r>
            <a:r>
              <a:rPr lang="hr-HR" sz="2000" dirty="0" smtClean="0">
                <a:latin typeface="Centaur" pitchFamily="18" charset="0"/>
              </a:rPr>
              <a:t> obogatiti se, biti poznat, biti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uspješan, imati stalni posao do mirovine, imati vlastiti obrat ili tvrtku, biti na položaju…</a:t>
            </a:r>
            <a:endParaRPr lang="hr-HR" sz="2400" dirty="0" smtClean="0">
              <a:latin typeface="Centaur" pitchFamily="18" charset="0"/>
            </a:endParaRPr>
          </a:p>
          <a:p>
            <a:endParaRPr lang="hr-HR" sz="24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13314" name="Picture 2" descr="F:\Sanja\UPIS U SREDNJU ŠKOLU\superhero-clip-art-a_superhero_standing_on_top_of_the_earth_0071-0908-2019-4233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23678"/>
            <a:ext cx="1584176" cy="287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Kako do idealnog zanimanja?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987575"/>
            <a:ext cx="6912768" cy="36724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Napravite samoprocjenu vlastitih vrijednosti,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interesa i sposobnosti i upoznajte sami sebe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Savjetovati se s obitelji </a:t>
            </a:r>
            <a:r>
              <a:rPr lang="hr-HR" sz="2800" dirty="0" smtClean="0">
                <a:latin typeface="Centaur" pitchFamily="18" charset="0"/>
              </a:rPr>
              <a:t/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i </a:t>
            </a:r>
            <a:r>
              <a:rPr lang="hr-HR" sz="2800" dirty="0" smtClean="0">
                <a:latin typeface="Centaur" pitchFamily="18" charset="0"/>
              </a:rPr>
              <a:t>prijateljima</a:t>
            </a:r>
            <a:endParaRPr lang="en-US" sz="28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1026" name="Picture 2" descr="F:\Sanja\UPIS U SREDNJU ŠKOLU\las-profesiones-fijaron-2-9431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9702"/>
            <a:ext cx="2481808" cy="2481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Sanja\UPIS U SREDNJU ŠKOLU\professions-people-icon-set-vector-1074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0457">
            <a:off x="3758366" y="2907568"/>
            <a:ext cx="1620912" cy="170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Upoznajte svijet rada!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Poznavati različita zanimanja, njihove glavne značajke i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zahtjeve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Sadržaj i uvjeti rada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Potrebna znanja, vještine i osobine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Zapreke za obavljanje poslova (zdravstvene kontraindikacije)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Potrebno obrazovanje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 Mogućnost zapošljavanja</a:t>
            </a:r>
          </a:p>
          <a:p>
            <a:endParaRPr lang="hr-HR" dirty="0"/>
          </a:p>
        </p:txBody>
      </p:sp>
      <p:pic>
        <p:nvPicPr>
          <p:cNvPr id="2050" name="Picture 2" descr="F:\Sanja\UPIS U SREDNJU ŠKOLU\Z0e5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81350"/>
            <a:ext cx="40862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524328" cy="884466"/>
          </a:xfrm>
        </p:spPr>
        <p:txBody>
          <a:bodyPr/>
          <a:lstStyle/>
          <a:p>
            <a:r>
              <a:rPr lang="hr-HR" dirty="0" smtClean="0">
                <a:latin typeface="Centaur" pitchFamily="18" charset="0"/>
              </a:rPr>
              <a:t>Opis poslova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1059582"/>
            <a:ext cx="3744416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Opis poslova u određenom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zanimaju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Uključuje li zanimanje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pretežno rad sa stvarima,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ljudima, podacima </a:t>
            </a: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ili idejama</a:t>
            </a:r>
            <a:r>
              <a:rPr lang="hr-HR" sz="2400" dirty="0" smtClean="0">
                <a:latin typeface="Centaur" pitchFamily="18" charset="0"/>
              </a:rPr>
              <a:t>?</a:t>
            </a:r>
            <a:endParaRPr lang="en-US" sz="2400" dirty="0" smtClean="0">
              <a:latin typeface="Centaur" pitchFamily="18" charset="0"/>
            </a:endParaRPr>
          </a:p>
          <a:p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112" y="699542"/>
            <a:ext cx="396044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j-ea"/>
                <a:cs typeface="Arial" pitchFamily="34" charset="0"/>
              </a:rPr>
              <a:t>Radni uvjeti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148064" y="1491630"/>
            <a:ext cx="3662064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Različite fizičke 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organizacijske okolnosti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Frizeri rade na zatvorenom, ratari na otvorenom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Službenici sjede, trgovački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putnici putuju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Urari rade sami, zidari u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timu</a:t>
            </a:r>
            <a:endParaRPr lang="en-US" sz="24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3075" name="Picture 3" descr="F:\Sanja\UPIS U SREDNJU ŠKOLU\Hairdresser-Woman-902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15766"/>
            <a:ext cx="24288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Važnost odabira!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entaur" pitchFamily="18" charset="0"/>
              </a:rPr>
              <a:t>U radu provedemo: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4" indent="0"/>
            <a:r>
              <a:rPr lang="hr-HR" b="1" dirty="0" smtClean="0">
                <a:solidFill>
                  <a:schemeClr val="bg1"/>
                </a:solidFill>
                <a:latin typeface="Centaur" pitchFamily="18" charset="0"/>
              </a:rPr>
              <a:t>1/3 života</a:t>
            </a:r>
          </a:p>
          <a:p>
            <a:pPr marL="0" lvl="4" indent="0"/>
            <a:r>
              <a:rPr lang="hr-HR" b="1" dirty="0" smtClean="0">
                <a:solidFill>
                  <a:schemeClr val="bg1"/>
                </a:solidFill>
                <a:latin typeface="Centaur" pitchFamily="18" charset="0"/>
              </a:rPr>
              <a:t>7 ili 8 sati dnevno</a:t>
            </a:r>
          </a:p>
          <a:p>
            <a:pPr marL="0" lvl="4" indent="0"/>
            <a:r>
              <a:rPr lang="hr-HR" b="1" dirty="0" smtClean="0">
                <a:solidFill>
                  <a:schemeClr val="bg1"/>
                </a:solidFill>
                <a:latin typeface="Centaur" pitchFamily="18" charset="0"/>
              </a:rPr>
              <a:t>5 ili 6 dana u tjednu</a:t>
            </a:r>
          </a:p>
          <a:p>
            <a:pPr marL="0" lvl="4" indent="0"/>
            <a:r>
              <a:rPr lang="hr-HR" b="1" dirty="0" smtClean="0">
                <a:solidFill>
                  <a:schemeClr val="bg1"/>
                </a:solidFill>
                <a:latin typeface="Centaur" pitchFamily="18" charset="0"/>
              </a:rPr>
              <a:t>35 do 40 godina</a:t>
            </a:r>
          </a:p>
          <a:p>
            <a:pPr marL="0" lvl="4" indent="0"/>
            <a:endParaRPr lang="hr-HR" dirty="0" smtClean="0"/>
          </a:p>
          <a:p>
            <a:endParaRPr lang="hr-HR" dirty="0"/>
          </a:p>
        </p:txBody>
      </p:sp>
      <p:pic>
        <p:nvPicPr>
          <p:cNvPr id="1027" name="Picture 3" descr="F:\Sanja\UPIS U SREDNJU ŠKOLU\preu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1347614"/>
            <a:ext cx="2580767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3240360" cy="884466"/>
          </a:xfrm>
        </p:spPr>
        <p:txBody>
          <a:bodyPr/>
          <a:lstStyle/>
          <a:p>
            <a:r>
              <a:rPr lang="hr-HR" dirty="0" smtClean="0">
                <a:latin typeface="Centaur" pitchFamily="18" charset="0"/>
              </a:rPr>
              <a:t>Poželjne osobine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203598"/>
            <a:ext cx="3528392" cy="36724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 Kovač treba snagu 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izdržljivost, mišićnu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osjetljivost, ručnu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spretnost…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Urar treba </a:t>
            </a: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mirnu </a:t>
            </a:r>
            <a:r>
              <a:rPr lang="hr-HR" sz="2400" dirty="0" smtClean="0">
                <a:latin typeface="Centaur" pitchFamily="18" charset="0"/>
              </a:rPr>
              <a:t>ruku,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spretne prste, </a:t>
            </a: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dobar </a:t>
            </a:r>
            <a:r>
              <a:rPr lang="hr-HR" sz="2400" dirty="0" smtClean="0">
                <a:latin typeface="Centaur" pitchFamily="18" charset="0"/>
              </a:rPr>
              <a:t>vid na </a:t>
            </a: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blizinu</a:t>
            </a:r>
            <a:r>
              <a:rPr lang="hr-HR" sz="2400" dirty="0" smtClean="0">
                <a:latin typeface="Centaur" pitchFamily="18" charset="0"/>
              </a:rPr>
              <a:t>…</a:t>
            </a:r>
            <a:endParaRPr lang="en-US" sz="2400" dirty="0" smtClean="0">
              <a:latin typeface="Centaur" pitchFamily="18" charset="0"/>
            </a:endParaRPr>
          </a:p>
          <a:p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8104" y="555526"/>
            <a:ext cx="324036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j-ea"/>
                <a:cs typeface="Arial" pitchFamily="34" charset="0"/>
              </a:rPr>
              <a:t>Potrebno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j-ea"/>
                <a:cs typeface="Arial" pitchFamily="34" charset="0"/>
              </a:rPr>
              <a:t> </a:t>
            </a:r>
            <a:b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j-ea"/>
                <a:cs typeface="Arial" pitchFamily="34" charset="0"/>
              </a:rPr>
            </a:b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aur" pitchFamily="18" charset="0"/>
                <a:ea typeface="+mj-ea"/>
                <a:cs typeface="Arial" pitchFamily="34" charset="0"/>
              </a:rPr>
              <a:t>obrazovanje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entaur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364088" y="1563638"/>
            <a:ext cx="3528392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 Kratka izobrazba,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trogodišnja ili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četverogodišnja srednja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škola, fakultet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 Potrebne sposobnosti 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motivaciju za duže učenje?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 Materijalne mogućnosti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za predviđeno školovanje?</a:t>
            </a:r>
            <a:endParaRPr lang="en-US" sz="24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7" name="Picture 2" descr="F:\Sanja\UPIS U SREDNJU ŠKOLU\old-blacksmith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11710"/>
            <a:ext cx="2105273" cy="258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Mogućnost zaposlenja i vjerojatni prihodi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987575"/>
            <a:ext cx="6912768" cy="36724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Traže li se danas ljudi sa zanimanjem koje vas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interesira?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Kakve su plaće na tipičnim poslovima vašeg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zanimanja?</a:t>
            </a:r>
            <a:endParaRPr lang="en-US" sz="28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4098" name="Picture 2" descr="F:\Sanja\UPIS U SREDNJU ŠKOLU\paych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9702"/>
            <a:ext cx="1512168" cy="267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Sanja\UPIS U SREDNJU ŠKOLU\kc8nenKj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9782"/>
            <a:ext cx="2037188" cy="1609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F:\Sanja\UPIS U SREDNJU ŠKOLU\question-and-answer-cartoon-cartoon-man-with-questio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9822"/>
            <a:ext cx="1633364" cy="127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Najtraženija zanimanja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3" descr="najtraženija zanimanja vu-sri ž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7574"/>
            <a:ext cx="6048672" cy="397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Najtraženija zanimanja 2015. godine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Konobar, prodavač, programer, kuhar, prodajni predstavnik, frizer,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knjigovođa, administrator, vozač kamiona i komercialist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Centaur" pitchFamily="18" charset="0"/>
              </a:rPr>
              <a:t>Najviše oglasa u trgovini, turizmu i ugostiteljstvu</a:t>
            </a:r>
            <a:endParaRPr lang="hr-HR" sz="2400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Tražilo se napredno znanje engleskog jezika, drugi jezik nakon toga je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njemački jezik. 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Tražilo se i poznavanje rada na računalu, i to većinom u Wordu i Excelu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Najunosniji poslovi na </a:t>
            </a:r>
            <a:r>
              <a:rPr lang="hr-HR" dirty="0" smtClean="0">
                <a:latin typeface="Centaur" pitchFamily="18" charset="0"/>
                <a:hlinkClick r:id="rId2"/>
              </a:rPr>
              <a:t>MojPosao.hr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987574"/>
            <a:ext cx="6912768" cy="2995737"/>
          </a:xfrm>
        </p:spPr>
        <p:txBody>
          <a:bodyPr/>
          <a:lstStyle/>
          <a:p>
            <a:r>
              <a:rPr lang="hr-HR" sz="2400" dirty="0" smtClean="0">
                <a:latin typeface="Centaur" pitchFamily="18" charset="0"/>
              </a:rPr>
              <a:t>1. Direktor financija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2. Financijski analitičar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3. Brend menadžer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4. Programer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5. Magistar farmacije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6. Liječnik privatnik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7. Hotelski menadžer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8. Voditelj ljudskih resursa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9. Odvjetnik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10. Voditelj poslovne ekspanzije</a:t>
            </a:r>
            <a:endParaRPr lang="hr-HR" sz="2400" dirty="0">
              <a:latin typeface="Centaur" pitchFamily="18" charset="0"/>
            </a:endParaRPr>
          </a:p>
        </p:txBody>
      </p:sp>
      <p:pic>
        <p:nvPicPr>
          <p:cNvPr id="5122" name="Picture 2" descr="F:\Sanja\UPIS U SREDNJU ŠKOLU\computer_program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31590"/>
            <a:ext cx="1152128" cy="152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Sanja\UPIS U SREDNJU ŠKOLU\doctor-cartoon_zpsdc5f965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55726"/>
            <a:ext cx="1224136" cy="139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Top pet najunosnijih poslova </a:t>
            </a:r>
            <a:r>
              <a:rPr lang="hr-HR" dirty="0" smtClean="0">
                <a:latin typeface="Centaur" pitchFamily="18" charset="0"/>
                <a:hlinkClick r:id="rId2"/>
              </a:rPr>
              <a:t>Posao.hr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987575"/>
            <a:ext cx="6912768" cy="36724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sz="2800" dirty="0" smtClean="0">
                <a:latin typeface="Centaur" pitchFamily="18" charset="0"/>
              </a:rPr>
              <a:t>IT stručnjaci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Centaur" pitchFamily="18" charset="0"/>
              </a:rPr>
              <a:t>Turistički djelatnici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Centaur" pitchFamily="18" charset="0"/>
              </a:rPr>
              <a:t>Magistri farmacije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Centaur" pitchFamily="18" charset="0"/>
              </a:rPr>
              <a:t>Inženjeri građevine</a:t>
            </a:r>
          </a:p>
          <a:p>
            <a:pPr marL="457200" indent="-457200">
              <a:buAutoNum type="arabicPeriod"/>
            </a:pPr>
            <a:r>
              <a:rPr lang="hr-HR" sz="2800" dirty="0" smtClean="0">
                <a:latin typeface="Centaur" pitchFamily="18" charset="0"/>
              </a:rPr>
              <a:t>Inženjeri strojarstva</a:t>
            </a:r>
            <a:endParaRPr lang="hr-HR" sz="2800" dirty="0">
              <a:latin typeface="Centaur" pitchFamily="18" charset="0"/>
            </a:endParaRPr>
          </a:p>
        </p:txBody>
      </p:sp>
      <p:pic>
        <p:nvPicPr>
          <p:cNvPr id="6146" name="Picture 2" descr="F:\Sanja\UPIS U SREDNJU ŠKOLU\pharmac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837">
            <a:off x="6274847" y="1620817"/>
            <a:ext cx="2272311" cy="187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Zanimanja budućnosti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sz="2800" dirty="0" smtClean="0">
                <a:latin typeface="Centaur" pitchFamily="18" charset="0"/>
              </a:rPr>
              <a:t>Inženjeri naftnog rudarstva i projektanti </a:t>
            </a:r>
            <a:endParaRPr lang="hr-HR" sz="2800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Start-up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Stručnjaci za energetiku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Menadžeri u turizmu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Digitalni marketing</a:t>
            </a:r>
          </a:p>
          <a:p>
            <a:endParaRPr lang="hr-HR" dirty="0"/>
          </a:p>
        </p:txBody>
      </p:sp>
      <p:pic>
        <p:nvPicPr>
          <p:cNvPr id="7170" name="Picture 2" descr="F:\Sanja\UPIS U SREDNJU ŠKOLU\preuzm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68">
            <a:off x="5004048" y="2283718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059582"/>
            <a:ext cx="8496944" cy="3888431"/>
          </a:xfrm>
        </p:spPr>
        <p:txBody>
          <a:bodyPr/>
          <a:lstStyle/>
          <a:p>
            <a:pPr algn="ctr"/>
            <a:r>
              <a:rPr lang="hr-HR" sz="3200" b="1" dirty="0" smtClean="0">
                <a:latin typeface="Centaur" pitchFamily="18" charset="0"/>
              </a:rPr>
              <a:t>ŽELIM VAM PUNO USPJEHA </a:t>
            </a:r>
            <a:br>
              <a:rPr lang="hr-HR" sz="3200" b="1" dirty="0" smtClean="0">
                <a:latin typeface="Centaur" pitchFamily="18" charset="0"/>
              </a:rPr>
            </a:br>
            <a:r>
              <a:rPr lang="hr-HR" sz="3200" b="1" dirty="0" smtClean="0">
                <a:latin typeface="Centaur" pitchFamily="18" charset="0"/>
              </a:rPr>
              <a:t>U PRONALASKU ODGOVARAJUĆE </a:t>
            </a:r>
            <a:br>
              <a:rPr lang="hr-HR" sz="3200" b="1" dirty="0" smtClean="0">
                <a:latin typeface="Centaur" pitchFamily="18" charset="0"/>
              </a:rPr>
            </a:br>
            <a:r>
              <a:rPr lang="hr-HR" sz="3200" b="1" dirty="0" smtClean="0">
                <a:latin typeface="Centaur" pitchFamily="18" charset="0"/>
              </a:rPr>
              <a:t>SREDNJE ŠKOLE </a:t>
            </a:r>
            <a:br>
              <a:rPr lang="hr-HR" sz="3200" b="1" dirty="0" smtClean="0">
                <a:latin typeface="Centaur" pitchFamily="18" charset="0"/>
              </a:rPr>
            </a:br>
            <a:r>
              <a:rPr lang="hr-HR" sz="3200" b="1" dirty="0" smtClean="0">
                <a:latin typeface="Centaur" pitchFamily="18" charset="0"/>
              </a:rPr>
              <a:t>I ZANIMANJA!</a:t>
            </a:r>
            <a:endParaRPr lang="hr-HR" sz="3200" b="1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627534"/>
            <a:ext cx="8964488" cy="2592288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51520" y="771550"/>
            <a:ext cx="8496944" cy="2995737"/>
          </a:xfrm>
        </p:spPr>
        <p:txBody>
          <a:bodyPr/>
          <a:lstStyle/>
          <a:p>
            <a:pPr algn="ctr"/>
            <a:r>
              <a:rPr lang="hr-HR" sz="2800" dirty="0" smtClean="0">
                <a:latin typeface="Centaur" pitchFamily="18" charset="0"/>
              </a:rPr>
              <a:t>Raditi posao koji volimo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i u kojem smo uspješni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=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b="1" dirty="0" smtClean="0">
                <a:latin typeface="Centaur" pitchFamily="18" charset="0"/>
              </a:rPr>
              <a:t>čovjekova sre</a:t>
            </a:r>
            <a:r>
              <a:rPr lang="hr-HR" sz="2400" b="1" dirty="0" smtClean="0">
                <a:latin typeface="Centaur" pitchFamily="18" charset="0"/>
              </a:rPr>
              <a:t>ć</a:t>
            </a:r>
            <a:r>
              <a:rPr lang="hr-HR" sz="2800" b="1" dirty="0" smtClean="0">
                <a:latin typeface="Centaur" pitchFamily="18" charset="0"/>
              </a:rPr>
              <a:t>a</a:t>
            </a:r>
            <a:r>
              <a:rPr lang="hr-HR" sz="2800" dirty="0" smtClean="0">
                <a:latin typeface="Centaur" pitchFamily="18" charset="0"/>
              </a:rPr>
              <a:t/>
            </a:r>
            <a:br>
              <a:rPr lang="hr-HR" sz="2800" dirty="0" smtClean="0">
                <a:latin typeface="Centaur" pitchFamily="18" charset="0"/>
              </a:rPr>
            </a:br>
            <a:endParaRPr lang="hr-HR" sz="2800" dirty="0" smtClean="0">
              <a:latin typeface="Centaur" pitchFamily="18" charset="0"/>
            </a:endParaRPr>
          </a:p>
          <a:p>
            <a:pPr algn="ctr"/>
            <a:r>
              <a:rPr lang="hr-HR" sz="2800" dirty="0" smtClean="0">
                <a:latin typeface="Centaur" pitchFamily="18" charset="0"/>
              </a:rPr>
              <a:t/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Odabir primjerenog zanimanja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jedna je od najvažnijih životnih odluka!</a:t>
            </a:r>
            <a:endParaRPr lang="hr-HR" sz="2800" dirty="0">
              <a:latin typeface="Centaur" pitchFamily="18" charset="0"/>
            </a:endParaRPr>
          </a:p>
        </p:txBody>
      </p:sp>
      <p:pic>
        <p:nvPicPr>
          <p:cNvPr id="2050" name="Picture 2" descr="F:\Sanja\UPIS U SREDNJU ŠKOLU\Happy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9662"/>
            <a:ext cx="1967976" cy="141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Sanja\UPIS U SREDNJU ŠKOLU\280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1510"/>
            <a:ext cx="144299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dirty="0" smtClean="0">
                <a:latin typeface="Centaur" pitchFamily="18" charset="0"/>
              </a:rPr>
              <a:t>UPOZNAJ SEBE!</a:t>
            </a:r>
            <a:endParaRPr lang="ko-KR" altLang="en-US" dirty="0">
              <a:latin typeface="Centaur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2400" dirty="0" smtClean="0">
                <a:latin typeface="Centaur" pitchFamily="18" charset="0"/>
              </a:rPr>
              <a:t>Što je potrebno za zadovoljstvo i motiviranost za rad?</a:t>
            </a:r>
            <a:endParaRPr lang="en-US" sz="2400" dirty="0" smtClean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23928" y="1923678"/>
            <a:ext cx="5338936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b="1" dirty="0" smtClean="0">
                <a:latin typeface="Centaur" pitchFamily="18" charset="0"/>
              </a:rPr>
              <a:t> Interesi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latin typeface="Centaur" pitchFamily="18" charset="0"/>
              </a:rPr>
              <a:t> Vrijednosti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latin typeface="Centaur" pitchFamily="18" charset="0"/>
              </a:rPr>
              <a:t> Sposobnosti </a:t>
            </a:r>
          </a:p>
          <a:p>
            <a:endParaRPr lang="hr-HR" sz="2400" b="1" dirty="0" smtClean="0">
              <a:latin typeface="Centaur" pitchFamily="18" charset="0"/>
            </a:endParaRPr>
          </a:p>
          <a:p>
            <a:r>
              <a:rPr lang="hr-HR" sz="2400" b="1" dirty="0" smtClean="0">
                <a:latin typeface="Centaur" pitchFamily="18" charset="0"/>
              </a:rPr>
              <a:t>– Jedinstvene svakom pojedincu!</a:t>
            </a:r>
          </a:p>
        </p:txBody>
      </p:sp>
      <p:pic>
        <p:nvPicPr>
          <p:cNvPr id="3074" name="Picture 2" descr="F:\Sanja\UPIS U SREDNJU ŠKOLU\preuz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685">
            <a:off x="265966" y="2496415"/>
            <a:ext cx="3372375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Sanja\UPIS U SREDNJU ŠKOLU\AAEAAQAAAAAAAAKgAAAAJDQ2NWU0YmY4LTc1NzctNDEwZC05ZTBiLTY1YWZmZmE0MTAy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1510"/>
            <a:ext cx="1596033" cy="91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43608" y="0"/>
          <a:ext cx="691276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INTERESI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43558"/>
            <a:ext cx="6912768" cy="460648"/>
          </a:xfrm>
        </p:spPr>
        <p:txBody>
          <a:bodyPr/>
          <a:lstStyle/>
          <a:p>
            <a:r>
              <a:rPr lang="hr-HR" b="1" dirty="0" smtClean="0">
                <a:latin typeface="Centaur" pitchFamily="18" charset="0"/>
              </a:rPr>
              <a:t>Ono što nas doista zanima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1491630"/>
            <a:ext cx="7200800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b="1" dirty="0" smtClean="0">
                <a:latin typeface="Centaur" pitchFamily="18" charset="0"/>
              </a:rPr>
              <a:t>Trajna usmjerenost osobe na neki sadržaj i aktivnost </a:t>
            </a:r>
            <a:br>
              <a:rPr lang="hr-HR" sz="2400" b="1" dirty="0" smtClean="0">
                <a:latin typeface="Centaur" pitchFamily="18" charset="0"/>
              </a:rPr>
            </a:br>
            <a:r>
              <a:rPr lang="hr-HR" sz="2400" b="1" dirty="0" smtClean="0">
                <a:latin typeface="Centaur" pitchFamily="18" charset="0"/>
              </a:rPr>
              <a:t>te spremnost da se tim sadržajem bavi.</a:t>
            </a:r>
            <a:r>
              <a:rPr lang="hr-HR" sz="2400" dirty="0" smtClean="0">
                <a:latin typeface="Centaur" pitchFamily="18" charset="0"/>
              </a:rPr>
              <a:t/>
            </a:r>
            <a:br>
              <a:rPr lang="hr-HR" sz="2400" dirty="0" smtClean="0">
                <a:latin typeface="Centaur" pitchFamily="18" charset="0"/>
              </a:rPr>
            </a:br>
            <a:endParaRPr lang="hr-HR" sz="2400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Volite istraživati kako rade tehnički uređaji?</a:t>
            </a:r>
            <a:r>
              <a:rPr lang="vi-VN" sz="2400" dirty="0" smtClean="0">
                <a:latin typeface="Cambria" pitchFamily="18" charset="0"/>
              </a:rPr>
              <a:t> </a:t>
            </a:r>
            <a:endParaRPr lang="hr-HR" sz="2400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Volite čitati i saznavati kako dolazi do prirodnih nepogoda?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Volite izrađivati predmete od drveta?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latin typeface="Centaur" pitchFamily="18" charset="0"/>
              </a:rPr>
              <a:t>Neki ljudi uživaju u pomaganju drugim ljudima, te ih ne </a:t>
            </a:r>
            <a:br>
              <a:rPr lang="hr-HR" sz="2400" dirty="0" smtClean="0">
                <a:latin typeface="Centaur" pitchFamily="18" charset="0"/>
              </a:rPr>
            </a:br>
            <a:r>
              <a:rPr lang="hr-HR" sz="2400" dirty="0" smtClean="0">
                <a:latin typeface="Centaur" pitchFamily="18" charset="0"/>
              </a:rPr>
              <a:t>zanimaju ni tehnički uređaji ni predmeti od drveta.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4100" name="Picture 4" descr="F:\Sanja\UPIS U SREDNJU ŠKOLU\depositphotos_17178817-Hobbies-and-Interests-Icon-Design-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8967">
            <a:off x="287541" y="959474"/>
            <a:ext cx="1345286" cy="1118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F:\Sanja\UPIS U SREDNJU ŠKOLU\InterestPowered-H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3478"/>
            <a:ext cx="26670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entaur" pitchFamily="18" charset="0"/>
              </a:rPr>
              <a:t>SPOSOBNOSTI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496944" cy="792088"/>
          </a:xfrm>
        </p:spPr>
        <p:txBody>
          <a:bodyPr/>
          <a:lstStyle/>
          <a:p>
            <a:pPr algn="ctr"/>
            <a:r>
              <a:rPr lang="hr-HR" b="1" dirty="0" smtClean="0">
                <a:latin typeface="Centaur" pitchFamily="18" charset="0"/>
              </a:rPr>
              <a:t>Određuju ono što osoba može učiniti i predstavljaju jedan od osnovnih čimbenika </a:t>
            </a:r>
            <a:br>
              <a:rPr lang="hr-HR" b="1" dirty="0" smtClean="0">
                <a:latin typeface="Centaur" pitchFamily="18" charset="0"/>
              </a:rPr>
            </a:br>
            <a:r>
              <a:rPr lang="hr-HR" b="1" dirty="0" smtClean="0">
                <a:latin typeface="Centaur" pitchFamily="18" charset="0"/>
              </a:rPr>
              <a:t>za uspješno obavljanje nekog zanimanja</a:t>
            </a:r>
          </a:p>
          <a:p>
            <a:endParaRPr lang="hr-HR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0"/>
          </p:nvPr>
        </p:nvGraphicFramePr>
        <p:xfrm>
          <a:off x="179513" y="1808163"/>
          <a:ext cx="8723187" cy="306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729"/>
                <a:gridCol w="2907729"/>
                <a:gridCol w="2907729"/>
              </a:tblGrid>
              <a:tr h="37513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INTELEKTUALNE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MOTORIČKE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SENZORNE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64748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Računanje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Spretnost prstiju,</a:t>
                      </a:r>
                      <a:r>
                        <a:rPr lang="hr-HR" sz="1800" baseline="0" dirty="0" smtClean="0">
                          <a:latin typeface="Centaur" pitchFamily="18" charset="0"/>
                        </a:rPr>
                        <a:t> šaka i </a:t>
                      </a:r>
                      <a:br>
                        <a:rPr lang="hr-HR" sz="1800" baseline="0" dirty="0" smtClean="0">
                          <a:latin typeface="Centaur" pitchFamily="18" charset="0"/>
                        </a:rPr>
                      </a:br>
                      <a:r>
                        <a:rPr lang="hr-HR" sz="1800" baseline="0" dirty="0" smtClean="0">
                          <a:latin typeface="Centaur" pitchFamily="18" charset="0"/>
                        </a:rPr>
                        <a:t>ruku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Oštrina vida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37513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Pamćenje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Brzina reagiranja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Razlikovanje boja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64748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Rasuđivanje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Koordinacija pokreta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Osjetljivost</a:t>
                      </a:r>
                      <a:r>
                        <a:rPr lang="hr-HR" sz="1800" baseline="0" dirty="0" smtClean="0">
                          <a:latin typeface="Centaur" pitchFamily="18" charset="0"/>
                        </a:rPr>
                        <a:t> sluha, mirisa, okusa i dodira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64748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Brzo rješavanje </a:t>
                      </a:r>
                      <a:br>
                        <a:rPr lang="hr-HR" sz="1800" dirty="0" smtClean="0">
                          <a:latin typeface="Centaur" pitchFamily="18" charset="0"/>
                        </a:rPr>
                      </a:br>
                      <a:r>
                        <a:rPr lang="hr-HR" sz="1800" dirty="0" smtClean="0">
                          <a:latin typeface="Centaur" pitchFamily="18" charset="0"/>
                        </a:rPr>
                        <a:t>novonastalih</a:t>
                      </a:r>
                      <a:r>
                        <a:rPr lang="hr-HR" sz="1800" baseline="0" dirty="0" smtClean="0">
                          <a:latin typeface="Centaur" pitchFamily="18" charset="0"/>
                        </a:rPr>
                        <a:t> situacija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  <a:tr h="37513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Centaur" pitchFamily="18" charset="0"/>
                        </a:rPr>
                        <a:t>Verbalne</a:t>
                      </a:r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latin typeface="Centau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latin typeface="Centaur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84466"/>
          </a:xfrm>
        </p:spPr>
        <p:txBody>
          <a:bodyPr/>
          <a:lstStyle/>
          <a:p>
            <a:pPr algn="r"/>
            <a:r>
              <a:rPr lang="hr-HR" dirty="0" smtClean="0">
                <a:latin typeface="Centaur" pitchFamily="18" charset="0"/>
              </a:rPr>
              <a:t>SPOSOBNOSTI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9502"/>
            <a:ext cx="5544616" cy="2232248"/>
          </a:xfrm>
        </p:spPr>
        <p:txBody>
          <a:bodyPr/>
          <a:lstStyle/>
          <a:p>
            <a:r>
              <a:rPr lang="hr-HR" dirty="0" smtClean="0">
                <a:latin typeface="Centaur" pitchFamily="18" charset="0"/>
              </a:rPr>
              <a:t>Zanimanja se razlikuju i u stupnju u kojem određene </a:t>
            </a:r>
            <a:br>
              <a:rPr lang="hr-HR" dirty="0" smtClean="0">
                <a:latin typeface="Centaur" pitchFamily="18" charset="0"/>
              </a:rPr>
            </a:br>
            <a:r>
              <a:rPr lang="hr-HR" dirty="0" smtClean="0">
                <a:latin typeface="Centaur" pitchFamily="18" charset="0"/>
              </a:rPr>
              <a:t>sposobnosti trebaju biti izražene.</a:t>
            </a:r>
            <a:br>
              <a:rPr lang="hr-HR" dirty="0" smtClean="0">
                <a:latin typeface="Centaur" pitchFamily="18" charset="0"/>
              </a:rPr>
            </a:br>
            <a:r>
              <a:rPr lang="hr-HR" dirty="0" smtClean="0">
                <a:latin typeface="Centaur" pitchFamily="18" charset="0"/>
              </a:rPr>
              <a:t/>
            </a:r>
            <a:br>
              <a:rPr lang="hr-HR" dirty="0" smtClean="0">
                <a:latin typeface="Centaur" pitchFamily="18" charset="0"/>
              </a:rPr>
            </a:br>
            <a:r>
              <a:rPr lang="hr-HR" dirty="0" smtClean="0">
                <a:latin typeface="Centaur" pitchFamily="18" charset="0"/>
              </a:rPr>
              <a:t>Što su sposobnosti usklađenije sa zahtjevima zanimanja,</a:t>
            </a:r>
            <a:br>
              <a:rPr lang="hr-HR" dirty="0" smtClean="0">
                <a:latin typeface="Centaur" pitchFamily="18" charset="0"/>
              </a:rPr>
            </a:br>
            <a:r>
              <a:rPr lang="hr-HR" dirty="0" smtClean="0">
                <a:latin typeface="Centaur" pitchFamily="18" charset="0"/>
              </a:rPr>
              <a:t>to je veća vjerovatnost da ćemo uz manji napor postizati</a:t>
            </a:r>
            <a:br>
              <a:rPr lang="hr-HR" dirty="0" smtClean="0">
                <a:latin typeface="Centaur" pitchFamily="18" charset="0"/>
              </a:rPr>
            </a:br>
            <a:r>
              <a:rPr lang="hr-HR" dirty="0" smtClean="0">
                <a:latin typeface="Centaur" pitchFamily="18" charset="0"/>
              </a:rPr>
              <a:t>bolje radne razultate i biti zadovoljniji.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2355726"/>
            <a:ext cx="8496944" cy="24482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Razmislite u čemu ste naročito dobri?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Koje su vam sposobnosti slabije razvijene?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Centaur" pitchFamily="18" charset="0"/>
              </a:rPr>
              <a:t>Što o vašim sposobnostima kažu vaši roditelji, </a:t>
            </a:r>
            <a:br>
              <a:rPr lang="hr-HR" sz="2800" dirty="0" smtClean="0">
                <a:latin typeface="Centaur" pitchFamily="18" charset="0"/>
              </a:rPr>
            </a:br>
            <a:r>
              <a:rPr lang="hr-HR" sz="2800" dirty="0" smtClean="0">
                <a:latin typeface="Centaur" pitchFamily="18" charset="0"/>
              </a:rPr>
              <a:t>profesori, prijatelji?</a:t>
            </a:r>
          </a:p>
          <a:p>
            <a:endParaRPr lang="hr-HR" dirty="0"/>
          </a:p>
        </p:txBody>
      </p:sp>
      <p:pic>
        <p:nvPicPr>
          <p:cNvPr id="5122" name="Picture 2" descr="F:\Sanja\UPIS U SREDNJU ŠKOLU\26042711-Children-with-Different-Interest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345">
            <a:off x="6372200" y="1203598"/>
            <a:ext cx="2341240" cy="144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entaur" pitchFamily="18" charset="0"/>
              </a:rPr>
              <a:t>OSOBINE LIČNOSTI</a:t>
            </a:r>
            <a:endParaRPr lang="hr-HR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>
                <a:latin typeface="Centaur" pitchFamily="18" charset="0"/>
              </a:rPr>
              <a:t>Ono što nas čini jedinstvenima.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707654"/>
            <a:ext cx="6912768" cy="33557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Mnoge osobine utječu na način reagiranja ili ponašanja u različitim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situacijama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entaur" pitchFamily="18" charset="0"/>
              </a:rPr>
              <a:t>Za svako zanimanje poželjne su neke osobine, što ne znači da su te 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iste osobine jednako poželjne i važne u svim zanimanjima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latin typeface="Centaur" pitchFamily="18" charset="0"/>
            </a:endParaRPr>
          </a:p>
          <a:p>
            <a:pPr algn="ctr"/>
            <a:r>
              <a:rPr lang="hr-HR" sz="2800" b="1" dirty="0" smtClean="0">
                <a:latin typeface="Centaur" pitchFamily="18" charset="0"/>
              </a:rPr>
              <a:t>6 tipova :</a:t>
            </a:r>
            <a:br>
              <a:rPr lang="hr-HR" sz="2800" b="1" dirty="0" smtClean="0">
                <a:latin typeface="Centaur" pitchFamily="18" charset="0"/>
              </a:rPr>
            </a:br>
            <a:r>
              <a:rPr lang="hr-HR" sz="2800" b="1" dirty="0" smtClean="0">
                <a:latin typeface="Centaur" pitchFamily="18" charset="0"/>
              </a:rPr>
              <a:t>ljudi su uglavnom kombinacija nekih tipova</a:t>
            </a:r>
            <a:br>
              <a:rPr lang="hr-HR" sz="2800" b="1" dirty="0" smtClean="0">
                <a:latin typeface="Centaur" pitchFamily="18" charset="0"/>
              </a:rPr>
            </a:br>
            <a:r>
              <a:rPr lang="hr-HR" sz="2000" b="1" dirty="0" smtClean="0">
                <a:latin typeface="Centaur" pitchFamily="18" charset="0"/>
              </a:rPr>
              <a:t>(</a:t>
            </a:r>
            <a:r>
              <a:rPr lang="hr-HR" sz="2000" dirty="0" smtClean="0">
                <a:latin typeface="Centaur" pitchFamily="18" charset="0"/>
              </a:rPr>
              <a:t>realistički, socijalni, umjetnički, intelektualni, konvencionalni</a:t>
            </a:r>
            <a:br>
              <a:rPr lang="hr-HR" sz="2000" dirty="0" smtClean="0">
                <a:latin typeface="Centaur" pitchFamily="18" charset="0"/>
              </a:rPr>
            </a:br>
            <a:r>
              <a:rPr lang="hr-HR" sz="2000" dirty="0" smtClean="0">
                <a:latin typeface="Centaur" pitchFamily="18" charset="0"/>
              </a:rPr>
              <a:t> i poduzetnički)</a:t>
            </a:r>
            <a:endParaRPr lang="hr-HR" sz="2800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2800" b="1" dirty="0" smtClean="0">
              <a:latin typeface="Centaur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2000" dirty="0" smtClean="0">
              <a:latin typeface="Centaur" pitchFamily="18" charset="0"/>
            </a:endParaRPr>
          </a:p>
          <a:p>
            <a:endParaRPr lang="hr-HR" dirty="0"/>
          </a:p>
        </p:txBody>
      </p:sp>
      <p:pic>
        <p:nvPicPr>
          <p:cNvPr id="6146" name="Picture 2" descr="F:\Sanja\UPIS U SREDNJU ŠKOLU\5801-1365953330-1degreebio_blog_personal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666" y="408969"/>
            <a:ext cx="1944216" cy="112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550</Words>
  <Application>Microsoft Office PowerPoint</Application>
  <PresentationFormat>On-screen Show (16:9)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Slide 1</vt:lpstr>
      <vt:lpstr>Važnost odabira!</vt:lpstr>
      <vt:lpstr> </vt:lpstr>
      <vt:lpstr>UPOZNAJ SEBE!</vt:lpstr>
      <vt:lpstr>Slide 5</vt:lpstr>
      <vt:lpstr>INTERESI</vt:lpstr>
      <vt:lpstr>SPOSOBNOSTI</vt:lpstr>
      <vt:lpstr>SPOSOBNOSTI</vt:lpstr>
      <vt:lpstr>OSOBINE LIČNOSTI</vt:lpstr>
      <vt:lpstr>Realističan tip</vt:lpstr>
      <vt:lpstr>Istraživački tip</vt:lpstr>
      <vt:lpstr>Socijalni tip</vt:lpstr>
      <vt:lpstr>Konvencionalan tip</vt:lpstr>
      <vt:lpstr>Poduzetnički tip</vt:lpstr>
      <vt:lpstr>Umjetnički tip</vt:lpstr>
      <vt:lpstr>VRIJEDNOSTI</vt:lpstr>
      <vt:lpstr>Kako do idealnog zanimanja?</vt:lpstr>
      <vt:lpstr>Upoznajte svijet rada!</vt:lpstr>
      <vt:lpstr>Opis poslova</vt:lpstr>
      <vt:lpstr>Poželjne osobine</vt:lpstr>
      <vt:lpstr>Mogućnost zaposlenja i vjerojatni prihodi</vt:lpstr>
      <vt:lpstr>Najtraženija zanimanja</vt:lpstr>
      <vt:lpstr>Najtraženija zanimanja 2015. godine</vt:lpstr>
      <vt:lpstr>Najunosniji poslovi na MojPosao.hr</vt:lpstr>
      <vt:lpstr>Top pet najunosnijih poslova Posao.hr</vt:lpstr>
      <vt:lpstr>Zanimanja budućnosti</vt:lpstr>
      <vt:lpstr>Slide 27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Envy</cp:lastModifiedBy>
  <cp:revision>57</cp:revision>
  <dcterms:created xsi:type="dcterms:W3CDTF">2014-04-01T16:27:38Z</dcterms:created>
  <dcterms:modified xsi:type="dcterms:W3CDTF">2016-02-28T22:00:15Z</dcterms:modified>
</cp:coreProperties>
</file>