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5" r:id="rId42"/>
    <p:sldId id="298" r:id="rId43"/>
    <p:sldId id="297" r:id="rId44"/>
    <p:sldId id="299" r:id="rId45"/>
    <p:sldId id="301" r:id="rId46"/>
    <p:sldId id="303" r:id="rId47"/>
    <p:sldId id="302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.mzos.hr/Default.aspx?art=1387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rav.ffzg.hr/zanimanja/upitnik/upitnik.htm" TargetMode="External"/><Relationship Id="rId2" Type="http://schemas.openxmlformats.org/officeDocument/2006/relationships/hyperlink" Target="http://www.hzz.hr/UserDocsImages/slavonska_brosura_2015_5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s-ikozarac-nijemci.skole.hr/profesionalna_orijentacij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731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Sanja Marczi, pedagoginja</a:t>
            </a:r>
            <a:r>
              <a:rPr kumimoji="0"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endParaRPr kumimoji="0"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96124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Arial" pitchFamily="34" charset="0"/>
              </a:rPr>
              <a:t>UPISI U SREDNJE ŠKOLE</a:t>
            </a:r>
            <a:endParaRPr lang="en-US" altLang="ko-K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Kandidati sa zdravstvenim teškoćama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 algn="ctr">
              <a:defRPr/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bod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Kandidati sa zdravstvenim teškoćama </a:t>
            </a:r>
            <a:r>
              <a:rPr lang="hr-HR" sz="2400" dirty="0" smtClean="0">
                <a:solidFill>
                  <a:schemeClr val="tx1"/>
                </a:solidFill>
              </a:rPr>
              <a:t>su</a:t>
            </a:r>
            <a:r>
              <a:rPr lang="hr-HR" sz="2400" b="1" dirty="0" smtClean="0">
                <a:solidFill>
                  <a:schemeClr val="tx1"/>
                </a:solidFill>
              </a:rPr>
              <a:t> kandidati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koji su prethodno obrazovanje završili po </a:t>
            </a:r>
            <a:r>
              <a:rPr lang="hr-HR" sz="2400" b="1" dirty="0" smtClean="0">
                <a:solidFill>
                  <a:schemeClr val="tx1"/>
                </a:solidFill>
              </a:rPr>
              <a:t>redovitome nastavnom planu i programu, </a:t>
            </a:r>
            <a:r>
              <a:rPr lang="hr-HR" sz="2400" dirty="0" smtClean="0">
                <a:solidFill>
                  <a:schemeClr val="tx1"/>
                </a:solidFill>
              </a:rPr>
              <a:t>a kojima su </a:t>
            </a:r>
            <a:r>
              <a:rPr lang="hr-HR" sz="2400" b="1" dirty="0" smtClean="0">
                <a:solidFill>
                  <a:schemeClr val="tx1"/>
                </a:solidFill>
              </a:rPr>
              <a:t>teška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zdravstvena oštećenja </a:t>
            </a:r>
            <a:r>
              <a:rPr lang="hr-HR" sz="2400" dirty="0" smtClean="0">
                <a:solidFill>
                  <a:schemeClr val="tx1"/>
                </a:solidFill>
              </a:rPr>
              <a:t>ili </a:t>
            </a:r>
            <a:r>
              <a:rPr lang="hr-HR" sz="2400" b="1" dirty="0" smtClean="0">
                <a:solidFill>
                  <a:schemeClr val="tx1"/>
                </a:solidFill>
              </a:rPr>
              <a:t>kronične bolesti </a:t>
            </a:r>
            <a:r>
              <a:rPr lang="hr-HR" sz="2400" dirty="0" smtClean="0">
                <a:solidFill>
                  <a:schemeClr val="tx1"/>
                </a:solidFill>
              </a:rPr>
              <a:t>i/ili</a:t>
            </a:r>
            <a:r>
              <a:rPr lang="hr-HR" sz="2400" b="1" dirty="0" smtClean="0">
                <a:solidFill>
                  <a:schemeClr val="tx1"/>
                </a:solidFill>
              </a:rPr>
              <a:t> dulje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liječenje </a:t>
            </a:r>
            <a:r>
              <a:rPr lang="hr-HR" sz="2400" dirty="0" smtClean="0">
                <a:solidFill>
                  <a:schemeClr val="tx1"/>
                </a:solidFill>
              </a:rPr>
              <a:t>utjecale na postizanje </a:t>
            </a:r>
            <a:r>
              <a:rPr lang="hr-HR" sz="2400" b="1" dirty="0" smtClean="0">
                <a:solidFill>
                  <a:schemeClr val="tx1"/>
                </a:solidFill>
              </a:rPr>
              <a:t>rezultata </a:t>
            </a:r>
            <a:r>
              <a:rPr lang="hr-HR" sz="2400" dirty="0" smtClean="0">
                <a:solidFill>
                  <a:schemeClr val="tx1"/>
                </a:solidFill>
              </a:rPr>
              <a:t>tijekom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prethodnog obrazovanja te značajno</a:t>
            </a:r>
            <a:r>
              <a:rPr lang="hr-HR" sz="2400" b="1" dirty="0" smtClean="0">
                <a:solidFill>
                  <a:schemeClr val="tx1"/>
                </a:solidFill>
              </a:rPr>
              <a:t> smanjuju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mogućnost izbora </a:t>
            </a:r>
            <a:r>
              <a:rPr lang="hr-HR" sz="2400" dirty="0" smtClean="0">
                <a:solidFill>
                  <a:schemeClr val="tx1"/>
                </a:solidFill>
              </a:rPr>
              <a:t>srednjoškolskoga obrazovnog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programa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Z</a:t>
            </a:r>
            <a:r>
              <a:rPr lang="vi-VN" sz="2400" dirty="0" smtClean="0">
                <a:solidFill>
                  <a:schemeClr val="tx1"/>
                </a:solidFill>
              </a:rPr>
              <a:t>a </a:t>
            </a:r>
            <a:r>
              <a:rPr lang="vi-VN" sz="2400" b="1" dirty="0" smtClean="0">
                <a:solidFill>
                  <a:schemeClr val="tx1"/>
                </a:solidFill>
              </a:rPr>
              <a:t>programe obrazovanja </a:t>
            </a:r>
            <a:r>
              <a:rPr lang="vi-VN" sz="2400" dirty="0" smtClean="0">
                <a:solidFill>
                  <a:schemeClr val="tx1"/>
                </a:solidFill>
              </a:rPr>
              <a:t>za koje posjeduje </a:t>
            </a:r>
            <a:r>
              <a:rPr lang="vi-VN" sz="2400" b="1" dirty="0" smtClean="0">
                <a:solidFill>
                  <a:schemeClr val="tx1"/>
                </a:solidFill>
              </a:rPr>
              <a:t>stručno mišljenje službe za profesionalno usmjeravanje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vi-VN" sz="2400" b="1" dirty="0" smtClean="0">
                <a:solidFill>
                  <a:schemeClr val="tx1"/>
                </a:solidFill>
              </a:rPr>
              <a:t>Hrvatskoga zavoda za zapošljavanje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Kandidati s otežanim uvjetima obrazovanja </a:t>
            </a:r>
            <a:br>
              <a:rPr lang="hr-HR" altLang="sr-Latn-R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altLang="sr-Latn-R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(ekonomski, socijalni, odgojni)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alt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Donijeti potvrde razredniku/ci!</a:t>
            </a:r>
            <a:endParaRPr lang="hr-H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772816"/>
            <a:ext cx="8229600" cy="4752528"/>
          </a:xfrm>
        </p:spPr>
        <p:txBody>
          <a:bodyPr/>
          <a:lstStyle/>
          <a:p>
            <a:pPr algn="ctr">
              <a:defRPr/>
            </a:pPr>
            <a:r>
              <a:rPr lang="hr-HR" altLang="sr-Latn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bod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Jedan </a:t>
            </a:r>
            <a:r>
              <a:rPr lang="hr-HR" altLang="sr-Latn-RS" sz="2400" dirty="0" smtClean="0">
                <a:solidFill>
                  <a:schemeClr val="tx1"/>
                </a:solidFill>
              </a:rPr>
              <a:t>ili</a:t>
            </a:r>
            <a:r>
              <a:rPr lang="hr-HR" altLang="sr-Latn-RS" sz="2400" b="1" dirty="0" smtClean="0">
                <a:solidFill>
                  <a:schemeClr val="tx1"/>
                </a:solidFill>
              </a:rPr>
              <a:t> oba roditelja s dugotrajnom teškom 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b="1" dirty="0" smtClean="0">
                <a:solidFill>
                  <a:schemeClr val="tx1"/>
                </a:solidFill>
              </a:rPr>
              <a:t>bolesti </a:t>
            </a:r>
            <a:r>
              <a:rPr lang="hr-HR" altLang="sr-Latn-RS" sz="2400" dirty="0" smtClean="0">
                <a:solidFill>
                  <a:schemeClr val="tx1"/>
                </a:solidFill>
              </a:rPr>
              <a:t>(liječnička potvrda)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Dugotrajno nezaposlena oba roditelja 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dirty="0" smtClean="0">
                <a:solidFill>
                  <a:schemeClr val="tx1"/>
                </a:solidFill>
              </a:rPr>
              <a:t>(potvrda HZZZ)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Samohrani roditelj korisnik socijalne skrbi 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dirty="0" smtClean="0">
                <a:solidFill>
                  <a:schemeClr val="tx1"/>
                </a:solidFill>
              </a:rPr>
              <a:t>(potvrda CZS)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Jedan roditelj preminuo </a:t>
            </a:r>
            <a:r>
              <a:rPr lang="hr-HR" altLang="sr-Latn-RS" sz="2400" dirty="0" smtClean="0">
                <a:solidFill>
                  <a:schemeClr val="tx1"/>
                </a:solidFill>
              </a:rPr>
              <a:t>(preslika smrtovnice)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Dijete bez oba roditelja </a:t>
            </a:r>
            <a:r>
              <a:rPr lang="hr-HR" altLang="sr-Latn-RS" sz="2400" dirty="0" smtClean="0">
                <a:solidFill>
                  <a:schemeClr val="tx1"/>
                </a:solidFill>
              </a:rPr>
              <a:t>(udomljen i sl.)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Kandidati sa zdravstvenim teškoćama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Izravan upis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844824"/>
            <a:ext cx="8229600" cy="475252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r-HR" altLang="sr-Latn-RS" sz="2400" dirty="0" smtClean="0">
                <a:solidFill>
                  <a:schemeClr val="tx1"/>
                </a:solidFill>
              </a:rPr>
              <a:t>Ako su OŠ </a:t>
            </a:r>
            <a:r>
              <a:rPr lang="vi-VN" altLang="sr-Latn-RS" sz="2400" dirty="0" smtClean="0">
                <a:solidFill>
                  <a:schemeClr val="tx1"/>
                </a:solidFill>
              </a:rPr>
              <a:t>završili </a:t>
            </a:r>
            <a:r>
              <a:rPr lang="vi-VN" altLang="sr-Latn-RS" sz="2400" u="sng" dirty="0" smtClean="0">
                <a:solidFill>
                  <a:schemeClr val="tx1"/>
                </a:solidFill>
              </a:rPr>
              <a:t>prema rješenju ureda državne </a:t>
            </a:r>
            <a:r>
              <a:rPr lang="hr-HR" altLang="sr-Latn-RS" sz="2400" u="sng" dirty="0" smtClean="0">
                <a:solidFill>
                  <a:schemeClr val="tx1"/>
                </a:solidFill>
              </a:rPr>
              <a:t/>
            </a:r>
            <a:br>
              <a:rPr lang="hr-HR" altLang="sr-Latn-RS" sz="2400" u="sng" dirty="0" smtClean="0">
                <a:solidFill>
                  <a:schemeClr val="tx1"/>
                </a:solidFill>
              </a:rPr>
            </a:br>
            <a:r>
              <a:rPr lang="vi-VN" altLang="sr-Latn-RS" sz="2400" u="sng" dirty="0" smtClean="0">
                <a:solidFill>
                  <a:schemeClr val="tx1"/>
                </a:solidFill>
              </a:rPr>
              <a:t>uprave</a:t>
            </a:r>
            <a:r>
              <a:rPr lang="vi-VN" altLang="sr-Latn-RS" sz="2400" dirty="0" smtClean="0">
                <a:solidFill>
                  <a:schemeClr val="tx1"/>
                </a:solidFill>
              </a:rPr>
              <a:t> u županiji </a:t>
            </a:r>
            <a:endParaRPr lang="hr-HR" altLang="sr-Latn-R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Rangiraju se na posebnim ljestvicama 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dirty="0" smtClean="0">
                <a:solidFill>
                  <a:schemeClr val="tx1"/>
                </a:solidFill>
              </a:rPr>
              <a:t>(u okviru kvote)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dirty="0" smtClean="0">
                <a:solidFill>
                  <a:schemeClr val="tx1"/>
                </a:solidFill>
              </a:rPr>
              <a:t>U</a:t>
            </a:r>
            <a:r>
              <a:rPr lang="vi-VN" altLang="sr-Latn-RS" sz="2400" dirty="0" smtClean="0">
                <a:solidFill>
                  <a:schemeClr val="tx1"/>
                </a:solidFill>
              </a:rPr>
              <a:t> programe obrazovanja za koje posjeduje </a:t>
            </a:r>
            <a:r>
              <a:rPr lang="vi-VN" altLang="sr-Latn-RS" sz="2400" b="1" dirty="0" smtClean="0">
                <a:solidFill>
                  <a:schemeClr val="tx1"/>
                </a:solidFill>
              </a:rPr>
              <a:t>stručno </a:t>
            </a:r>
            <a:r>
              <a:rPr lang="hr-HR" altLang="sr-Latn-RS" sz="2400" b="1" dirty="0" smtClean="0">
                <a:solidFill>
                  <a:schemeClr val="tx1"/>
                </a:solidFill>
              </a:rPr>
              <a:t/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vi-VN" altLang="sr-Latn-RS" sz="2400" b="1" dirty="0" smtClean="0">
                <a:solidFill>
                  <a:schemeClr val="tx1"/>
                </a:solidFill>
              </a:rPr>
              <a:t>mišljenje službe za profesionalno usmjeravanje</a:t>
            </a:r>
            <a:r>
              <a:rPr lang="hr-HR" altLang="sr-Latn-RS" sz="24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S</a:t>
            </a:r>
            <a:r>
              <a:rPr lang="vi-VN" altLang="sr-Latn-RS" sz="2400" b="1" dirty="0" smtClean="0">
                <a:solidFill>
                  <a:schemeClr val="tx1"/>
                </a:solidFill>
              </a:rPr>
              <a:t>tručno mišljenje nadležnoga školskog liječnika </a:t>
            </a:r>
            <a:r>
              <a:rPr lang="hr-HR" altLang="sr-Latn-RS" sz="2400" b="1" dirty="0" smtClean="0">
                <a:solidFill>
                  <a:schemeClr val="tx1"/>
                </a:solidFill>
              </a:rPr>
              <a:t/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vi-VN" altLang="sr-Latn-RS" sz="2400" dirty="0" smtClean="0">
                <a:solidFill>
                  <a:schemeClr val="tx1"/>
                </a:solidFill>
              </a:rPr>
              <a:t>(specijalist školske medicine)</a:t>
            </a:r>
            <a:r>
              <a:rPr lang="hr-HR" altLang="sr-Latn-RS" sz="2400" dirty="0" smtClean="0">
                <a:solidFill>
                  <a:schemeClr val="tx1"/>
                </a:solidFill>
              </a:rPr>
              <a:t>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>
              <a:defRPr/>
            </a:pPr>
            <a:r>
              <a:rPr lang="hr-HR" altLang="sr-Latn-RS" sz="3200" dirty="0" smtClean="0">
                <a:solidFill>
                  <a:schemeClr val="tx1"/>
                </a:solidFill>
              </a:rPr>
              <a:t>Kandidatima će se priznati </a:t>
            </a:r>
            <a:br>
              <a:rPr lang="hr-HR" altLang="sr-Latn-RS" sz="3200" dirty="0" smtClean="0">
                <a:solidFill>
                  <a:schemeClr val="tx1"/>
                </a:solidFill>
              </a:rPr>
            </a:br>
            <a:r>
              <a:rPr lang="hr-HR" altLang="sr-Latn-RS" sz="3200" dirty="0" smtClean="0">
                <a:solidFill>
                  <a:schemeClr val="tx1"/>
                </a:solidFill>
              </a:rPr>
              <a:t>ostvarivanje </a:t>
            </a:r>
            <a:r>
              <a:rPr lang="hr-HR" altLang="sr-Latn-RS" sz="3200" b="1" dirty="0" smtClean="0">
                <a:solidFill>
                  <a:schemeClr val="tx1"/>
                </a:solidFill>
              </a:rPr>
              <a:t>samo jednoga </a:t>
            </a:r>
            <a:br>
              <a:rPr lang="hr-HR" altLang="sr-Latn-RS" sz="3200" b="1" dirty="0" smtClean="0">
                <a:solidFill>
                  <a:schemeClr val="tx1"/>
                </a:solidFill>
              </a:rPr>
            </a:br>
            <a:r>
              <a:rPr lang="hr-HR" altLang="sr-Latn-RS" sz="3200" b="1" dirty="0" smtClean="0">
                <a:solidFill>
                  <a:schemeClr val="tx1"/>
                </a:solidFill>
              </a:rPr>
              <a:t>(najpovoljnijega) od </a:t>
            </a:r>
            <a:br>
              <a:rPr lang="hr-HR" altLang="sr-Latn-RS" sz="3200" b="1" dirty="0" smtClean="0">
                <a:solidFill>
                  <a:schemeClr val="tx1"/>
                </a:solidFill>
              </a:rPr>
            </a:br>
            <a:r>
              <a:rPr lang="hr-HR" altLang="sr-Latn-RS" sz="3200" b="1" dirty="0" smtClean="0">
                <a:solidFill>
                  <a:schemeClr val="tx1"/>
                </a:solidFill>
              </a:rPr>
              <a:t>prava!</a:t>
            </a:r>
          </a:p>
          <a:p>
            <a:pPr algn="ctr"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/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b="1" dirty="0" smtClean="0">
                <a:solidFill>
                  <a:schemeClr val="tx1"/>
                </a:solidFill>
              </a:rPr>
              <a:t>(zdravstvene teškoće ili otežani uvjeti 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b="1" dirty="0" smtClean="0">
                <a:solidFill>
                  <a:schemeClr val="tx1"/>
                </a:solidFill>
              </a:rPr>
              <a:t>obrazovanja)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Utvrđivanje zdravstvene sposobnosti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solidFill>
                  <a:schemeClr val="tx1"/>
                </a:solidFill>
              </a:rPr>
              <a:t>Određuje se prema </a:t>
            </a:r>
            <a:br>
              <a:rPr lang="hr-HR" altLang="sr-Latn-RS" sz="2400" dirty="0" smtClean="0">
                <a:solidFill>
                  <a:schemeClr val="tx1"/>
                </a:solidFill>
              </a:rPr>
            </a:br>
            <a:r>
              <a:rPr lang="hr-HR" altLang="sr-Latn-RS" sz="2400" b="1" dirty="0" smtClean="0">
                <a:solidFill>
                  <a:schemeClr val="tx1"/>
                </a:solidFill>
              </a:rPr>
              <a:t>„Jedinstvenom popisu zdravstvenih kontraindikacija”</a:t>
            </a:r>
          </a:p>
          <a:p>
            <a:pPr algn="ctr">
              <a:defRPr/>
            </a:pPr>
            <a:r>
              <a:rPr lang="hr-HR" altLang="sr-Latn-RS" sz="1600" b="1" u="sng" dirty="0" smtClean="0">
                <a:solidFill>
                  <a:srgbClr val="FF0000"/>
                </a:solidFill>
                <a:hlinkClick r:id="rId2"/>
              </a:rPr>
              <a:t>http://public.mzos.hr/Default.aspx?art=13877</a:t>
            </a:r>
            <a:endParaRPr lang="hr-HR" altLang="sr-Latn-RS" sz="1600" b="1" u="sng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hr-HR" altLang="sr-Latn-RS" sz="2400" b="1" u="sng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hr-HR" altLang="sr-Latn-RS" sz="2400" b="1" u="sng" dirty="0" smtClean="0">
                <a:solidFill>
                  <a:srgbClr val="FF0000"/>
                </a:solidFill>
              </a:rPr>
              <a:t>Dobro proučiti uvjete upisa u program i vidjeti da li je uvjet za upis liječnička potvrda!  </a:t>
            </a:r>
            <a:br>
              <a:rPr lang="hr-HR" altLang="sr-Latn-RS" sz="2400" b="1" u="sng" dirty="0" smtClean="0">
                <a:solidFill>
                  <a:srgbClr val="FF0000"/>
                </a:solidFill>
              </a:rPr>
            </a:br>
            <a:r>
              <a:rPr lang="hr-HR" altLang="sr-Latn-RS" sz="2400" b="1" u="sng" dirty="0" smtClean="0">
                <a:solidFill>
                  <a:srgbClr val="FF0000"/>
                </a:solidFill>
              </a:rPr>
              <a:t>MOŽDA ĆE SE MIJENJATI</a:t>
            </a:r>
          </a:p>
          <a:p>
            <a:pPr algn="ctr"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Kojeg liječnika ?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dirty="0" smtClean="0">
                <a:solidFill>
                  <a:schemeClr val="tx1"/>
                </a:solidFill>
              </a:rPr>
              <a:t>(opća praksa, školski ili medicina rada)</a:t>
            </a:r>
          </a:p>
          <a:p>
            <a:pPr algn="ctr"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/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b="1" dirty="0" smtClean="0">
                <a:solidFill>
                  <a:schemeClr val="tx1"/>
                </a:solidFill>
              </a:rPr>
              <a:t>Potvrda</a:t>
            </a:r>
            <a:r>
              <a:rPr lang="hr-HR" altLang="sr-Latn-RS" sz="2400" dirty="0" smtClean="0">
                <a:solidFill>
                  <a:schemeClr val="tx1"/>
                </a:solidFill>
              </a:rPr>
              <a:t> je </a:t>
            </a:r>
            <a:r>
              <a:rPr lang="hr-HR" altLang="sr-Latn-RS" sz="2400" b="1" dirty="0" smtClean="0">
                <a:solidFill>
                  <a:schemeClr val="tx1"/>
                </a:solidFill>
              </a:rPr>
              <a:t>uvjet za upis u školu, 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b="1" u="sng" dirty="0" smtClean="0">
                <a:solidFill>
                  <a:schemeClr val="tx1"/>
                </a:solidFill>
              </a:rPr>
              <a:t>ne može bez nje</a:t>
            </a:r>
            <a:r>
              <a:rPr lang="hr-HR" altLang="sr-Latn-RS" sz="2400" b="1" dirty="0" smtClean="0">
                <a:solidFill>
                  <a:schemeClr val="tx1"/>
                </a:solidFill>
              </a:rPr>
              <a:t>!</a:t>
            </a:r>
          </a:p>
          <a:p>
            <a:pPr algn="ctr">
              <a:defRPr/>
            </a:pPr>
            <a:r>
              <a:rPr lang="hr-HR" altLang="sr-Latn-RS" sz="2400" b="1" dirty="0" smtClean="0">
                <a:solidFill>
                  <a:schemeClr val="tx1"/>
                </a:solidFill>
              </a:rPr>
              <a:t>Donijeti u srednju školu </a:t>
            </a:r>
            <a:br>
              <a:rPr lang="hr-HR" altLang="sr-Latn-RS" sz="2400" b="1" dirty="0" smtClean="0">
                <a:solidFill>
                  <a:schemeClr val="tx1"/>
                </a:solidFill>
              </a:rPr>
            </a:br>
            <a:r>
              <a:rPr lang="hr-HR" altLang="sr-Latn-RS" sz="2400" b="1" dirty="0" smtClean="0">
                <a:solidFill>
                  <a:schemeClr val="tx1"/>
                </a:solidFill>
              </a:rPr>
              <a:t>(od 11. do 15. 7. 2016.)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DRŽAVNA MATURA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439248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dirty="0" smtClean="0">
                <a:solidFill>
                  <a:schemeClr val="tx1"/>
                </a:solidFill>
              </a:rPr>
              <a:t>je ispit koje se provodi </a:t>
            </a:r>
            <a:r>
              <a:rPr lang="hr-HR" sz="1800" b="1" dirty="0" smtClean="0">
                <a:solidFill>
                  <a:schemeClr val="tx1"/>
                </a:solidFill>
              </a:rPr>
              <a:t>na kraju četverogodišnjeg obrazovanja </a:t>
            </a:r>
            <a:r>
              <a:rPr lang="hr-HR" sz="1800" dirty="0" smtClean="0">
                <a:solidFill>
                  <a:schemeClr val="tx1"/>
                </a:solidFill>
              </a:rPr>
              <a:t>te se na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valjan i objektivan način provjerava znanje i vještine stečeni tijekom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obrazovanja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dirty="0" smtClean="0">
                <a:solidFill>
                  <a:schemeClr val="tx1"/>
                </a:solidFill>
              </a:rPr>
              <a:t>Pitanja dolaze </a:t>
            </a:r>
            <a:r>
              <a:rPr lang="hr-HR" sz="1800" b="1" dirty="0" smtClean="0">
                <a:solidFill>
                  <a:schemeClr val="tx1"/>
                </a:solidFill>
              </a:rPr>
              <a:t>iz jednog centra </a:t>
            </a:r>
            <a:r>
              <a:rPr lang="hr-HR" sz="1800" dirty="0" smtClean="0">
                <a:solidFill>
                  <a:schemeClr val="tx1"/>
                </a:solidFill>
              </a:rPr>
              <a:t>pod bar kodom originalno zatvorena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b="1" dirty="0" smtClean="0">
                <a:solidFill>
                  <a:schemeClr val="tx1"/>
                </a:solidFill>
              </a:rPr>
              <a:t>Polagat</a:t>
            </a:r>
            <a:r>
              <a:rPr lang="hr-HR" sz="1800" dirty="0" smtClean="0">
                <a:solidFill>
                  <a:schemeClr val="tx1"/>
                </a:solidFill>
              </a:rPr>
              <a:t> će ju </a:t>
            </a:r>
            <a:r>
              <a:rPr lang="hr-HR" sz="1800" b="1" dirty="0" smtClean="0">
                <a:solidFill>
                  <a:schemeClr val="tx1"/>
                </a:solidFill>
              </a:rPr>
              <a:t>učenici gimnazija </a:t>
            </a:r>
            <a:r>
              <a:rPr lang="hr-HR" sz="1800" dirty="0" smtClean="0">
                <a:solidFill>
                  <a:schemeClr val="tx1"/>
                </a:solidFill>
              </a:rPr>
              <a:t>(i oni koji sve 4. godine prođu s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odličnim) i </a:t>
            </a:r>
            <a:r>
              <a:rPr lang="hr-HR" sz="1800" b="1" u="sng" dirty="0" smtClean="0">
                <a:solidFill>
                  <a:schemeClr val="tx1"/>
                </a:solidFill>
              </a:rPr>
              <a:t>svih četverogodišnjih strukovnih škola </a:t>
            </a:r>
            <a:r>
              <a:rPr lang="hr-HR" sz="1800" b="1" dirty="0" smtClean="0">
                <a:solidFill>
                  <a:schemeClr val="tx1"/>
                </a:solidFill>
              </a:rPr>
              <a:t>(ako žele)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dirty="0" smtClean="0">
                <a:solidFill>
                  <a:schemeClr val="tx1"/>
                </a:solidFill>
              </a:rPr>
              <a:t>Bit će </a:t>
            </a:r>
            <a:r>
              <a:rPr lang="hr-HR" sz="1800" b="1" dirty="0" smtClean="0">
                <a:solidFill>
                  <a:schemeClr val="tx1"/>
                </a:solidFill>
              </a:rPr>
              <a:t>dokaz</a:t>
            </a:r>
            <a:r>
              <a:rPr lang="hr-HR" sz="1800" dirty="0" smtClean="0">
                <a:solidFill>
                  <a:schemeClr val="tx1"/>
                </a:solidFill>
              </a:rPr>
              <a:t> da si završio srednju školu i </a:t>
            </a:r>
            <a:r>
              <a:rPr lang="hr-HR" sz="1800" u="sng" dirty="0" smtClean="0">
                <a:solidFill>
                  <a:schemeClr val="tx1"/>
                </a:solidFill>
              </a:rPr>
              <a:t>uvjet za upis na fakultet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dirty="0" smtClean="0">
                <a:solidFill>
                  <a:schemeClr val="tx1"/>
                </a:solidFill>
              </a:rPr>
              <a:t>Sastoji se od </a:t>
            </a:r>
            <a:r>
              <a:rPr lang="hr-HR" sz="1800" b="1" dirty="0" smtClean="0">
                <a:solidFill>
                  <a:schemeClr val="tx1"/>
                </a:solidFill>
              </a:rPr>
              <a:t>polaganja obveznih predmeta </a:t>
            </a:r>
            <a:r>
              <a:rPr lang="hr-HR" sz="1800" dirty="0" smtClean="0">
                <a:solidFill>
                  <a:schemeClr val="tx1"/>
                </a:solidFill>
              </a:rPr>
              <a:t>(HJ,M,SJ) i </a:t>
            </a:r>
            <a:r>
              <a:rPr lang="hr-HR" sz="1800" b="1" dirty="0" smtClean="0">
                <a:solidFill>
                  <a:schemeClr val="tx1"/>
                </a:solidFill>
              </a:rPr>
              <a:t>polaganja </a:t>
            </a:r>
            <a:br>
              <a:rPr lang="hr-HR" sz="1800" b="1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izbornih predmeta </a:t>
            </a:r>
            <a:r>
              <a:rPr lang="hr-HR" sz="1800" dirty="0" smtClean="0">
                <a:solidFill>
                  <a:schemeClr val="tx1"/>
                </a:solidFill>
              </a:rPr>
              <a:t>(prema odabiru fakulteta koji želiš upisati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– vidi brošuru) – viša (A) ili osnovna razina (B)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dirty="0" smtClean="0">
                <a:solidFill>
                  <a:schemeClr val="tx1"/>
                </a:solidFill>
              </a:rPr>
              <a:t>Sadašnji maturanti su šesta generacija koja se upisuje na osnovu mature na fakultete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dirty="0" smtClean="0">
                <a:solidFill>
                  <a:schemeClr val="tx1"/>
                </a:solidFill>
              </a:rPr>
              <a:t>Kao priprema za maturu su nacionalni ispiti - godišnji pismeni ispiti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u="sng" dirty="0" smtClean="0">
                <a:solidFill>
                  <a:schemeClr val="tx1"/>
                </a:solidFill>
              </a:rPr>
              <a:t>Pitanja na maturi za sada </a:t>
            </a:r>
            <a:r>
              <a:rPr lang="hr-HR" sz="1800" b="1" u="sng" dirty="0" smtClean="0">
                <a:solidFill>
                  <a:schemeClr val="tx1"/>
                </a:solidFill>
              </a:rPr>
              <a:t>prilagođena učenicima gimnazija </a:t>
            </a:r>
            <a:r>
              <a:rPr lang="hr-HR" sz="1800" u="sng" dirty="0" smtClean="0">
                <a:solidFill>
                  <a:schemeClr val="tx1"/>
                </a:solidFill>
              </a:rPr>
              <a:t>– učenici </a:t>
            </a:r>
            <a:br>
              <a:rPr lang="hr-HR" sz="1800" u="sng" dirty="0" smtClean="0">
                <a:solidFill>
                  <a:schemeClr val="tx1"/>
                </a:solidFill>
              </a:rPr>
            </a:br>
            <a:r>
              <a:rPr lang="hr-HR" sz="1800" b="1" u="sng" dirty="0" smtClean="0">
                <a:solidFill>
                  <a:schemeClr val="tx1"/>
                </a:solidFill>
              </a:rPr>
              <a:t>strukovnih škola </a:t>
            </a:r>
            <a:r>
              <a:rPr lang="hr-HR" sz="1800" u="sng" dirty="0" smtClean="0">
                <a:solidFill>
                  <a:schemeClr val="tx1"/>
                </a:solidFill>
              </a:rPr>
              <a:t>rade </a:t>
            </a:r>
            <a:r>
              <a:rPr lang="hr-HR" sz="1800" b="1" u="sng" dirty="0" smtClean="0">
                <a:solidFill>
                  <a:schemeClr val="tx1"/>
                </a:solidFill>
              </a:rPr>
              <a:t>dodatne sate </a:t>
            </a:r>
            <a:r>
              <a:rPr lang="hr-HR" sz="1800" u="sng" dirty="0" smtClean="0">
                <a:solidFill>
                  <a:schemeClr val="tx1"/>
                </a:solidFill>
              </a:rPr>
              <a:t>nastave da bi obradili sva pitanja za maturu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hr-HR" sz="1800" u="sng" dirty="0" smtClean="0">
                <a:solidFill>
                  <a:schemeClr val="tx1"/>
                </a:solidFill>
              </a:rPr>
              <a:t>Ako želiš upisati strukovnu školu, a uspješno položiti maturu, </a:t>
            </a:r>
            <a:br>
              <a:rPr lang="hr-HR" sz="1800" u="sng" dirty="0" smtClean="0">
                <a:solidFill>
                  <a:schemeClr val="tx1"/>
                </a:solidFill>
              </a:rPr>
            </a:br>
            <a:r>
              <a:rPr lang="hr-HR" sz="1800" u="sng" dirty="0" smtClean="0">
                <a:solidFill>
                  <a:schemeClr val="tx1"/>
                </a:solidFill>
              </a:rPr>
              <a:t>Važno provjeriti nastavni plan i program u brošuri, broj sati, </a:t>
            </a:r>
            <a:br>
              <a:rPr lang="hr-HR" sz="1800" u="sng" dirty="0" smtClean="0">
                <a:solidFill>
                  <a:schemeClr val="tx1"/>
                </a:solidFill>
              </a:rPr>
            </a:br>
            <a:r>
              <a:rPr lang="hr-HR" sz="1800" u="sng" dirty="0" smtClean="0">
                <a:solidFill>
                  <a:schemeClr val="tx1"/>
                </a:solidFill>
              </a:rPr>
              <a:t>izborne predmete za pojedini fakultet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069514"/>
          </a:xfrm>
        </p:spPr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Nastavni planovi i programi </a:t>
            </a:r>
            <a:b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zanimanja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268760"/>
            <a:ext cx="5698976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Upoznati sve u brošuri i na web stranici!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59832" y="1844824"/>
            <a:ext cx="5637312" cy="4536504"/>
          </a:xfrm>
        </p:spPr>
        <p:txBody>
          <a:bodyPr/>
          <a:lstStyle/>
          <a:p>
            <a:pPr algn="ctr">
              <a:buFont typeface="Arial" pitchFamily="34" charset="0"/>
              <a:buChar char="•"/>
              <a:defRPr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KAMO NAKON OSNOVNE ŠKOLE</a:t>
            </a:r>
          </a:p>
          <a:p>
            <a:pPr algn="ctr">
              <a:defRPr/>
            </a:pPr>
            <a:r>
              <a:rPr lang="hr-HR" sz="1600" dirty="0" smtClean="0">
                <a:solidFill>
                  <a:schemeClr val="tx1"/>
                </a:solidFill>
                <a:latin typeface="+mj-lt"/>
                <a:hlinkClick r:id="rId2"/>
              </a:rPr>
              <a:t>http://www.hzz.hr/UserDocsImages/slavonska_brosura_2015_5.pdf</a:t>
            </a:r>
            <a:r>
              <a:rPr lang="hr-HR" sz="2400" i="1" dirty="0" smtClean="0">
                <a:solidFill>
                  <a:schemeClr val="tx1"/>
                </a:solidFill>
              </a:rPr>
              <a:t/>
            </a:r>
            <a:br>
              <a:rPr lang="hr-HR" sz="2400" i="1" dirty="0" smtClean="0">
                <a:solidFill>
                  <a:schemeClr val="tx1"/>
                </a:solidFill>
              </a:rPr>
            </a:br>
            <a:endParaRPr lang="hr-HR" sz="2400" i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VODIČ KROZ ZANIMANJA</a:t>
            </a:r>
          </a:p>
          <a:p>
            <a:pPr algn="ctr"/>
            <a:r>
              <a:rPr lang="hr-HR" u="sng" dirty="0" smtClean="0">
                <a:solidFill>
                  <a:schemeClr val="tx1"/>
                </a:solidFill>
                <a:hlinkClick r:id="rId3"/>
              </a:rPr>
              <a:t>http://mrav.ffzg.hr/zanimanja/upitnik/upitnik.htm</a:t>
            </a:r>
            <a:endParaRPr lang="hr-HR" dirty="0" smtClean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20280" cy="3561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F:\Sanja\UPIS U SREDNJU ŠKOLU\Nova mapa\vodič kroz zaniman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2237" y="4221088"/>
            <a:ext cx="4364283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48017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MATERIJALI ZA UPISE U ŠK. GOD. 2016./2017.</a:t>
            </a:r>
            <a:endParaRPr lang="hr-H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1584176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Podaci o predmetima, najnižem broju bodova za upis </a:t>
            </a:r>
            <a:r>
              <a:rPr lang="hr-HR" sz="2000" b="1" dirty="0" smtClean="0">
                <a:solidFill>
                  <a:schemeClr val="tx1"/>
                </a:solidFill>
              </a:rPr>
              <a:t>SAMO SU </a:t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INFORMATIVNI!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Napravljeni na osnovu analize podataka sa stranice Upisi.hr za šk. god. 2015./16.</a:t>
            </a:r>
          </a:p>
          <a:p>
            <a:pPr>
              <a:buFont typeface="Arial" pitchFamily="34" charset="0"/>
              <a:buChar char="•"/>
              <a:defRPr/>
            </a:pPr>
            <a:endParaRPr lang="hr-HR" sz="2400" dirty="0" smtClean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2050" name="Picture 2" descr="F:\Sanja\UPIS U SREDNJU ŠKOLU\Nova mapa\upisi u srednje škole web ško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3853805" cy="3682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139952" y="2564904"/>
            <a:ext cx="4485184" cy="3816424"/>
          </a:xfrm>
          <a:prstGeom prst="rect">
            <a:avLst/>
          </a:prstGeom>
        </p:spPr>
        <p:txBody>
          <a:bodyPr lIns="396000" anchor="t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MOŽE DOĆI DO IZMJENA!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KONAČNE INFORMACIJE </a:t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ĆE BITI U SVIBNJU 2016.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STRANICI ŠKOLE SVE O </a:t>
            </a:r>
            <a:b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UPISIMA NA LINKU: </a:t>
            </a:r>
            <a:b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Upisi u srednje škole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http://os-ikozarac-nijemci.skole.hr/profesionalna_</a:t>
            </a:r>
            <a:b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</a:b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orijentacija</a:t>
            </a: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SREDNJE ŠKOLE U VINKOVCIMA (8)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628800"/>
            <a:ext cx="8229600" cy="42484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Gimnazija M. A. Reljkovića Vinkovci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Ekonomska i trgovačka škola Ivana Domca Vinkovci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Zdravstvena i veterinarska škola Dr. A. Štampara Vinkovci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Tehnička škola Ruđera Boškovića Vinkovci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Poljoprivredno šumarska škola Vinkovci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Drvodjelsko tehnička škola Vinkovci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Srednja strukovna škola Vinkovci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solidFill>
                  <a:schemeClr val="tx1"/>
                </a:solidFill>
              </a:rPr>
              <a:t>Glazbena škola J. Runjanina Vinkovci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Online upisi u srednju školu</a:t>
            </a:r>
            <a:b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portalu: </a:t>
            </a:r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www.upisi.hr</a:t>
            </a:r>
            <a:endParaRPr lang="ko-KR" alt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1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4718" r="2754" b="4588"/>
          <a:stretch>
            <a:fillRect/>
          </a:stretch>
        </p:blipFill>
        <p:spPr>
          <a:xfrm>
            <a:off x="467544" y="1556792"/>
            <a:ext cx="8257514" cy="44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Gimnazija M. A. Reljkovića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http://gimnazija-mareljkovica-vk.skole.hr/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D:\Sanja\UPIS U SREDNJU ŠKOLU\Nova mapa\gimnazija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624736" cy="4419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Gimnazija M. A. Reljkovića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Trga bana Josipa Šokčevića 1 (centar), Vinkovci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844824"/>
            <a:ext cx="8229600" cy="4032448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Opće znanje u svim predmetima</a:t>
            </a:r>
          </a:p>
          <a:p>
            <a:endParaRPr lang="hr-HR" dirty="0"/>
          </a:p>
        </p:txBody>
      </p:sp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59073"/>
              </p:ext>
            </p:extLst>
          </p:nvPr>
        </p:nvGraphicFramePr>
        <p:xfrm>
          <a:off x="1259632" y="2564904"/>
          <a:ext cx="6583680" cy="35356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Opća</a:t>
                      </a:r>
                      <a:r>
                        <a:rPr lang="hr-HR" sz="1600" b="1" baseline="0" dirty="0" smtClean="0"/>
                        <a:t> </a:t>
                      </a:r>
                      <a:br>
                        <a:rPr lang="hr-HR" sz="1600" b="1" baseline="0" dirty="0" smtClean="0"/>
                      </a:br>
                      <a:r>
                        <a:rPr lang="hr-HR" sz="1600" b="1" baseline="0" dirty="0" smtClean="0"/>
                        <a:t>gimnazija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EJ, </a:t>
                      </a: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POV, GEO</a:t>
                      </a:r>
                      <a:endParaRPr kumimoji="0" lang="hr-H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 godina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104 učenika </a:t>
                      </a:r>
                    </a:p>
                    <a:p>
                      <a:pPr algn="ctr"/>
                      <a:r>
                        <a:rPr lang="hr-HR" sz="1600" dirty="0" smtClean="0"/>
                        <a:t>(4 razredna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odjela)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Jezična</a:t>
                      </a:r>
                      <a:r>
                        <a:rPr lang="hr-HR" sz="1600" b="1" baseline="0" dirty="0" smtClean="0"/>
                        <a:t> gimnazija</a:t>
                      </a:r>
                      <a:endParaRPr lang="hr-HR" sz="1600" b="1" dirty="0" smtClean="0"/>
                    </a:p>
                    <a:p>
                      <a:pPr algn="ctr"/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26 učenika </a:t>
                      </a:r>
                    </a:p>
                    <a:p>
                      <a:pPr algn="ctr"/>
                      <a:r>
                        <a:rPr lang="hr-HR" sz="1600" dirty="0" smtClean="0"/>
                        <a:t>(1</a:t>
                      </a:r>
                      <a:r>
                        <a:rPr lang="hr-HR" sz="1600" baseline="0" dirty="0" smtClean="0"/>
                        <a:t> razredni </a:t>
                      </a:r>
                      <a:br>
                        <a:rPr lang="hr-HR" sz="1600" baseline="0" dirty="0" smtClean="0"/>
                      </a:br>
                      <a:r>
                        <a:rPr lang="hr-HR" sz="1600" baseline="0" dirty="0" smtClean="0"/>
                        <a:t>odjel)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Prirodoslovno</a:t>
                      </a:r>
                      <a:r>
                        <a:rPr lang="hr-HR" sz="1600" b="1" baseline="0" dirty="0" smtClean="0"/>
                        <a:t> – matematička </a:t>
                      </a:r>
                      <a:br>
                        <a:rPr lang="hr-HR" sz="1600" b="1" baseline="0" dirty="0" smtClean="0"/>
                      </a:br>
                      <a:r>
                        <a:rPr lang="hr-HR" sz="1600" b="1" baseline="0" dirty="0" smtClean="0"/>
                        <a:t>gimnazija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EJ, </a:t>
                      </a: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KEM, FIZ</a:t>
                      </a:r>
                      <a:endParaRPr kumimoji="0" lang="hr-H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26 učenika </a:t>
                      </a:r>
                    </a:p>
                    <a:p>
                      <a:pPr algn="ctr"/>
                      <a:r>
                        <a:rPr lang="hr-HR" sz="1600" dirty="0" smtClean="0"/>
                        <a:t>(1 razredni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odjela)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Ekonomska i trgovačka škola </a:t>
            </a:r>
            <a:b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Ivana Domca Vinkovci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http://ss-ekonomska-vk.skole.hr/</a:t>
            </a: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Sanja\UPIS U SREDNJU ŠKOLU\Nova mapa\ekonom_trg_skola_i_domca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264696" cy="4178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Ekonomska i trgovačka škola </a:t>
            </a:r>
            <a:b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Ivana Domca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Antuna Akšamovića 31, Vinkovci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56159"/>
              </p:ext>
            </p:extLst>
          </p:nvPr>
        </p:nvGraphicFramePr>
        <p:xfrm>
          <a:off x="179512" y="1772816"/>
          <a:ext cx="8136904" cy="46639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55273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83847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EKONOMIST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Potvrda šk. liječnika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HJ, MAT, EJ,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POV, GEO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 godine</a:t>
                      </a:r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104 učenika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(4 razredna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odjela)</a:t>
                      </a:r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83847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POSLOVNI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TAJNIK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26 učenika </a:t>
                      </a:r>
                    </a:p>
                    <a:p>
                      <a:pPr algn="ctr"/>
                      <a:r>
                        <a:rPr lang="hr-HR" sz="1600" dirty="0" smtClean="0"/>
                        <a:t>(1 razredni</a:t>
                      </a:r>
                      <a:r>
                        <a:rPr lang="hr-HR" sz="1600" baseline="0" dirty="0" smtClean="0"/>
                        <a:t> </a:t>
                      </a:r>
                      <a:br>
                        <a:rPr lang="hr-HR" sz="1600" baseline="0" dirty="0" smtClean="0"/>
                      </a:br>
                      <a:r>
                        <a:rPr lang="hr-HR" sz="1600" baseline="0" dirty="0" smtClean="0"/>
                        <a:t>odjel)</a:t>
                      </a:r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85485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UPRAVNI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REFERENT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26 učenika</a:t>
                      </a:r>
                    </a:p>
                    <a:p>
                      <a:pPr algn="ctr"/>
                      <a:r>
                        <a:rPr lang="hr-HR" sz="1600" dirty="0" smtClean="0"/>
                        <a:t>(1 razredni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odjel)</a:t>
                      </a:r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12786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PRODAVAČ - IG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/>
                        <a:t>Liječnička</a:t>
                      </a:r>
                      <a:r>
                        <a:rPr lang="hr-HR" sz="14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3 godine</a:t>
                      </a:r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48 učenika</a:t>
                      </a:r>
                    </a:p>
                    <a:p>
                      <a:pPr algn="ctr"/>
                      <a:r>
                        <a:rPr lang="hr-HR" sz="1600" dirty="0" smtClean="0"/>
                        <a:t>(2 razredna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odjela)</a:t>
                      </a:r>
                      <a:endParaRPr lang="hr-HR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Zdravstvena i veterinarska škola </a:t>
            </a:r>
            <a:b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Andrije Štampara Vinkovci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http://ss-drastampara-vk.skole.hr/</a:t>
            </a: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D:\Sanja\UPIS U SREDNJU ŠKOLU\Nova mapa\srednja_vet_zdrav_s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552728" cy="437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Zdravstvena i veterinarska škola </a:t>
            </a:r>
            <a:b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Andrije Štampara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D. Genschera 16/a, Vinkovci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853715"/>
              </p:ext>
            </p:extLst>
          </p:nvPr>
        </p:nvGraphicFramePr>
        <p:xfrm>
          <a:off x="539552" y="1988840"/>
          <a:ext cx="7776864" cy="383081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108390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Medicinska sestra/tehničar</a:t>
                      </a:r>
                      <a:r>
                        <a:rPr lang="hr-HR" sz="1600" b="1" baseline="0" dirty="0" smtClean="0"/>
                        <a:t> opće </a:t>
                      </a:r>
                      <a:br>
                        <a:rPr lang="hr-HR" sz="1600" b="1" baseline="0" dirty="0" smtClean="0"/>
                      </a:br>
                      <a:r>
                        <a:rPr lang="hr-HR" sz="1600" b="1" baseline="0" dirty="0" smtClean="0"/>
                        <a:t>njege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Liječnička</a:t>
                      </a:r>
                      <a:r>
                        <a:rPr lang="hr-HR" sz="16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aseline="0" dirty="0" smtClean="0"/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EJ, </a:t>
                      </a: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BIO, KEM</a:t>
                      </a:r>
                      <a:endParaRPr kumimoji="0" lang="hr-H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 godina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52 učenika</a:t>
                      </a:r>
                    </a:p>
                    <a:p>
                      <a:pPr algn="ctr"/>
                      <a:r>
                        <a:rPr lang="hr-HR" sz="1600" dirty="0" smtClean="0"/>
                        <a:t>(2 razredna</a:t>
                      </a:r>
                      <a:r>
                        <a:rPr lang="hr-HR" sz="1600" baseline="0" dirty="0" smtClean="0"/>
                        <a:t> odjela)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083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Fizioterapeutski tehničar</a:t>
                      </a:r>
                    </a:p>
                    <a:p>
                      <a:pPr algn="ctr"/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 godine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26 učenika</a:t>
                      </a:r>
                    </a:p>
                    <a:p>
                      <a:pPr algn="ctr"/>
                      <a:r>
                        <a:rPr lang="hr-HR" sz="1600" dirty="0" smtClean="0"/>
                        <a:t>(1 razredni</a:t>
                      </a:r>
                      <a:r>
                        <a:rPr lang="hr-HR" sz="1600" baseline="0" dirty="0" smtClean="0"/>
                        <a:t> odjel)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08390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Veterinarski</a:t>
                      </a:r>
                      <a:r>
                        <a:rPr lang="hr-HR" sz="1600" b="1" baseline="0" dirty="0" smtClean="0"/>
                        <a:t> </a:t>
                      </a:r>
                      <a:br>
                        <a:rPr lang="hr-HR" sz="1600" b="1" baseline="0" dirty="0" smtClean="0"/>
                      </a:br>
                      <a:r>
                        <a:rPr lang="hr-HR" sz="1600" b="1" baseline="0" dirty="0" smtClean="0"/>
                        <a:t>tehničar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48 učenika</a:t>
                      </a:r>
                    </a:p>
                    <a:p>
                      <a:pPr algn="ctr"/>
                      <a:r>
                        <a:rPr lang="hr-HR" sz="1600" dirty="0" smtClean="0"/>
                        <a:t>(2 razredna</a:t>
                      </a:r>
                      <a:r>
                        <a:rPr lang="hr-HR" sz="1600" baseline="0" dirty="0" smtClean="0"/>
                        <a:t> odjela)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Tehnička škola Ruđera Boškovića Vinkovci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http://web2.ss-tehnicka-rboskovica-vk.skole.hr</a:t>
            </a: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D:\Sanja\UPIS U SREDNJU ŠKOLU\Nova mapa\large_img_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04" y="2132856"/>
            <a:ext cx="6288189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Tehnička škola Ruđera Boškovića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Ulica Stanka Vraza 15, Vinkovci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08748"/>
              </p:ext>
            </p:extLst>
          </p:nvPr>
        </p:nvGraphicFramePr>
        <p:xfrm>
          <a:off x="899592" y="1772816"/>
          <a:ext cx="7211144" cy="466641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802786"/>
                <a:gridCol w="1802786"/>
                <a:gridCol w="1802786"/>
                <a:gridCol w="1802786"/>
              </a:tblGrid>
              <a:tr h="527092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978358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Arhitektonski </a:t>
                      </a:r>
                      <a:br>
                        <a:rPr lang="hr-HR" sz="1400" b="1" dirty="0" smtClean="0"/>
                      </a:br>
                      <a:r>
                        <a:rPr lang="hr-HR" sz="1400" b="1" dirty="0" smtClean="0"/>
                        <a:t>tehničar</a:t>
                      </a:r>
                      <a:endParaRPr lang="hr-HR" sz="1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Liječnička</a:t>
                      </a:r>
                      <a:r>
                        <a:rPr lang="hr-HR" sz="12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aseline="0" dirty="0" smtClean="0"/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EJ, </a:t>
                      </a:r>
                      <a:b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FIZ, TK</a:t>
                      </a:r>
                      <a:endParaRPr kumimoji="0" lang="hr-H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 godine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48 učenika</a:t>
                      </a:r>
                    </a:p>
                    <a:p>
                      <a:pPr algn="ctr"/>
                      <a:r>
                        <a:rPr lang="hr-HR" sz="1400" dirty="0" smtClean="0"/>
                        <a:t>(2 razredna odjela)</a:t>
                      </a:r>
                      <a:endParaRPr lang="hr-HR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71625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Elektrotehničar</a:t>
                      </a:r>
                      <a:endParaRPr lang="hr-HR" sz="1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24 učenika </a:t>
                      </a:r>
                    </a:p>
                    <a:p>
                      <a:pPr algn="ctr"/>
                      <a:r>
                        <a:rPr lang="hr-HR" sz="1400" dirty="0" smtClean="0"/>
                        <a:t>(1 razredni</a:t>
                      </a:r>
                      <a:r>
                        <a:rPr lang="hr-HR" sz="1400" baseline="0" dirty="0" smtClean="0"/>
                        <a:t> odjel)</a:t>
                      </a:r>
                      <a:endParaRPr lang="hr-HR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75857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Građevinarski </a:t>
                      </a:r>
                      <a:br>
                        <a:rPr lang="hr-HR" sz="1400" b="1" dirty="0" smtClean="0"/>
                      </a:br>
                      <a:r>
                        <a:rPr lang="hr-HR" sz="1400" b="1" dirty="0" smtClean="0"/>
                        <a:t>tehničar</a:t>
                      </a:r>
                      <a:endParaRPr lang="hr-HR" sz="1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24 učenika </a:t>
                      </a:r>
                    </a:p>
                    <a:p>
                      <a:pPr algn="ctr"/>
                      <a:r>
                        <a:rPr lang="hr-HR" sz="1400" dirty="0" smtClean="0"/>
                        <a:t>(1 razredni odjel)</a:t>
                      </a:r>
                      <a:endParaRPr lang="hr-HR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75857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Tehničar za </a:t>
                      </a:r>
                      <a:br>
                        <a:rPr lang="hr-HR" sz="1400" b="1" dirty="0" smtClean="0"/>
                      </a:br>
                      <a:r>
                        <a:rPr lang="hr-HR" sz="1400" b="1" dirty="0" smtClean="0"/>
                        <a:t>mehatroniku</a:t>
                      </a:r>
                      <a:endParaRPr lang="hr-HR" sz="1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24 učenika </a:t>
                      </a:r>
                    </a:p>
                    <a:p>
                      <a:pPr algn="ctr"/>
                      <a:r>
                        <a:rPr lang="hr-HR" sz="1400" dirty="0" smtClean="0"/>
                        <a:t>(1 razredni odjel)</a:t>
                      </a:r>
                      <a:endParaRPr lang="hr-HR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78358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Računalni tehničar za strojarstvo</a:t>
                      </a:r>
                      <a:endParaRPr lang="hr-HR" sz="1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Liječnička</a:t>
                      </a:r>
                      <a:r>
                        <a:rPr lang="hr-HR" sz="12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aseline="0" dirty="0" smtClean="0"/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EJ, </a:t>
                      </a:r>
                      <a:b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FIZ, KEM</a:t>
                      </a:r>
                      <a:endParaRPr kumimoji="0" lang="hr-H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24 učenika </a:t>
                      </a:r>
                    </a:p>
                    <a:p>
                      <a:pPr algn="ctr"/>
                      <a:r>
                        <a:rPr lang="hr-HR" sz="1400" dirty="0" smtClean="0"/>
                        <a:t>(1 razredni</a:t>
                      </a:r>
                      <a:r>
                        <a:rPr lang="hr-HR" sz="1400" baseline="0" dirty="0" smtClean="0"/>
                        <a:t> odjel)</a:t>
                      </a:r>
                      <a:endParaRPr lang="hr-HR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71625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Tehnička gimnazija</a:t>
                      </a:r>
                      <a:endParaRPr lang="hr-HR" sz="1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26 učenika </a:t>
                      </a:r>
                    </a:p>
                    <a:p>
                      <a:pPr algn="ctr"/>
                      <a:r>
                        <a:rPr lang="hr-HR" sz="1400" dirty="0" smtClean="0"/>
                        <a:t>(1 razredni odjel)</a:t>
                      </a:r>
                      <a:endParaRPr lang="hr-HR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Poljoprivredno – šumarska škola Vinkovci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http://ss-poljoprivredno-sumarska-vk.skole.hr/</a:t>
            </a: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D:\Sanja\UPIS U SREDNJU ŠKOLU\Nova mapa\poljopriv_sumarska_s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3"/>
            <a:ext cx="7016655" cy="468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Poljoprivredno – šumarska škola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64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Hansa Dietricha Genschera 16,</a:t>
            </a:r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Vinkovci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676534"/>
              </p:ext>
            </p:extLst>
          </p:nvPr>
        </p:nvGraphicFramePr>
        <p:xfrm>
          <a:off x="457200" y="2132856"/>
          <a:ext cx="8219256" cy="28651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506819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Agrotehničar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Liječnička</a:t>
                      </a:r>
                      <a:r>
                        <a:rPr lang="hr-HR" sz="16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aseline="0" dirty="0" smtClean="0"/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EJ, </a:t>
                      </a: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BIO, KEM</a:t>
                      </a:r>
                      <a:endParaRPr kumimoji="0" lang="hr-H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 godine</a:t>
                      </a:r>
                      <a:endParaRPr lang="hr-HR" sz="1600" dirty="0"/>
                    </a:p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48 učenika </a:t>
                      </a:r>
                    </a:p>
                    <a:p>
                      <a:pPr algn="ctr"/>
                      <a:r>
                        <a:rPr lang="hr-HR" sz="1600" dirty="0" smtClean="0"/>
                        <a:t>(2 razredna</a:t>
                      </a:r>
                      <a:r>
                        <a:rPr lang="hr-HR" sz="1600" baseline="0" dirty="0" smtClean="0"/>
                        <a:t> odjela)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Poljoprivredni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tehničar </a:t>
                      </a:r>
                      <a:r>
                        <a:rPr lang="hr-HR" sz="1600" dirty="0" smtClean="0"/>
                        <a:t/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– fitofarmaceut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48 učenika </a:t>
                      </a:r>
                    </a:p>
                    <a:p>
                      <a:pPr algn="ctr"/>
                      <a:r>
                        <a:rPr lang="hr-HR" sz="1600" dirty="0" smtClean="0"/>
                        <a:t>(2 razredna</a:t>
                      </a:r>
                      <a:r>
                        <a:rPr lang="hr-HR" sz="1600" baseline="0" dirty="0" smtClean="0"/>
                        <a:t> odjela)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Šumarski tehničar</a:t>
                      </a:r>
                      <a:endParaRPr lang="hr-HR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24 učenika</a:t>
                      </a:r>
                    </a:p>
                    <a:p>
                      <a:pPr algn="ctr"/>
                      <a:r>
                        <a:rPr lang="hr-HR" sz="1600" dirty="0" smtClean="0"/>
                        <a:t>(1 razredni</a:t>
                      </a:r>
                      <a:r>
                        <a:rPr lang="hr-HR" sz="1600" baseline="0" dirty="0" smtClean="0"/>
                        <a:t> odjel)</a:t>
                      </a:r>
                      <a:endParaRPr lang="hr-H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Vrste srednjih škola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0800000">
            <a:off x="250825" y="1341438"/>
            <a:ext cx="2376488" cy="5111750"/>
          </a:xfrm>
          <a:prstGeom prst="wedgeRoundRectCallout">
            <a:avLst>
              <a:gd name="adj1" fmla="val -75384"/>
              <a:gd name="adj2" fmla="val 539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>
              <a:latin typeface="Arial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916238" y="2060575"/>
            <a:ext cx="2016125" cy="3960813"/>
          </a:xfrm>
          <a:prstGeom prst="wedgeRoundRectCallout">
            <a:avLst>
              <a:gd name="adj1" fmla="val 6532"/>
              <a:gd name="adj2" fmla="val 74287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>
              <a:latin typeface="Arial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0800000">
            <a:off x="5076825" y="2492375"/>
            <a:ext cx="2663825" cy="2305050"/>
          </a:xfrm>
          <a:prstGeom prst="wedgeRoundRectCallout">
            <a:avLst>
              <a:gd name="adj1" fmla="val 1370"/>
              <a:gd name="adj2" fmla="val 70727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>
              <a:latin typeface="Arial" pitchFamily="34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0800000">
            <a:off x="5759450" y="5013176"/>
            <a:ext cx="3384550" cy="1728787"/>
          </a:xfrm>
          <a:prstGeom prst="wedgeRoundRectCallout">
            <a:avLst>
              <a:gd name="adj1" fmla="val -32861"/>
              <a:gd name="adj2" fmla="val 212718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>
              <a:latin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6011863" y="1412875"/>
            <a:ext cx="2447925" cy="576263"/>
          </a:xfrm>
          <a:prstGeom prst="wedgeRoundRectCallout">
            <a:avLst>
              <a:gd name="adj1" fmla="val 131903"/>
              <a:gd name="adj2" fmla="val 9600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>
              <a:latin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195456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GIMNAZIJE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Opća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Jezična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Klasična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Prirodoslovno</a:t>
            </a:r>
            <a:b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-matematička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Prirodoslovna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Međunarodna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75469" y="5301208"/>
            <a:ext cx="172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chemeClr val="tx2"/>
                </a:solidFill>
                <a:latin typeface="+mj-lt"/>
              </a:rPr>
              <a:t>Matura, </a:t>
            </a: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>- nastavak </a:t>
            </a:r>
            <a:b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>obrazovanja</a:t>
            </a:r>
            <a:endParaRPr lang="hr-HR" altLang="sr-Latn-RS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16238" y="2492375"/>
            <a:ext cx="187325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solidFill>
                  <a:schemeClr val="tx2"/>
                </a:solidFill>
                <a:latin typeface="+mj-lt"/>
              </a:rPr>
              <a:t>UMJETNIČKE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hr-HR" altLang="sr-Latn-RS" sz="1600" b="1" dirty="0">
                <a:latin typeface="+mj-lt"/>
              </a:rPr>
              <a:t>Likovne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hr-HR" altLang="sr-Latn-RS" sz="1600" b="1" dirty="0">
                <a:latin typeface="+mj-lt"/>
              </a:rPr>
              <a:t>Glazbene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hr-HR" altLang="sr-Latn-RS" sz="1600" b="1" dirty="0">
                <a:latin typeface="+mj-lt"/>
              </a:rPr>
              <a:t>Plesne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r-HR" altLang="sr-Latn-RS" sz="2000" b="1" dirty="0">
              <a:latin typeface="+mj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987675" y="4581525"/>
            <a:ext cx="18716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chemeClr val="tx2"/>
                </a:solidFill>
                <a:latin typeface="+mj-lt"/>
              </a:rPr>
              <a:t>Matura, </a:t>
            </a: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>nastavak </a:t>
            </a:r>
            <a:b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>obrazovanja</a:t>
            </a:r>
            <a:r>
              <a:rPr lang="hr-HR" altLang="sr-Latn-RS" sz="1800" b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>zaposlenje</a:t>
            </a:r>
            <a:endParaRPr lang="hr-HR" altLang="sr-Latn-RS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148263" y="2636838"/>
            <a:ext cx="2736850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solidFill>
                  <a:schemeClr val="tx2"/>
                </a:solidFill>
                <a:latin typeface="+mj-lt"/>
              </a:rPr>
              <a:t>TROGODIŠNJE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hr-HR" altLang="sr-Latn-RS" sz="1600" b="1" dirty="0">
                <a:latin typeface="+mj-lt"/>
              </a:rPr>
              <a:t>O</a:t>
            </a:r>
            <a:r>
              <a:rPr lang="hr-HR" altLang="sr-Latn-RS" sz="1600" b="1" dirty="0" smtClean="0">
                <a:latin typeface="+mj-lt"/>
              </a:rPr>
              <a:t>brtničke</a:t>
            </a:r>
            <a:endParaRPr lang="hr-HR" altLang="sr-Latn-RS" sz="1600" b="1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hr-HR" altLang="sr-Latn-RS" sz="1600" b="1" dirty="0">
                <a:latin typeface="+mj-lt"/>
              </a:rPr>
              <a:t>Industrijske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hr-HR" altLang="sr-Latn-RS" sz="1800" b="1" dirty="0">
                <a:solidFill>
                  <a:schemeClr val="tx2"/>
                </a:solidFill>
                <a:latin typeface="+mj-lt"/>
              </a:rPr>
              <a:t>Završni ispit, </a:t>
            </a: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>pomoćnički </a:t>
            </a:r>
            <a:r>
              <a:rPr lang="hr-HR" altLang="sr-Latn-RS" sz="1800" b="1" dirty="0">
                <a:solidFill>
                  <a:schemeClr val="tx2"/>
                </a:solidFill>
                <a:latin typeface="+mj-lt"/>
              </a:rPr>
              <a:t>ispit, </a:t>
            </a: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800" b="1" dirty="0" smtClean="0">
                <a:solidFill>
                  <a:schemeClr val="tx2"/>
                </a:solidFill>
                <a:latin typeface="+mj-lt"/>
              </a:rPr>
              <a:t>zaposlenje</a:t>
            </a:r>
            <a:endParaRPr lang="hr-HR" altLang="sr-Latn-RS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96136" y="5103674"/>
            <a:ext cx="2879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solidFill>
                  <a:schemeClr val="tx2"/>
                </a:solidFill>
                <a:latin typeface="+mj-lt"/>
              </a:rPr>
              <a:t>ČETVEROGODIŠNJE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hr-HR" altLang="sr-Latn-RS" sz="1600" b="1" dirty="0">
                <a:latin typeface="+mj-lt"/>
              </a:rPr>
              <a:t> </a:t>
            </a:r>
            <a:r>
              <a:rPr lang="hr-HR" altLang="sr-Latn-RS" sz="1600" b="1" dirty="0" smtClean="0">
                <a:latin typeface="+mj-lt"/>
              </a:rPr>
              <a:t>Tehničke </a:t>
            </a:r>
            <a:r>
              <a:rPr lang="hr-HR" altLang="sr-Latn-RS" sz="1600" b="1" dirty="0">
                <a:latin typeface="+mj-lt"/>
              </a:rPr>
              <a:t>i</a:t>
            </a:r>
            <a:r>
              <a:rPr lang="hr-HR" altLang="sr-Latn-RS" sz="1600" b="1" dirty="0" smtClean="0">
                <a:latin typeface="+mj-lt"/>
              </a:rPr>
              <a:t> </a:t>
            </a:r>
            <a:r>
              <a:rPr lang="hr-HR" altLang="sr-Latn-RS" sz="1600" b="1" dirty="0">
                <a:latin typeface="+mj-lt"/>
              </a:rPr>
              <a:t>d</a:t>
            </a:r>
            <a:r>
              <a:rPr lang="hr-HR" altLang="sr-Latn-RS" sz="1600" b="1" dirty="0" smtClean="0">
                <a:latin typeface="+mj-lt"/>
              </a:rPr>
              <a:t>ruge</a:t>
            </a:r>
            <a:endParaRPr lang="hr-HR" altLang="sr-Latn-RS" sz="1600" b="1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hr-HR" altLang="sr-Latn-RS" sz="1600" b="1" dirty="0">
                <a:solidFill>
                  <a:schemeClr val="tx2"/>
                </a:solidFill>
                <a:latin typeface="+mj-lt"/>
              </a:rPr>
              <a:t>Matura i nastavak </a:t>
            </a:r>
            <a:r>
              <a:rPr lang="hr-HR" altLang="sr-Latn-RS" sz="16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hr-HR" altLang="sr-Latn-RS" sz="1600" b="1" dirty="0" smtClean="0">
                <a:solidFill>
                  <a:schemeClr val="tx2"/>
                </a:solidFill>
                <a:latin typeface="+mj-lt"/>
              </a:rPr>
            </a:br>
            <a:r>
              <a:rPr lang="hr-HR" altLang="sr-Latn-RS" sz="1600" b="1" dirty="0" smtClean="0">
                <a:solidFill>
                  <a:schemeClr val="tx2"/>
                </a:solidFill>
                <a:latin typeface="+mj-lt"/>
              </a:rPr>
              <a:t>obrazovanja </a:t>
            </a:r>
            <a:r>
              <a:rPr lang="hr-HR" altLang="sr-Latn-RS" sz="1600" b="1" dirty="0">
                <a:solidFill>
                  <a:schemeClr val="tx2"/>
                </a:solidFill>
                <a:latin typeface="+mj-lt"/>
              </a:rPr>
              <a:t>ili zaposlenje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r-HR" altLang="sr-Latn-R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228184" y="1556792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solidFill>
                  <a:schemeClr val="tx2"/>
                </a:solidFill>
                <a:latin typeface="+mj-lt"/>
              </a:rPr>
              <a:t>STRUKOVNE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Poljoprivredno – šumarska škola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Hansa Dietricha Genschera 16,</a:t>
            </a:r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Vinkovci</a:t>
            </a:r>
            <a:endParaRPr lang="hr-H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524062"/>
              </p:ext>
            </p:extLst>
          </p:nvPr>
        </p:nvGraphicFramePr>
        <p:xfrm>
          <a:off x="971600" y="2060848"/>
          <a:ext cx="7272808" cy="44805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479962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68207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Mehaničar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poljoprivredne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mehanizacije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Liječnička</a:t>
                      </a:r>
                      <a:r>
                        <a:rPr lang="hr-HR" sz="16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HJ, MAT, EJ</a:t>
                      </a:r>
                      <a:endParaRPr kumimoji="0" lang="hr-H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3 godine</a:t>
                      </a:r>
                      <a:endParaRPr lang="hr-HR" sz="16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24 učenika</a:t>
                      </a:r>
                    </a:p>
                    <a:p>
                      <a:pPr algn="ctr"/>
                      <a:r>
                        <a:rPr lang="hr-HR" sz="1600" dirty="0" smtClean="0"/>
                        <a:t>(1 razredni odjel)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479978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Poljoprivredni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gospodarstvenik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0735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Cvjećar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0735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Vrtlar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0735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Mesar</a:t>
                      </a:r>
                      <a:r>
                        <a:rPr lang="hr-HR" sz="1600" dirty="0" smtClean="0"/>
                        <a:t> – JMO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12 učenika (M)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0735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Pekar</a:t>
                      </a:r>
                      <a:r>
                        <a:rPr lang="hr-HR" sz="1600" dirty="0" smtClean="0"/>
                        <a:t> - JMO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14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0735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Pomoćni pekar</a:t>
                      </a:r>
                      <a:br>
                        <a:rPr lang="hr-HR" sz="1600" b="1" dirty="0" smtClean="0"/>
                      </a:br>
                      <a:r>
                        <a:rPr lang="hr-HR" sz="1600" b="0" dirty="0" smtClean="0"/>
                        <a:t>- TES</a:t>
                      </a:r>
                      <a:endParaRPr lang="hr-HR" sz="1600" b="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6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0735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Pomoćni vrtlar</a:t>
                      </a:r>
                    </a:p>
                    <a:p>
                      <a:pPr algn="ctr"/>
                      <a:r>
                        <a:rPr lang="hr-HR" sz="1600" b="0" dirty="0" smtClean="0">
                          <a:latin typeface="+mj-lt"/>
                        </a:rPr>
                        <a:t>- TES</a:t>
                      </a:r>
                      <a:endParaRPr lang="hr-HR" sz="1600" b="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6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Drvodjelska tehnička škola Vinkovci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http://ss-drvodjelska-tehnicka-vk.skole.hr/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F:\Sanja\UPIS U SREDNJU ŠKOLU\Nova mapa\20160401_09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172400" cy="2898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Drvodjelska tehnička škola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Stanka Vraza 15, Vinkovci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95536" y="1844824"/>
          <a:ext cx="8147248" cy="48463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36812"/>
                <a:gridCol w="2036812"/>
                <a:gridCol w="2036812"/>
                <a:gridCol w="2036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/>
                        </a:rPr>
                        <a:t>Drvodjelski </a:t>
                      </a:r>
                      <a:br>
                        <a:rPr lang="hr-HR" sz="1600" b="1" dirty="0" smtClean="0">
                          <a:effectLst/>
                        </a:rPr>
                      </a:br>
                      <a:r>
                        <a:rPr lang="hr-HR" sz="1600" b="1" dirty="0" smtClean="0">
                          <a:effectLst/>
                        </a:rPr>
                        <a:t>tehničar</a:t>
                      </a:r>
                      <a:r>
                        <a:rPr lang="hr-HR" sz="1600" dirty="0" smtClean="0">
                          <a:effectLst/>
                        </a:rPr>
                        <a:t/>
                      </a:r>
                      <a:br>
                        <a:rPr lang="hr-HR" sz="1600" dirty="0" smtClean="0">
                          <a:effectLst/>
                        </a:rPr>
                      </a:br>
                      <a:r>
                        <a:rPr lang="hr-HR" sz="1600" dirty="0" smtClean="0">
                          <a:effectLst/>
                        </a:rPr>
                        <a:t>- restaurator</a:t>
                      </a:r>
                      <a:endParaRPr lang="hr-HR" sz="1600" b="1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effectLst/>
                        </a:rPr>
                        <a:t>Liječnička</a:t>
                      </a:r>
                      <a:r>
                        <a:rPr lang="hr-HR" sz="1400" b="1" baseline="0" dirty="0" smtClean="0">
                          <a:effectLst/>
                        </a:rPr>
                        <a:t> svjedodžba med.rada </a:t>
                      </a:r>
                      <a:r>
                        <a:rPr lang="hr-HR" sz="1400" baseline="0" dirty="0" smtClean="0">
                          <a:effectLst/>
                        </a:rPr>
                        <a:t/>
                      </a:r>
                      <a:br>
                        <a:rPr lang="hr-HR" sz="1400" baseline="0" dirty="0" smtClean="0">
                          <a:effectLst/>
                        </a:rPr>
                      </a:br>
                      <a:r>
                        <a:rPr lang="hr-HR" sz="1400" baseline="0" dirty="0" smtClean="0">
                          <a:effectLst/>
                        </a:rPr>
                        <a:t>+ </a:t>
                      </a: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+ 7. i 8.r. HJ, MAT, EJ,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LK, KEM</a:t>
                      </a:r>
                      <a:endParaRPr kumimoji="0" lang="hr-H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/>
                        </a:rPr>
                        <a:t>4 godine</a:t>
                      </a:r>
                      <a:endParaRPr lang="hr-HR" sz="16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/>
                        </a:rPr>
                        <a:t>24 učenika</a:t>
                      </a:r>
                    </a:p>
                    <a:p>
                      <a:pPr algn="ctr"/>
                      <a:r>
                        <a:rPr lang="hr-HR" sz="1600" dirty="0" smtClean="0">
                          <a:effectLst/>
                        </a:rPr>
                        <a:t>(1 razredni odjel)</a:t>
                      </a:r>
                      <a:endParaRPr lang="hr-HR" sz="16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/>
                        </a:rPr>
                        <a:t>Drvodjelski </a:t>
                      </a:r>
                      <a:br>
                        <a:rPr lang="hr-HR" sz="1600" b="1" dirty="0" smtClean="0">
                          <a:effectLst/>
                        </a:rPr>
                      </a:br>
                      <a:r>
                        <a:rPr lang="hr-HR" sz="1600" b="1" dirty="0" smtClean="0">
                          <a:effectLst/>
                        </a:rPr>
                        <a:t>tehničar </a:t>
                      </a:r>
                      <a:br>
                        <a:rPr lang="hr-HR" sz="1600" b="1" dirty="0" smtClean="0">
                          <a:effectLst/>
                        </a:rPr>
                      </a:br>
                      <a:r>
                        <a:rPr lang="hr-HR" sz="1600" dirty="0" smtClean="0">
                          <a:effectLst/>
                        </a:rPr>
                        <a:t>– dizajner</a:t>
                      </a:r>
                      <a:endParaRPr lang="hr-HR" sz="1600" b="1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effectLst/>
                        </a:rPr>
                        <a:t>Liječnička</a:t>
                      </a:r>
                      <a:r>
                        <a:rPr lang="hr-HR" sz="1400" b="1" baseline="0" dirty="0" smtClean="0">
                          <a:effectLst/>
                        </a:rPr>
                        <a:t> svjedodžba med.rada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aseline="0" dirty="0" smtClean="0">
                          <a:effectLst/>
                        </a:rPr>
                        <a:t>+ </a:t>
                      </a: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+ 7. i 8.r. HJ, MAT, EJ, </a:t>
                      </a:r>
                      <a:r>
                        <a:rPr kumimoji="0" lang="hr-HR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FIZ, LK</a:t>
                      </a:r>
                      <a:endParaRPr kumimoji="0" lang="hr-H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/>
                        </a:rPr>
                        <a:t>24 učenika</a:t>
                      </a:r>
                    </a:p>
                    <a:p>
                      <a:pPr algn="ctr"/>
                      <a:r>
                        <a:rPr lang="hr-HR" sz="1600" dirty="0" smtClean="0">
                          <a:effectLst/>
                        </a:rPr>
                        <a:t>(1 razredni odjel)</a:t>
                      </a:r>
                      <a:endParaRPr lang="hr-HR" sz="16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/>
                        </a:rPr>
                        <a:t>Stolar</a:t>
                      </a:r>
                      <a:r>
                        <a:rPr lang="hr-HR" sz="1600" dirty="0" smtClean="0">
                          <a:effectLst/>
                        </a:rPr>
                        <a:t> - JMO</a:t>
                      </a:r>
                      <a:endParaRPr lang="hr-HR" sz="1600" b="1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effectLst/>
                        </a:rPr>
                        <a:t>Liječnička</a:t>
                      </a:r>
                      <a:r>
                        <a:rPr lang="hr-HR" sz="1400" b="1" baseline="0" dirty="0" smtClean="0">
                          <a:effectLst/>
                        </a:rPr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aseline="0" dirty="0" smtClean="0">
                          <a:effectLst/>
                        </a:rPr>
                        <a:t>+ </a:t>
                      </a: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+ 7. i 8.r. HJ, MAT, EJ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  <a:r>
                        <a:rPr kumimoji="0" lang="hr-HR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ugovor o naukovanju </a:t>
                      </a:r>
                      <a:endParaRPr kumimoji="0" lang="hr-H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/>
                        </a:rPr>
                        <a:t>3 godine</a:t>
                      </a:r>
                      <a:endParaRPr lang="hr-HR" sz="16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/>
                        </a:rPr>
                        <a:t>24 učenika</a:t>
                      </a:r>
                    </a:p>
                    <a:p>
                      <a:pPr algn="ctr"/>
                      <a:r>
                        <a:rPr lang="hr-HR" sz="1600" dirty="0" smtClean="0">
                          <a:effectLst/>
                        </a:rPr>
                        <a:t>(1 razredni</a:t>
                      </a:r>
                      <a:r>
                        <a:rPr lang="hr-HR" sz="1600" baseline="0" dirty="0" smtClean="0">
                          <a:effectLst/>
                        </a:rPr>
                        <a:t> odjel)</a:t>
                      </a:r>
                      <a:endParaRPr lang="hr-HR" sz="16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Srednja strukovna škola Vinkovci</a:t>
            </a:r>
            <a:endParaRPr lang="hr-HR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http://ss-strukovna-vk.skole.hr/</a:t>
            </a: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F:\Sanja\UPIS U SREDNJU ŠKOLU\Nova mapa\skolevinkovc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516324" cy="3005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F:\Sanja\UPIS U SREDNJU ŠKOLU\Nova mapa\large_img_741 (1).jpg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94344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Srednja strukovna škola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Stanka Vraza 15, Vinkovci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043608" y="2132856"/>
          <a:ext cx="7211144" cy="404414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802786"/>
                <a:gridCol w="1802786"/>
                <a:gridCol w="1802786"/>
                <a:gridCol w="1802786"/>
              </a:tblGrid>
              <a:tr h="499994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113160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Modni tehničar</a:t>
                      </a:r>
                    </a:p>
                    <a:p>
                      <a:pPr algn="ctr"/>
                      <a:r>
                        <a:rPr lang="hr-HR" sz="1600" dirty="0" smtClean="0"/>
                        <a:t>(Novi</a:t>
                      </a:r>
                      <a:r>
                        <a:rPr lang="hr-HR" sz="1600" baseline="0" dirty="0" smtClean="0"/>
                        <a:t> strukovni </a:t>
                      </a:r>
                      <a:br>
                        <a:rPr lang="hr-HR" sz="1600" baseline="0" dirty="0" smtClean="0"/>
                      </a:br>
                      <a:r>
                        <a:rPr lang="hr-HR" sz="1600" baseline="0" dirty="0" smtClean="0"/>
                        <a:t>kurikulum)</a:t>
                      </a:r>
                      <a:endParaRPr lang="hr-HR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HJ, MAT, EJ,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KEM, TK</a:t>
                      </a:r>
                      <a:endParaRPr kumimoji="0" lang="hr-H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 godine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24 učenika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(1 razredni odjel)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710542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Turistička</a:t>
                      </a:r>
                      <a:r>
                        <a:rPr lang="hr-HR" sz="1600" b="1" baseline="0" dirty="0" smtClean="0"/>
                        <a:t> </a:t>
                      </a:r>
                      <a:br>
                        <a:rPr lang="hr-HR" sz="1600" b="1" baseline="0" dirty="0" smtClean="0"/>
                      </a:br>
                      <a:r>
                        <a:rPr lang="hr-HR" sz="1600" b="1" baseline="0" dirty="0" smtClean="0"/>
                        <a:t>gimnazija</a:t>
                      </a:r>
                    </a:p>
                    <a:p>
                      <a:pPr algn="ctr"/>
                      <a:r>
                        <a:rPr lang="hr-HR" sz="1600" baseline="0" dirty="0" smtClean="0"/>
                        <a:t>(Eksperimentalni </a:t>
                      </a:r>
                      <a:br>
                        <a:rPr lang="hr-HR" sz="1600" baseline="0" dirty="0" smtClean="0"/>
                      </a:br>
                      <a:r>
                        <a:rPr lang="hr-HR" sz="1600" baseline="0" dirty="0" smtClean="0"/>
                        <a:t>program)</a:t>
                      </a:r>
                      <a:endParaRPr lang="hr-HR" sz="16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HJ, MAT, EJ,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POV, GEO</a:t>
                      </a:r>
                      <a:endParaRPr kumimoji="0" lang="hr-H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24 učenika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(1 razredni odjel)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843764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Turističko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hotelijerski </a:t>
                      </a:r>
                      <a:br>
                        <a:rPr lang="hr-HR" sz="1600" b="1" dirty="0" smtClean="0"/>
                      </a:br>
                      <a:r>
                        <a:rPr lang="hr-HR" sz="1600" b="1" dirty="0" smtClean="0"/>
                        <a:t>komercijalist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24 učenika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(1 razredni odjel)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Srednja strukovna škola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Stanka Vraza 15, Vinkovci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395536" y="1844824"/>
          <a:ext cx="8352929" cy="47701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416814"/>
                <a:gridCol w="1978705"/>
                <a:gridCol w="1978705"/>
                <a:gridCol w="19787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Kuhar</a:t>
                      </a:r>
                      <a:r>
                        <a:rPr lang="hr-HR" sz="1400" dirty="0" smtClean="0"/>
                        <a:t> -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/>
                        <a:t>Liječnička</a:t>
                      </a:r>
                      <a:r>
                        <a:rPr lang="hr-HR" sz="14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5.-8.r.,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</a:t>
                      </a:r>
                      <a:b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HJ, MAT, EJ,</a:t>
                      </a:r>
                    </a:p>
                    <a:p>
                      <a:pPr algn="ctr"/>
                      <a:r>
                        <a:rPr lang="hr-HR" sz="1400" dirty="0" smtClean="0"/>
                        <a:t>+ </a:t>
                      </a:r>
                      <a:br>
                        <a:rPr lang="hr-HR" sz="1400" dirty="0" smtClean="0"/>
                      </a:br>
                      <a:r>
                        <a:rPr lang="hr-HR" sz="1400" b="1" dirty="0" smtClean="0"/>
                        <a:t>ugovor</a:t>
                      </a:r>
                      <a:r>
                        <a:rPr lang="hr-HR" sz="1400" b="1" baseline="0" dirty="0" smtClean="0"/>
                        <a:t> o </a:t>
                      </a:r>
                      <a:br>
                        <a:rPr lang="hr-HR" sz="1400" b="1" baseline="0" dirty="0" smtClean="0"/>
                      </a:br>
                      <a:r>
                        <a:rPr lang="hr-HR" sz="1400" b="1" baseline="0" dirty="0" smtClean="0"/>
                        <a:t>naukovanju</a:t>
                      </a:r>
                      <a:endParaRPr lang="hr-HR" sz="1400" b="1" dirty="0">
                        <a:latin typeface="+mj-lt"/>
                      </a:endParaRPr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 godine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24 učenika (1 RO)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Pomoćni kuhar i slastičar</a:t>
                      </a:r>
                      <a:br>
                        <a:rPr lang="hr-HR" sz="1400" b="1" dirty="0" smtClean="0"/>
                      </a:br>
                      <a:r>
                        <a:rPr lang="hr-HR" sz="1400" b="0" dirty="0" smtClean="0"/>
                        <a:t>- TES</a:t>
                      </a:r>
                      <a:endParaRPr lang="hr-HR" sz="1400" b="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10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Autoelektričar</a:t>
                      </a:r>
                      <a:r>
                        <a:rPr lang="hr-HR" sz="1400" dirty="0" smtClean="0"/>
                        <a:t> -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8 učenika 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Elektroinstalater</a:t>
                      </a:r>
                      <a:r>
                        <a:rPr lang="hr-HR" sz="1400" dirty="0" smtClean="0"/>
                        <a:t> -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8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Elektroničar-mehaničar</a:t>
                      </a:r>
                      <a:r>
                        <a:rPr lang="hr-HR" sz="1400" dirty="0" smtClean="0"/>
                        <a:t> </a:t>
                      </a:r>
                      <a:br>
                        <a:rPr lang="hr-HR" sz="1400" dirty="0" smtClean="0"/>
                      </a:br>
                      <a:r>
                        <a:rPr lang="hr-HR" sz="1400" dirty="0" smtClean="0"/>
                        <a:t>–</a:t>
                      </a:r>
                      <a:r>
                        <a:rPr lang="hr-HR" sz="1400" baseline="0" dirty="0" smtClean="0"/>
                        <a:t>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8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Autolakirer</a:t>
                      </a:r>
                      <a:r>
                        <a:rPr lang="hr-HR" sz="1400" dirty="0" smtClean="0"/>
                        <a:t> –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8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Ličilac-soboslikar</a:t>
                      </a:r>
                      <a:r>
                        <a:rPr lang="hr-HR" sz="1400" dirty="0" smtClean="0"/>
                        <a:t> –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16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Autolimar</a:t>
                      </a:r>
                      <a:r>
                        <a:rPr lang="hr-HR" sz="1400" dirty="0" smtClean="0"/>
                        <a:t> –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8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Automehaničar</a:t>
                      </a:r>
                      <a:r>
                        <a:rPr lang="hr-HR" sz="1400" dirty="0" smtClean="0"/>
                        <a:t> - JMO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10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54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8 učenika</a:t>
                      </a:r>
                      <a:endParaRPr lang="hr-H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Monter suhe gradnje</a:t>
                      </a:r>
                      <a:endParaRPr lang="hr-HR" sz="14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Srednja strukovna škola Vinkovci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Stanka Vraza 15, Vinkovci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043608" y="1988840"/>
          <a:ext cx="7056784" cy="43030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51584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5131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Bravar</a:t>
                      </a:r>
                      <a:r>
                        <a:rPr lang="hr-HR" sz="1600" dirty="0" smtClean="0"/>
                        <a:t> – JMO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Liječnička</a:t>
                      </a:r>
                      <a:r>
                        <a:rPr lang="hr-HR" sz="1600" b="1" baseline="0" dirty="0" smtClean="0"/>
                        <a:t> svjedodžba med.rada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5.-8.r.,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</a:t>
                      </a:r>
                      <a:b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HJ, MAT, EJ,</a:t>
                      </a:r>
                    </a:p>
                    <a:p>
                      <a:pPr algn="ctr"/>
                      <a:r>
                        <a:rPr lang="hr-HR" sz="1600" kern="1200" dirty="0" smtClean="0"/>
                        <a:t>+ </a:t>
                      </a:r>
                      <a:br>
                        <a:rPr lang="hr-HR" sz="1600" kern="1200" dirty="0" smtClean="0"/>
                      </a:br>
                      <a:r>
                        <a:rPr lang="hr-HR" sz="1600" b="1" kern="1200" dirty="0" smtClean="0"/>
                        <a:t>ugovor</a:t>
                      </a:r>
                      <a:r>
                        <a:rPr lang="hr-HR" sz="1600" b="1" kern="1200" baseline="0" dirty="0" smtClean="0"/>
                        <a:t> o </a:t>
                      </a:r>
                      <a:br>
                        <a:rPr lang="hr-HR" sz="1600" b="1" kern="1200" baseline="0" dirty="0" smtClean="0"/>
                      </a:br>
                      <a:r>
                        <a:rPr lang="hr-HR" sz="1600" b="1" kern="1200" baseline="0" dirty="0" smtClean="0"/>
                        <a:t>naukovanju</a:t>
                      </a:r>
                      <a:endParaRPr lang="hr-HR" sz="1600" b="1" kern="1200" dirty="0" smtClean="0"/>
                    </a:p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3 godine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5131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Plinoinstalater </a:t>
                      </a:r>
                      <a:br>
                        <a:rPr lang="hr-HR" sz="1600" b="1" dirty="0" smtClean="0"/>
                      </a:br>
                      <a:r>
                        <a:rPr lang="hr-HR" sz="1600" b="0" dirty="0" smtClean="0"/>
                        <a:t>- JMO</a:t>
                      </a:r>
                      <a:endParaRPr lang="hr-HR" sz="1600" b="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</a:t>
                      </a:r>
                      <a:r>
                        <a:rPr lang="hr-HR" sz="1600" baseline="0" dirty="0" smtClean="0"/>
                        <a:t>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515862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Vodoinstalater</a:t>
                      </a:r>
                      <a:r>
                        <a:rPr lang="hr-HR" sz="1600" dirty="0" smtClean="0"/>
                        <a:t> 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– JMO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5131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Konobar</a:t>
                      </a:r>
                      <a:r>
                        <a:rPr lang="hr-HR" sz="1600" dirty="0" smtClean="0"/>
                        <a:t> – JMO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16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5131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Slastičar</a:t>
                      </a:r>
                      <a:r>
                        <a:rPr lang="hr-HR" sz="1600" dirty="0" smtClean="0"/>
                        <a:t> – JMO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5131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Frizer</a:t>
                      </a:r>
                      <a:r>
                        <a:rPr lang="hr-HR" sz="1600" dirty="0" smtClean="0"/>
                        <a:t> - JMO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5131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Krojač</a:t>
                      </a:r>
                      <a:r>
                        <a:rPr lang="hr-HR" sz="1600" b="0" dirty="0" smtClean="0"/>
                        <a:t> - JMO</a:t>
                      </a:r>
                      <a:endParaRPr lang="hr-HR" sz="1600" b="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 učenika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Glazbena škola Josipa Runjanina Vinkovci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http://www.runjanina.hr/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F:\Sanja\UPIS U SREDNJU ŠKOLU\Nova mapa\Vinkovci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661213" cy="4438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Glazbena škola Josipa Runjanina Vinkovci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Istarska 3, Vinkovci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7544" y="2348880"/>
          <a:ext cx="8064896" cy="23774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PROGRAMI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UVJETI ZA UPIS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TRAJANJE ŠKOLOVANJA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BROJ UČENIKA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41" marR="91441" marT="45710" marB="4571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Glazbenik </a:t>
                      </a:r>
                    </a:p>
                    <a:p>
                      <a:pPr algn="ctr"/>
                      <a:r>
                        <a:rPr lang="hr-HR" sz="1600" dirty="0" smtClean="0"/>
                        <a:t>– pripremno</a:t>
                      </a:r>
                      <a:r>
                        <a:rPr lang="hr-HR" sz="1600" baseline="0" dirty="0" smtClean="0"/>
                        <a:t/>
                      </a:r>
                      <a:br>
                        <a:rPr lang="hr-HR" sz="1600" baseline="0" dirty="0" smtClean="0"/>
                      </a:br>
                      <a:r>
                        <a:rPr lang="hr-HR" sz="1600" baseline="0" dirty="0" smtClean="0"/>
                        <a:t>obrazovanje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zbroj općeg uspjeha 5.-8.r.,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i 8.r. HJ, MAT, EJ, </a:t>
                      </a:r>
                      <a:r>
                        <a:rPr kumimoji="0" lang="hr-H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GK, LK</a:t>
                      </a:r>
                    </a:p>
                    <a:p>
                      <a:pPr algn="ctr"/>
                      <a:r>
                        <a:rPr lang="hr-HR" sz="1600" dirty="0" smtClean="0"/>
                        <a:t>+</a:t>
                      </a:r>
                    </a:p>
                    <a:p>
                      <a:pPr algn="ctr"/>
                      <a:r>
                        <a:rPr lang="hr-HR" sz="1600" b="1" dirty="0" smtClean="0"/>
                        <a:t>dodatne</a:t>
                      </a:r>
                      <a:r>
                        <a:rPr lang="hr-HR" sz="1600" b="1" baseline="0" dirty="0" smtClean="0"/>
                        <a:t> provjere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 godine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20 učenika </a:t>
                      </a:r>
                    </a:p>
                    <a:p>
                      <a:pPr algn="ctr"/>
                      <a:r>
                        <a:rPr lang="hr-HR" sz="1600" dirty="0" smtClean="0"/>
                        <a:t>(1</a:t>
                      </a:r>
                      <a:r>
                        <a:rPr lang="hr-HR" sz="1600" baseline="0" dirty="0" smtClean="0"/>
                        <a:t> razredni odjel)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Glazbenik </a:t>
                      </a:r>
                    </a:p>
                    <a:p>
                      <a:pPr algn="ctr"/>
                      <a:r>
                        <a:rPr lang="hr-HR" sz="1600" dirty="0" smtClean="0"/>
                        <a:t>– program</a:t>
                      </a:r>
                      <a:br>
                        <a:rPr lang="hr-HR" sz="1600" dirty="0" smtClean="0"/>
                      </a:br>
                      <a:r>
                        <a:rPr lang="hr-HR" sz="1600" dirty="0" smtClean="0"/>
                        <a:t>srednje škole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 godine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35 učenika </a:t>
                      </a:r>
                    </a:p>
                    <a:p>
                      <a:pPr algn="ctr"/>
                      <a:r>
                        <a:rPr lang="hr-HR" sz="1600" dirty="0" smtClean="0"/>
                        <a:t>(2 razredna</a:t>
                      </a:r>
                      <a:r>
                        <a:rPr lang="hr-HR" sz="1600" baseline="0" dirty="0" smtClean="0"/>
                        <a:t> odjela)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864096" cy="6741368"/>
          </a:xfrm>
        </p:spPr>
        <p:txBody>
          <a:bodyPr vert="vert270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UPISNI ROKOVI - Ljetni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F:\Sanja\UPIS U SREDNJU ŠKOLU\Nova mapa\Ljetni upisni r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92688" cy="6103209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91680" y="6537101"/>
            <a:ext cx="7330008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Nacrt Odluke o upisu učenika u I. razred srednje škole u školskoj godini 2016./2017.</a:t>
            </a:r>
            <a:endParaRPr kumimoji="0" lang="hr-H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Elementi i kriteriji za upis</a:t>
            </a:r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196752"/>
            <a:ext cx="7488832" cy="5256584"/>
          </a:xfrm>
        </p:spPr>
        <p:txBody>
          <a:bodyPr/>
          <a:lstStyle/>
          <a:p>
            <a:pPr>
              <a:defRPr/>
            </a:pPr>
            <a:r>
              <a:rPr lang="hr-HR" sz="1600" b="1" u="sng" dirty="0" smtClean="0">
                <a:solidFill>
                  <a:schemeClr val="tx1"/>
                </a:solidFill>
              </a:rPr>
              <a:t>Stjecanje strukovne kvalifikacije u trajanju manjem od tri godine</a:t>
            </a:r>
          </a:p>
          <a:p>
            <a:pPr>
              <a:defRPr/>
            </a:pPr>
            <a:r>
              <a:rPr lang="hr-HR" sz="1600" dirty="0" smtClean="0">
                <a:solidFill>
                  <a:schemeClr val="tx1"/>
                </a:solidFill>
              </a:rPr>
              <a:t>Prosjeci ocjena od 5.-8.r. na dvije decimale (najviše 20 bodova) </a:t>
            </a:r>
          </a:p>
          <a:p>
            <a:pPr>
              <a:defRPr/>
            </a:pPr>
            <a:endParaRPr lang="hr-HR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hr-HR" sz="1600" b="1" u="sng" dirty="0" smtClean="0">
                <a:solidFill>
                  <a:schemeClr val="tx1"/>
                </a:solidFill>
              </a:rPr>
              <a:t>Strukovne i obrtničke u trajanju od 3 godine</a:t>
            </a:r>
          </a:p>
          <a:p>
            <a:pPr>
              <a:defRPr/>
            </a:pPr>
            <a:r>
              <a:rPr lang="hr-HR" sz="1600" dirty="0" smtClean="0">
                <a:solidFill>
                  <a:schemeClr val="tx1"/>
                </a:solidFill>
              </a:rPr>
              <a:t>Prosjeci ocjena od 5.-8.r. na dvije decimale + Hj, M, I SJ u 7. i 8.r </a:t>
            </a:r>
            <a:br>
              <a:rPr lang="hr-HR" sz="1600" dirty="0" smtClean="0">
                <a:solidFill>
                  <a:schemeClr val="tx1"/>
                </a:solidFill>
              </a:rPr>
            </a:br>
            <a:r>
              <a:rPr lang="hr-HR" sz="1600" dirty="0" smtClean="0">
                <a:solidFill>
                  <a:schemeClr val="tx1"/>
                </a:solidFill>
              </a:rPr>
              <a:t>(</a:t>
            </a:r>
            <a:r>
              <a:rPr lang="hr-HR" sz="1600" u="sng" dirty="0" smtClean="0">
                <a:solidFill>
                  <a:schemeClr val="tx1"/>
                </a:solidFill>
              </a:rPr>
              <a:t>najviše 50 bodova</a:t>
            </a:r>
            <a:r>
              <a:rPr lang="hr-HR" sz="1600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hr-HR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hr-HR" sz="1600" b="1" u="sng" dirty="0" smtClean="0">
                <a:solidFill>
                  <a:schemeClr val="tx1"/>
                </a:solidFill>
              </a:rPr>
              <a:t>Gimnazije i strukovne u trajanju od 4 godine</a:t>
            </a:r>
          </a:p>
          <a:p>
            <a:pPr>
              <a:defRPr/>
            </a:pPr>
            <a:r>
              <a:rPr lang="hr-HR" sz="1600" dirty="0" smtClean="0">
                <a:solidFill>
                  <a:schemeClr val="tx1"/>
                </a:solidFill>
              </a:rPr>
              <a:t>Prosjeci ocjena od 5.-8.r. na dvije decimale + 2 predmeta iz Popisa važnih predmeta + 1 koji samostalno određuje škola u 7. i 8.r (najviše </a:t>
            </a:r>
            <a:r>
              <a:rPr lang="hr-HR" sz="1600" u="sng" dirty="0" smtClean="0">
                <a:solidFill>
                  <a:schemeClr val="tx1"/>
                </a:solidFill>
              </a:rPr>
              <a:t>80 bodova</a:t>
            </a:r>
            <a:r>
              <a:rPr lang="hr-HR" sz="1600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hr-HR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hr-HR" sz="1600" dirty="0" smtClean="0">
                <a:solidFill>
                  <a:schemeClr val="tx1"/>
                </a:solidFill>
              </a:rPr>
              <a:t>Dodatni element: </a:t>
            </a:r>
          </a:p>
          <a:p>
            <a:pPr>
              <a:defRPr/>
            </a:pPr>
            <a:r>
              <a:rPr lang="hr-HR" sz="1600" dirty="0" smtClean="0">
                <a:solidFill>
                  <a:schemeClr val="tx1"/>
                </a:solidFill>
              </a:rPr>
              <a:t>Provjera vještina i sposobnosti (likovne, glazbene, plesne)</a:t>
            </a:r>
          </a:p>
          <a:p>
            <a:pPr>
              <a:defRPr/>
            </a:pPr>
            <a:r>
              <a:rPr lang="hr-HR" sz="1600" dirty="0" smtClean="0">
                <a:solidFill>
                  <a:schemeClr val="tx1"/>
                </a:solidFill>
              </a:rPr>
              <a:t>Rezultati natjecanja u znanju</a:t>
            </a:r>
          </a:p>
          <a:p>
            <a:pPr>
              <a:defRPr/>
            </a:pPr>
            <a:r>
              <a:rPr lang="hr-HR" sz="1600" dirty="0" smtClean="0">
                <a:solidFill>
                  <a:schemeClr val="tx1"/>
                </a:solidFill>
              </a:rPr>
              <a:t>Rezultati natjecanja školskih sportskih društva </a:t>
            </a:r>
          </a:p>
          <a:p>
            <a:pPr>
              <a:defRPr/>
            </a:pPr>
            <a:endParaRPr lang="hr-HR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r-HR" sz="1800" b="1" dirty="0" smtClean="0">
                <a:solidFill>
                  <a:schemeClr val="tx1"/>
                </a:solidFill>
              </a:rPr>
              <a:t>VLADANJE SE NE VREDNUJE 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UPISNI ROKOVI - Ljetni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F:\Sanja\UPIS U SREDNJU ŠKOLU\Nova mapa\Ljetni upisni rok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591094" cy="398393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6381328"/>
            <a:ext cx="7330008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Nacrt Odluke o upisu učenika u I. razred srednje škole u školskoj godini 2016./2017.</a:t>
            </a:r>
            <a:endParaRPr kumimoji="0" lang="hr-H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864096" cy="6669360"/>
          </a:xfrm>
        </p:spPr>
        <p:txBody>
          <a:bodyPr vert="vert270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UPISNI ROKOVI - Jesenski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F:\Sanja\UPIS U SREDNJU ŠKOLU\Nova mapa\Jesenski upisni r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6336704" cy="550202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91680" y="6537101"/>
            <a:ext cx="7330008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Nacrt Odluke o upisu učenika u I. razred srednje škole u školskoj godini 2016./2017.</a:t>
            </a:r>
            <a:endParaRPr kumimoji="0" lang="hr-H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UPISNI ROKOVI - Jesenski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F:\Sanja\UPIS U SREDNJU ŠKOLU\Nova mapa\Jesenski upisni rok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92885" cy="2463437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6381328"/>
            <a:ext cx="7330008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Nacrt Odluke o upisu učenika u I. razred srednje škole u školskoj godini 2016./2017.</a:t>
            </a:r>
            <a:endParaRPr kumimoji="0" lang="hr-H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NATJEČAJ ZA UPIS UČENIKA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Objavljuje se najkasnije do </a:t>
            </a:r>
            <a:r>
              <a:rPr lang="hr-HR" sz="2400" b="1" dirty="0" smtClean="0">
                <a:solidFill>
                  <a:schemeClr val="tx1"/>
                </a:solidFill>
              </a:rPr>
              <a:t>10. lipnja 2016</a:t>
            </a:r>
            <a:r>
              <a:rPr lang="hr-HR" sz="2400" dirty="0" smtClean="0">
                <a:solidFill>
                  <a:schemeClr val="tx1"/>
                </a:solidFill>
              </a:rPr>
              <a:t>. godine na </a:t>
            </a:r>
            <a:r>
              <a:rPr lang="hr-HR" sz="2400" b="1" dirty="0" smtClean="0">
                <a:solidFill>
                  <a:schemeClr val="tx1"/>
                </a:solidFill>
              </a:rPr>
              <a:t>mrežnim stranicama </a:t>
            </a:r>
            <a:r>
              <a:rPr lang="hr-HR" sz="2400" dirty="0" smtClean="0">
                <a:solidFill>
                  <a:schemeClr val="tx1"/>
                </a:solidFill>
              </a:rPr>
              <a:t>i </a:t>
            </a:r>
            <a:r>
              <a:rPr lang="hr-HR" sz="2400" b="1" dirty="0" smtClean="0">
                <a:solidFill>
                  <a:schemeClr val="tx1"/>
                </a:solidFill>
              </a:rPr>
              <a:t>oglasnim pločama srednjih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škola i osnivača</a:t>
            </a:r>
          </a:p>
          <a:p>
            <a:r>
              <a:rPr lang="hr-HR" sz="2400" b="1" u="sng" dirty="0" smtClean="0">
                <a:solidFill>
                  <a:schemeClr val="tx1"/>
                </a:solidFill>
              </a:rPr>
              <a:t>Sadrži:</a:t>
            </a:r>
          </a:p>
          <a:p>
            <a:pPr lvl="1"/>
            <a:r>
              <a:rPr lang="hr-HR" sz="1800" dirty="0" smtClean="0"/>
              <a:t>Popis programa i upisne kvote</a:t>
            </a:r>
          </a:p>
          <a:p>
            <a:pPr lvl="1"/>
            <a:r>
              <a:rPr lang="hr-HR" sz="1800" dirty="0" smtClean="0"/>
              <a:t>Rokove za upis</a:t>
            </a:r>
          </a:p>
          <a:p>
            <a:pPr lvl="1"/>
            <a:r>
              <a:rPr lang="hr-HR" sz="1800" dirty="0" smtClean="0"/>
              <a:t>Predmet posebno važan za upis koji samostalno određuje škola</a:t>
            </a:r>
          </a:p>
          <a:p>
            <a:pPr lvl="1"/>
            <a:r>
              <a:rPr lang="hr-HR" sz="1800" dirty="0" smtClean="0"/>
              <a:t>Popis zdravstvenih zahtjeva (prema Jedinstvenom popisu </a:t>
            </a:r>
            <a:br>
              <a:rPr lang="hr-HR" sz="1800" dirty="0" smtClean="0"/>
            </a:br>
            <a:r>
              <a:rPr lang="hr-HR" sz="1800" dirty="0" smtClean="0"/>
              <a:t>zdravstvenih zahtjeva srednjoškolskih programa u svrhu upisa </a:t>
            </a:r>
            <a:br>
              <a:rPr lang="hr-HR" sz="1800" dirty="0" smtClean="0"/>
            </a:br>
            <a:r>
              <a:rPr lang="hr-HR" sz="1800" dirty="0" smtClean="0"/>
              <a:t>u I. razred srednje škole)</a:t>
            </a:r>
          </a:p>
          <a:p>
            <a:pPr lvl="1"/>
            <a:r>
              <a:rPr lang="hr-HR" sz="1800" dirty="0" smtClean="0"/>
              <a:t>Popis potrebnih dokumenata koji su uvjet za upis</a:t>
            </a:r>
          </a:p>
          <a:p>
            <a:pPr lvl="1"/>
            <a:r>
              <a:rPr lang="hr-HR" sz="1800" dirty="0" smtClean="0"/>
              <a:t>Datume provođenja dodatnih ispita i provjera</a:t>
            </a:r>
          </a:p>
          <a:p>
            <a:pPr lvl="1"/>
            <a:r>
              <a:rPr lang="hr-HR" sz="1800" dirty="0" smtClean="0"/>
              <a:t>Popis stranih jezika koji su obavezni</a:t>
            </a:r>
          </a:p>
          <a:p>
            <a:pPr lvl="1"/>
            <a:r>
              <a:rPr lang="hr-HR" sz="1800" dirty="0" smtClean="0"/>
              <a:t>Ostale kriterije i uvjete upisa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NATJEČAJ ZA UPIS UČENIKA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23728" y="1268760"/>
            <a:ext cx="6563072" cy="465192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Ako je u srednjoj školi uvjet za upis </a:t>
            </a:r>
            <a:r>
              <a:rPr lang="hr-HR" sz="2400" b="1" dirty="0" smtClean="0">
                <a:solidFill>
                  <a:schemeClr val="tx1"/>
                </a:solidFill>
              </a:rPr>
              <a:t>strani jezik </a:t>
            </a:r>
            <a:r>
              <a:rPr lang="hr-HR" sz="2400" dirty="0" smtClean="0">
                <a:solidFill>
                  <a:schemeClr val="tx1"/>
                </a:solidFill>
              </a:rPr>
              <a:t>kojeg učenik </a:t>
            </a:r>
            <a:r>
              <a:rPr lang="hr-HR" sz="2400" b="1" dirty="0" smtClean="0">
                <a:solidFill>
                  <a:schemeClr val="tx1"/>
                </a:solidFill>
              </a:rPr>
              <a:t>nije učio u osnovnoj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školi </a:t>
            </a:r>
            <a:r>
              <a:rPr lang="hr-HR" sz="2400" dirty="0" smtClean="0">
                <a:solidFill>
                  <a:schemeClr val="tx1"/>
                </a:solidFill>
              </a:rPr>
              <a:t>mora podnijeti </a:t>
            </a:r>
            <a:r>
              <a:rPr lang="hr-HR" sz="2400" b="1" dirty="0" smtClean="0">
                <a:solidFill>
                  <a:schemeClr val="tx1"/>
                </a:solidFill>
              </a:rPr>
              <a:t>pisani zahtjev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srednjoj školi za </a:t>
            </a:r>
            <a:r>
              <a:rPr lang="hr-HR" sz="2400" b="1" dirty="0" smtClean="0">
                <a:solidFill>
                  <a:schemeClr val="tx1"/>
                </a:solidFill>
              </a:rPr>
              <a:t>provjeru znanja </a:t>
            </a:r>
            <a:r>
              <a:rPr lang="hr-HR" sz="2400" dirty="0" smtClean="0">
                <a:solidFill>
                  <a:schemeClr val="tx1"/>
                </a:solidFill>
              </a:rPr>
              <a:t>iz tog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jezika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Datum održavanja </a:t>
            </a:r>
            <a:r>
              <a:rPr lang="hr-HR" sz="2400" dirty="0" smtClean="0">
                <a:solidFill>
                  <a:schemeClr val="tx1"/>
                </a:solidFill>
              </a:rPr>
              <a:t>provjere znanja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stranog jezika bit će </a:t>
            </a:r>
            <a:r>
              <a:rPr lang="hr-HR" sz="2400" b="1" dirty="0" smtClean="0">
                <a:solidFill>
                  <a:schemeClr val="tx1"/>
                </a:solidFill>
              </a:rPr>
              <a:t>objavljen</a:t>
            </a:r>
            <a:r>
              <a:rPr lang="hr-HR" sz="2400" dirty="0" smtClean="0">
                <a:solidFill>
                  <a:schemeClr val="tx1"/>
                </a:solidFill>
              </a:rPr>
              <a:t> u </a:t>
            </a:r>
            <a:r>
              <a:rPr lang="hr-HR" sz="2400" b="1" dirty="0" smtClean="0">
                <a:solidFill>
                  <a:schemeClr val="tx1"/>
                </a:solidFill>
              </a:rPr>
              <a:t>natječaju</a:t>
            </a:r>
            <a:r>
              <a:rPr lang="hr-HR" sz="2400" dirty="0" smtClean="0">
                <a:solidFill>
                  <a:schemeClr val="tx1"/>
                </a:solidFill>
              </a:rPr>
              <a:t> i </a:t>
            </a:r>
            <a:r>
              <a:rPr lang="hr-HR" sz="2400" b="1" dirty="0" smtClean="0">
                <a:solidFill>
                  <a:schemeClr val="tx1"/>
                </a:solidFill>
              </a:rPr>
              <a:t>NISpuSŠ-u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Zanimanja vezana za obrte imat će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oznaku “</a:t>
            </a:r>
            <a:r>
              <a:rPr lang="hr-HR" sz="2400" b="1" dirty="0" smtClean="0">
                <a:solidFill>
                  <a:schemeClr val="tx1"/>
                </a:solidFill>
              </a:rPr>
              <a:t>JMO</a:t>
            </a:r>
            <a:r>
              <a:rPr lang="hr-HR" sz="2400" dirty="0" smtClean="0">
                <a:solidFill>
                  <a:schemeClr val="tx1"/>
                </a:solidFill>
              </a:rPr>
              <a:t>” (Jedinstveni model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obrazovanja)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PRIJAVA I UPIS UČENIKA U SREDNJU ŠKOLU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postupci bit će opisani u publikaciji: </a:t>
            </a:r>
            <a:br>
              <a:rPr lang="hr-H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“Prijave i upisi u srednje škole za školsku godinu 2016./2017. </a:t>
            </a:r>
            <a:br>
              <a:rPr lang="hr-H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Idemo u srednju!”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204864"/>
            <a:ext cx="8352928" cy="3600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Na temelju </a:t>
            </a:r>
            <a:r>
              <a:rPr lang="hr-HR" sz="1800" b="1" dirty="0" smtClean="0">
                <a:solidFill>
                  <a:schemeClr val="tx1"/>
                </a:solidFill>
              </a:rPr>
              <a:t>javne objave </a:t>
            </a:r>
            <a:r>
              <a:rPr lang="hr-HR" sz="1800" dirty="0" smtClean="0">
                <a:solidFill>
                  <a:schemeClr val="tx1"/>
                </a:solidFill>
              </a:rPr>
              <a:t>konačnih </a:t>
            </a:r>
            <a:r>
              <a:rPr lang="hr-HR" sz="1800" b="1" dirty="0" smtClean="0">
                <a:solidFill>
                  <a:schemeClr val="tx1"/>
                </a:solidFill>
              </a:rPr>
              <a:t>ljestvica</a:t>
            </a:r>
            <a:r>
              <a:rPr lang="hr-HR" sz="1800" dirty="0" smtClean="0">
                <a:solidFill>
                  <a:schemeClr val="tx1"/>
                </a:solidFill>
              </a:rPr>
              <a:t> poretka učenika – učenik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ostvaruje </a:t>
            </a:r>
            <a:r>
              <a:rPr lang="hr-HR" sz="1800" b="1" dirty="0" smtClean="0">
                <a:solidFill>
                  <a:schemeClr val="tx1"/>
                </a:solidFill>
              </a:rPr>
              <a:t>pravo upisa </a:t>
            </a:r>
            <a:r>
              <a:rPr lang="hr-HR" sz="1800" dirty="0" smtClean="0">
                <a:solidFill>
                  <a:schemeClr val="tx1"/>
                </a:solidFill>
              </a:rPr>
              <a:t>u 1. razred srednje škole u šk.god. 2016./2017.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Svi učenici koji trebaju </a:t>
            </a:r>
            <a:r>
              <a:rPr lang="hr-HR" sz="1800" b="1" dirty="0" smtClean="0">
                <a:solidFill>
                  <a:schemeClr val="tx1"/>
                </a:solidFill>
              </a:rPr>
              <a:t>dostaviti dokumente </a:t>
            </a:r>
            <a:r>
              <a:rPr lang="hr-HR" sz="1800" dirty="0" smtClean="0">
                <a:solidFill>
                  <a:schemeClr val="tx1"/>
                </a:solidFill>
              </a:rPr>
              <a:t>(</a:t>
            </a:r>
            <a:r>
              <a:rPr lang="hr-HR" sz="1800" i="1" dirty="0" smtClean="0">
                <a:solidFill>
                  <a:schemeClr val="tx1"/>
                </a:solidFill>
              </a:rPr>
              <a:t>liječničke potvrde, ugovor o naukovanju, dokumentaciju kojom ostvaruju dodatna prava za upis</a:t>
            </a:r>
            <a:r>
              <a:rPr lang="hr-HR" sz="1800" dirty="0" smtClean="0">
                <a:solidFill>
                  <a:schemeClr val="tx1"/>
                </a:solidFill>
              </a:rPr>
              <a:t>)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ostvaruju </a:t>
            </a:r>
            <a:r>
              <a:rPr lang="hr-HR" sz="1800" b="1" dirty="0" smtClean="0">
                <a:solidFill>
                  <a:schemeClr val="tx1"/>
                </a:solidFill>
              </a:rPr>
              <a:t>pravo upisa </a:t>
            </a:r>
            <a:r>
              <a:rPr lang="hr-HR" sz="1800" dirty="0" smtClean="0">
                <a:solidFill>
                  <a:schemeClr val="tx1"/>
                </a:solidFill>
              </a:rPr>
              <a:t>tek </a:t>
            </a:r>
            <a:r>
              <a:rPr lang="hr-HR" sz="1800" b="1" dirty="0" smtClean="0">
                <a:solidFill>
                  <a:schemeClr val="tx1"/>
                </a:solidFill>
              </a:rPr>
              <a:t>nakon dostave dokumenata </a:t>
            </a:r>
            <a:r>
              <a:rPr lang="hr-HR" sz="1800" dirty="0" smtClean="0">
                <a:solidFill>
                  <a:schemeClr val="tx1"/>
                </a:solidFill>
              </a:rPr>
              <a:t>u skladu s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rokovima</a:t>
            </a:r>
            <a:r>
              <a:rPr lang="hr-HR" sz="1800" dirty="0" smtClean="0">
                <a:solidFill>
                  <a:schemeClr val="tx1"/>
                </a:solidFill>
              </a:rPr>
              <a:t>, ako ne dostave </a:t>
            </a:r>
            <a:r>
              <a:rPr lang="hr-HR" sz="1800" b="1" dirty="0" smtClean="0">
                <a:solidFill>
                  <a:schemeClr val="tx1"/>
                </a:solidFill>
              </a:rPr>
              <a:t>GUBE PRAVO UPISA </a:t>
            </a:r>
            <a:r>
              <a:rPr lang="hr-HR" sz="1800" dirty="0" smtClean="0">
                <a:solidFill>
                  <a:schemeClr val="tx1"/>
                </a:solidFill>
              </a:rPr>
              <a:t>u ljetnom roku te se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prijavljuju na jesenski za ona zanimanja gdje ostane slobodnih mjesta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(11. – 15.7.2016.)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Učenik </a:t>
            </a:r>
            <a:r>
              <a:rPr lang="hr-HR" sz="1800" b="1" dirty="0" smtClean="0">
                <a:solidFill>
                  <a:schemeClr val="tx1"/>
                </a:solidFill>
              </a:rPr>
              <a:t>potvrđuje svoj upis vlastoručnim potpisom </a:t>
            </a:r>
            <a:r>
              <a:rPr lang="hr-HR" sz="1800" dirty="0" smtClean="0">
                <a:solidFill>
                  <a:schemeClr val="tx1"/>
                </a:solidFill>
              </a:rPr>
              <a:t>i </a:t>
            </a:r>
            <a:r>
              <a:rPr lang="hr-HR" sz="1800" b="1" dirty="0" smtClean="0">
                <a:solidFill>
                  <a:schemeClr val="tx1"/>
                </a:solidFill>
              </a:rPr>
              <a:t>potpisom roditelja </a:t>
            </a:r>
            <a:r>
              <a:rPr lang="hr-HR" sz="1800" dirty="0" smtClean="0">
                <a:solidFill>
                  <a:schemeClr val="tx1"/>
                </a:solidFill>
              </a:rPr>
              <a:t>na </a:t>
            </a:r>
            <a:r>
              <a:rPr lang="hr-HR" sz="1800" b="1" dirty="0" smtClean="0">
                <a:solidFill>
                  <a:schemeClr val="tx1"/>
                </a:solidFill>
              </a:rPr>
              <a:t>UPISNICI</a:t>
            </a:r>
            <a:r>
              <a:rPr lang="hr-HR" sz="1800" dirty="0" smtClean="0">
                <a:solidFill>
                  <a:schemeClr val="tx1"/>
                </a:solidFill>
              </a:rPr>
              <a:t> koja se nalazi u </a:t>
            </a:r>
            <a:r>
              <a:rPr lang="hr-HR" sz="1800" b="1" dirty="0" smtClean="0">
                <a:solidFill>
                  <a:schemeClr val="tx1"/>
                </a:solidFill>
              </a:rPr>
              <a:t>NISpuSŠ-u</a:t>
            </a:r>
            <a:r>
              <a:rPr lang="hr-HR" sz="1800" dirty="0" smtClean="0">
                <a:solidFill>
                  <a:schemeClr val="tx1"/>
                </a:solidFill>
              </a:rPr>
              <a:t> koju mora </a:t>
            </a:r>
            <a:r>
              <a:rPr lang="hr-HR" sz="1800" b="1" dirty="0" smtClean="0">
                <a:solidFill>
                  <a:schemeClr val="tx1"/>
                </a:solidFill>
              </a:rPr>
              <a:t>dostaviti u srednju </a:t>
            </a:r>
            <a:br>
              <a:rPr lang="hr-HR" sz="1800" b="1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školu </a:t>
            </a:r>
            <a:r>
              <a:rPr lang="hr-HR" sz="1800" dirty="0" smtClean="0">
                <a:solidFill>
                  <a:schemeClr val="tx1"/>
                </a:solidFill>
              </a:rPr>
              <a:t>(11. – 15.7.2016.)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Ako učenik iz opravdanih razloga </a:t>
            </a:r>
            <a:r>
              <a:rPr lang="hr-HR" sz="1800" b="1" dirty="0" smtClean="0">
                <a:solidFill>
                  <a:schemeClr val="tx1"/>
                </a:solidFill>
              </a:rPr>
              <a:t>nije u mogućnosti dostaviti upisnicu</a:t>
            </a:r>
            <a:br>
              <a:rPr lang="hr-HR" sz="1800" b="1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 </a:t>
            </a:r>
            <a:r>
              <a:rPr lang="hr-HR" sz="1800" dirty="0" smtClean="0">
                <a:solidFill>
                  <a:schemeClr val="tx1"/>
                </a:solidFill>
              </a:rPr>
              <a:t>u propisanom roku, to može </a:t>
            </a:r>
            <a:r>
              <a:rPr lang="hr-HR" sz="1800" b="1" dirty="0" smtClean="0">
                <a:solidFill>
                  <a:schemeClr val="tx1"/>
                </a:solidFill>
              </a:rPr>
              <a:t>učiniti njegov roditelj</a:t>
            </a:r>
          </a:p>
          <a:p>
            <a:pP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/>
                </a:solidFill>
              </a:rPr>
              <a:t>Tek kada je sva dokumentacija (i potpisana upisnica) dostavljena </a:t>
            </a:r>
            <a:br>
              <a:rPr lang="hr-HR" sz="1800" b="1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srednjoj školi učenik je upisan u srednju školu!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ŽELIM VAM PUNO USPJEHA </a:t>
            </a:r>
            <a:b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PRONALASKU ODGOVARAJUĆE </a:t>
            </a:r>
            <a:b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SREDNJE ŠKOLE </a:t>
            </a:r>
            <a:b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ZANIMANJA!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Bodovni pragovi – NEMA IH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pl-PL" altLang="sr-Latn-RS" sz="2400" dirty="0" smtClean="0">
                <a:solidFill>
                  <a:schemeClr val="tx1"/>
                </a:solidFill>
              </a:rPr>
              <a:t>NEMA BODOVNIH PRAGOVA VEĆ SE </a:t>
            </a:r>
            <a:r>
              <a:rPr lang="pl-PL" altLang="sr-Latn-RS" sz="2400" b="1" dirty="0" smtClean="0">
                <a:solidFill>
                  <a:schemeClr val="tx1"/>
                </a:solidFill>
              </a:rPr>
              <a:t>KANDIDATI</a:t>
            </a:r>
            <a:r>
              <a:rPr lang="pl-PL" altLang="sr-Latn-RS" sz="2400" dirty="0" smtClean="0">
                <a:solidFill>
                  <a:schemeClr val="tx1"/>
                </a:solidFill>
              </a:rPr>
              <a:t/>
            </a:r>
            <a:br>
              <a:rPr lang="pl-PL" altLang="sr-Latn-RS" sz="2400" dirty="0" smtClean="0">
                <a:solidFill>
                  <a:schemeClr val="tx1"/>
                </a:solidFill>
              </a:rPr>
            </a:br>
            <a:r>
              <a:rPr lang="pl-PL" altLang="sr-Latn-RS" sz="2400" dirty="0" smtClean="0">
                <a:solidFill>
                  <a:schemeClr val="tx1"/>
                </a:solidFill>
              </a:rPr>
              <a:t>NAČINOM „ONLINE” UPISA </a:t>
            </a:r>
            <a:r>
              <a:rPr lang="pl-PL" altLang="sr-Latn-RS" sz="2400" b="1" dirty="0" smtClean="0">
                <a:solidFill>
                  <a:schemeClr val="tx1"/>
                </a:solidFill>
              </a:rPr>
              <a:t>SVRSTAVAJU</a:t>
            </a:r>
            <a:r>
              <a:rPr lang="pl-PL" altLang="sr-Latn-RS" sz="2400" dirty="0" smtClean="0">
                <a:solidFill>
                  <a:schemeClr val="tx1"/>
                </a:solidFill>
              </a:rPr>
              <a:t> PREMA </a:t>
            </a:r>
            <a:br>
              <a:rPr lang="pl-PL" altLang="sr-Latn-RS" sz="2400" dirty="0" smtClean="0">
                <a:solidFill>
                  <a:schemeClr val="tx1"/>
                </a:solidFill>
              </a:rPr>
            </a:br>
            <a:r>
              <a:rPr lang="pl-PL" altLang="sr-Latn-RS" sz="2400" b="1" dirty="0" smtClean="0">
                <a:solidFill>
                  <a:schemeClr val="tx1"/>
                </a:solidFill>
              </a:rPr>
              <a:t>JEDINSTVENOM KRITERIJU </a:t>
            </a:r>
            <a:r>
              <a:rPr lang="pl-PL" altLang="sr-Latn-RS" sz="2400" dirty="0" smtClean="0">
                <a:solidFill>
                  <a:schemeClr val="tx1"/>
                </a:solidFill>
              </a:rPr>
              <a:t>NA ZA NJEGA </a:t>
            </a:r>
            <a:br>
              <a:rPr lang="pl-PL" altLang="sr-Latn-RS" sz="2400" dirty="0" smtClean="0">
                <a:solidFill>
                  <a:schemeClr val="tx1"/>
                </a:solidFill>
              </a:rPr>
            </a:br>
            <a:r>
              <a:rPr lang="pl-PL" altLang="sr-Latn-RS" sz="2400" dirty="0" smtClean="0">
                <a:solidFill>
                  <a:schemeClr val="tx1"/>
                </a:solidFill>
              </a:rPr>
              <a:t>NAJPOVOLJNIJE MJESTO S OBZIROM NA LISTU </a:t>
            </a:r>
            <a:br>
              <a:rPr lang="pl-PL" altLang="sr-Latn-RS" sz="2400" dirty="0" smtClean="0">
                <a:solidFill>
                  <a:schemeClr val="tx1"/>
                </a:solidFill>
              </a:rPr>
            </a:br>
            <a:r>
              <a:rPr lang="pl-PL" altLang="sr-Latn-RS" sz="2400" dirty="0" smtClean="0">
                <a:solidFill>
                  <a:schemeClr val="tx1"/>
                </a:solidFill>
              </a:rPr>
              <a:t>PRIORITETA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altLang="sr-Latn-RS" sz="2400" b="1" dirty="0" smtClean="0">
                <a:solidFill>
                  <a:schemeClr val="tx1"/>
                </a:solidFill>
              </a:rPr>
              <a:t>Škole</a:t>
            </a:r>
            <a:r>
              <a:rPr lang="pl-PL" altLang="sr-Latn-RS" sz="2400" dirty="0" smtClean="0">
                <a:solidFill>
                  <a:schemeClr val="tx1"/>
                </a:solidFill>
              </a:rPr>
              <a:t> koje zatraže </a:t>
            </a:r>
            <a:r>
              <a:rPr lang="pl-PL" altLang="sr-Latn-RS" sz="2400" b="1" dirty="0" smtClean="0">
                <a:solidFill>
                  <a:schemeClr val="tx1"/>
                </a:solidFill>
              </a:rPr>
              <a:t>posebno odobrenje </a:t>
            </a:r>
            <a:r>
              <a:rPr lang="pl-PL" altLang="sr-Latn-RS" sz="2400" dirty="0" smtClean="0">
                <a:solidFill>
                  <a:schemeClr val="tx1"/>
                </a:solidFill>
              </a:rPr>
              <a:t>mogu utvrditi </a:t>
            </a:r>
            <a:r>
              <a:rPr lang="pl-PL" altLang="sr-Latn-RS" sz="2400" b="1" dirty="0" smtClean="0">
                <a:solidFill>
                  <a:schemeClr val="tx1"/>
                </a:solidFill>
              </a:rPr>
              <a:t>minimalni bodovni prag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altLang="sr-Latn-RS" sz="2400" b="1" dirty="0" smtClean="0">
                <a:solidFill>
                  <a:schemeClr val="tx1"/>
                </a:solidFill>
              </a:rPr>
              <a:t>Škole</a:t>
            </a:r>
            <a:r>
              <a:rPr lang="pl-PL" altLang="sr-Latn-RS" sz="2400" dirty="0" smtClean="0">
                <a:solidFill>
                  <a:schemeClr val="tx1"/>
                </a:solidFill>
              </a:rPr>
              <a:t> mogu tražiti </a:t>
            </a:r>
            <a:r>
              <a:rPr lang="pl-PL" altLang="sr-Latn-RS" sz="2400" b="1" dirty="0" smtClean="0">
                <a:solidFill>
                  <a:schemeClr val="tx1"/>
                </a:solidFill>
              </a:rPr>
              <a:t>dodatne provjere </a:t>
            </a:r>
            <a:r>
              <a:rPr lang="pl-PL" altLang="sr-Latn-RS" sz="2400" dirty="0" smtClean="0">
                <a:solidFill>
                  <a:schemeClr val="tx1"/>
                </a:solidFill>
              </a:rPr>
              <a:t>(ako su u </a:t>
            </a:r>
            <a:br>
              <a:rPr lang="pl-PL" altLang="sr-Latn-RS" sz="2400" dirty="0" smtClean="0">
                <a:solidFill>
                  <a:schemeClr val="tx1"/>
                </a:solidFill>
              </a:rPr>
            </a:br>
            <a:r>
              <a:rPr lang="pl-PL" altLang="sr-Latn-RS" sz="2400" dirty="0" smtClean="0">
                <a:solidFill>
                  <a:schemeClr val="tx1"/>
                </a:solidFill>
              </a:rPr>
              <a:t>prethodnoj godini upisivali u rasponu od 4% </a:t>
            </a:r>
            <a:br>
              <a:rPr lang="pl-PL" altLang="sr-Latn-RS" sz="2400" dirty="0" smtClean="0">
                <a:solidFill>
                  <a:schemeClr val="tx1"/>
                </a:solidFill>
              </a:rPr>
            </a:br>
            <a:r>
              <a:rPr lang="pl-PL" altLang="sr-Latn-RS" sz="2400" smtClean="0">
                <a:solidFill>
                  <a:schemeClr val="tx1"/>
                </a:solidFill>
              </a:rPr>
              <a:t>maksimalnih </a:t>
            </a:r>
            <a:r>
              <a:rPr lang="pl-PL" altLang="sr-Latn-RS" sz="2400" smtClean="0">
                <a:solidFill>
                  <a:schemeClr val="tx1"/>
                </a:solidFill>
              </a:rPr>
              <a:t>bodova); </a:t>
            </a:r>
            <a:r>
              <a:rPr lang="pl-PL" altLang="sr-Latn-RS" sz="2400" dirty="0" smtClean="0">
                <a:solidFill>
                  <a:schemeClr val="tx1"/>
                </a:solidFill>
              </a:rPr>
              <a:t>provjere 5 bodova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altLang="sr-Latn-RS" sz="2400" b="1" dirty="0" smtClean="0">
                <a:solidFill>
                  <a:schemeClr val="tx1"/>
                </a:solidFill>
              </a:rPr>
              <a:t>MOŽE SE PRIJAVITI U 6 PROGRAMA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Primjer – opća gimnazija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4"/>
          <p:cNvGraphicFramePr>
            <a:graphicFrameLocks/>
          </p:cNvGraphicFramePr>
          <p:nvPr/>
        </p:nvGraphicFramePr>
        <p:xfrm>
          <a:off x="323850" y="1557338"/>
          <a:ext cx="1944688" cy="329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664"/>
                <a:gridCol w="1113024"/>
              </a:tblGrid>
              <a:tr h="639938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Razred</a:t>
                      </a:r>
                      <a:endParaRPr lang="hr-HR" sz="1400" b="1" dirty="0"/>
                    </a:p>
                  </a:txBody>
                  <a:tcPr marL="91478" marR="91478"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Prosjek</a:t>
                      </a:r>
                      <a:endParaRPr lang="hr-HR" sz="1800" b="1" dirty="0"/>
                    </a:p>
                  </a:txBody>
                  <a:tcPr marL="91478" marR="91478" marT="45650" marB="45650" anchor="ctr"/>
                </a:tc>
              </a:tr>
              <a:tr h="457059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5. r.</a:t>
                      </a:r>
                      <a:endParaRPr lang="hr-HR" sz="1800" b="1" dirty="0"/>
                    </a:p>
                  </a:txBody>
                  <a:tcPr marL="91478" marR="91478"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4,69</a:t>
                      </a:r>
                      <a:endParaRPr lang="hr-HR" sz="2400" b="1" dirty="0"/>
                    </a:p>
                  </a:txBody>
                  <a:tcPr marL="91478" marR="91478" marT="45650" marB="45650" anchor="ctr"/>
                </a:tc>
              </a:tr>
              <a:tr h="457059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6. r.</a:t>
                      </a:r>
                      <a:endParaRPr lang="hr-HR" sz="1800" b="1" dirty="0"/>
                    </a:p>
                  </a:txBody>
                  <a:tcPr marL="91478" marR="91478"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4,77</a:t>
                      </a:r>
                      <a:endParaRPr lang="hr-HR" sz="2400" b="1" dirty="0"/>
                    </a:p>
                  </a:txBody>
                  <a:tcPr marL="91478" marR="91478" marT="45650" marB="45650" anchor="ctr"/>
                </a:tc>
              </a:tr>
              <a:tr h="457059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7. r.</a:t>
                      </a:r>
                      <a:endParaRPr lang="hr-HR" sz="1800" b="1" dirty="0"/>
                    </a:p>
                  </a:txBody>
                  <a:tcPr marL="91478" marR="91478"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4,73</a:t>
                      </a:r>
                      <a:endParaRPr lang="hr-HR" sz="2400" b="1" dirty="0"/>
                    </a:p>
                  </a:txBody>
                  <a:tcPr marL="91478" marR="91478" marT="45650" marB="45650" anchor="ctr"/>
                </a:tc>
              </a:tr>
              <a:tr h="457059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8. r.</a:t>
                      </a:r>
                      <a:endParaRPr lang="hr-HR" sz="1800" b="1" dirty="0"/>
                    </a:p>
                  </a:txBody>
                  <a:tcPr marL="91478" marR="91478"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4,87</a:t>
                      </a:r>
                      <a:endParaRPr lang="hr-HR" sz="2400" b="1" dirty="0"/>
                    </a:p>
                  </a:txBody>
                  <a:tcPr marL="91478" marR="91478" marT="45650" marB="45650" anchor="ctr"/>
                </a:tc>
              </a:tr>
              <a:tr h="822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pPr algn="ctr"/>
                      <a:endParaRPr lang="hr-HR" sz="1800" b="1" dirty="0"/>
                    </a:p>
                  </a:txBody>
                  <a:tcPr marL="91478" marR="91478"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19,06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78" marR="91478" marT="45650" marB="45650" anchor="ctr"/>
                </a:tc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71500"/>
              </p:ext>
            </p:extLst>
          </p:nvPr>
        </p:nvGraphicFramePr>
        <p:xfrm>
          <a:off x="2555776" y="1340768"/>
          <a:ext cx="3816349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/>
                <a:gridCol w="1060098"/>
                <a:gridCol w="1130770"/>
              </a:tblGrid>
              <a:tr h="1005867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Predmeti</a:t>
                      </a:r>
                      <a:endParaRPr lang="hr-HR" sz="18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ocjene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važnih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predmeta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7.r</a:t>
                      </a:r>
                      <a:endParaRPr lang="hr-HR" sz="12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ocjene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važnih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predmeta 8.r</a:t>
                      </a:r>
                      <a:endParaRPr lang="hr-HR" sz="1200" b="1" dirty="0"/>
                    </a:p>
                  </a:txBody>
                  <a:tcPr marL="91438" marR="91438" marT="45705" marB="45705" anchor="ctr"/>
                </a:tc>
              </a:tr>
              <a:tr h="640084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Hrvatski </a:t>
                      </a:r>
                      <a:br>
                        <a:rPr lang="hr-HR" sz="1800" b="1" dirty="0" smtClean="0"/>
                      </a:br>
                      <a:r>
                        <a:rPr lang="hr-HR" sz="1800" b="1" dirty="0" smtClean="0"/>
                        <a:t>jezik</a:t>
                      </a:r>
                      <a:endParaRPr lang="hr-HR" sz="18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</a:tr>
              <a:tr h="640084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Strani jezik </a:t>
                      </a:r>
                      <a:br>
                        <a:rPr lang="hr-HR" sz="1800" b="1" dirty="0" smtClean="0"/>
                      </a:br>
                      <a:r>
                        <a:rPr lang="hr-HR" sz="1800" b="1" dirty="0" smtClean="0"/>
                        <a:t>(EJ)</a:t>
                      </a:r>
                      <a:endParaRPr lang="hr-HR" sz="18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</a:tr>
              <a:tr h="457193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Matematika</a:t>
                      </a:r>
                      <a:endParaRPr lang="hr-HR" sz="18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</a:tr>
              <a:tr h="457193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Povijest</a:t>
                      </a:r>
                      <a:endParaRPr lang="hr-HR" sz="18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</a:tr>
              <a:tr h="457193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Geografija</a:t>
                      </a:r>
                      <a:endParaRPr lang="hr-HR" sz="18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</a:tr>
              <a:tr h="457193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Biologija?</a:t>
                      </a:r>
                      <a:endParaRPr lang="hr-HR" sz="18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5" marB="45705" anchor="ctr"/>
                </a:tc>
              </a:tr>
              <a:tr h="457193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5" marB="45705" anchor="ctr"/>
                </a:tc>
              </a:tr>
            </a:tbl>
          </a:graphicData>
        </a:graphic>
      </p:graphicFrame>
      <p:graphicFrame>
        <p:nvGraphicFramePr>
          <p:cNvPr id="7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79173"/>
              </p:ext>
            </p:extLst>
          </p:nvPr>
        </p:nvGraphicFramePr>
        <p:xfrm>
          <a:off x="6588224" y="1412776"/>
          <a:ext cx="2305050" cy="4297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628"/>
                <a:gridCol w="1212422"/>
              </a:tblGrid>
              <a:tr h="640028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Elementi</a:t>
                      </a:r>
                      <a:endParaRPr lang="hr-HR" sz="16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91446" marR="91446" marT="45694" marB="45694" anchor="ctr"/>
                </a:tc>
              </a:tr>
              <a:tr h="822880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Prosjeci 5.-8.r</a:t>
                      </a:r>
                      <a:endParaRPr lang="hr-HR" sz="18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19,06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</a:tr>
              <a:tr h="1005788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27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</a:tr>
              <a:tr h="1005788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29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</a:tr>
              <a:tr h="822880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u="sng" dirty="0" smtClean="0">
                          <a:solidFill>
                            <a:srgbClr val="FF0000"/>
                          </a:solidFill>
                        </a:rPr>
                        <a:t>75,06</a:t>
                      </a:r>
                      <a:endParaRPr lang="hr-H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694" marB="45694" anchor="ctr"/>
                </a:tc>
              </a:tr>
            </a:tbl>
          </a:graphicData>
        </a:graphic>
      </p:graphicFrame>
      <p:sp>
        <p:nvSpPr>
          <p:cNvPr id="8" name="TekstniOkvir 9"/>
          <p:cNvSpPr txBox="1">
            <a:spLocks noChangeArrowheads="1"/>
          </p:cNvSpPr>
          <p:nvPr/>
        </p:nvSpPr>
        <p:spPr bwMode="auto">
          <a:xfrm>
            <a:off x="323528" y="6165304"/>
            <a:ext cx="489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latin typeface="+mj-lt"/>
              </a:rPr>
              <a:t>+ dodatni bodovi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Primjer - prodavač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4"/>
          <p:cNvGraphicFramePr>
            <a:graphicFrameLocks/>
          </p:cNvGraphicFramePr>
          <p:nvPr/>
        </p:nvGraphicFramePr>
        <p:xfrm>
          <a:off x="179388" y="1916113"/>
          <a:ext cx="2016125" cy="3292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228"/>
                <a:gridCol w="1079897"/>
              </a:tblGrid>
              <a:tr h="640237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Razred</a:t>
                      </a:r>
                      <a:endParaRPr lang="hr-HR" sz="1800" b="1" dirty="0"/>
                    </a:p>
                  </a:txBody>
                  <a:tcPr marL="91451" marR="91451"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Prosjek</a:t>
                      </a:r>
                      <a:endParaRPr lang="hr-HR" sz="1800" b="1" dirty="0"/>
                    </a:p>
                  </a:txBody>
                  <a:tcPr marL="91451" marR="91451" marT="45686" marB="45686" anchor="ctr"/>
                </a:tc>
              </a:tr>
              <a:tr h="457282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5. r.</a:t>
                      </a:r>
                      <a:endParaRPr lang="hr-HR" sz="1800" b="1" dirty="0"/>
                    </a:p>
                  </a:txBody>
                  <a:tcPr marL="91451" marR="91451"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3,33</a:t>
                      </a:r>
                      <a:endParaRPr lang="hr-HR" sz="2400" b="1" dirty="0"/>
                    </a:p>
                  </a:txBody>
                  <a:tcPr marL="91451" marR="91451" marT="45686" marB="45686" anchor="ctr"/>
                </a:tc>
              </a:tr>
              <a:tr h="457282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6. r.</a:t>
                      </a:r>
                      <a:endParaRPr lang="hr-HR" sz="1800" b="1" dirty="0"/>
                    </a:p>
                  </a:txBody>
                  <a:tcPr marL="91451" marR="91451"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3,58</a:t>
                      </a:r>
                      <a:endParaRPr lang="hr-HR" sz="2400" b="1" dirty="0"/>
                    </a:p>
                  </a:txBody>
                  <a:tcPr marL="91451" marR="91451" marT="45686" marB="45686" anchor="ctr"/>
                </a:tc>
              </a:tr>
              <a:tr h="457282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7. r.</a:t>
                      </a:r>
                      <a:endParaRPr lang="hr-HR" sz="1800" b="1" dirty="0"/>
                    </a:p>
                  </a:txBody>
                  <a:tcPr marL="91451" marR="91451"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3,14</a:t>
                      </a:r>
                      <a:endParaRPr lang="hr-HR" sz="2400" b="1" dirty="0"/>
                    </a:p>
                  </a:txBody>
                  <a:tcPr marL="91451" marR="91451" marT="45686" marB="45686" anchor="ctr"/>
                </a:tc>
              </a:tr>
              <a:tr h="457282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8. r.</a:t>
                      </a:r>
                      <a:endParaRPr lang="hr-HR" sz="1800" b="1" dirty="0"/>
                    </a:p>
                  </a:txBody>
                  <a:tcPr marL="91451" marR="91451"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3,35</a:t>
                      </a:r>
                      <a:endParaRPr lang="hr-HR" sz="2400" b="1" dirty="0"/>
                    </a:p>
                  </a:txBody>
                  <a:tcPr marL="91451" marR="91451" marT="45686" marB="45686" anchor="ctr"/>
                </a:tc>
              </a:tr>
              <a:tr h="823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pPr algn="ctr"/>
                      <a:endParaRPr lang="hr-HR" sz="1800" b="1" dirty="0"/>
                    </a:p>
                  </a:txBody>
                  <a:tcPr marL="91451" marR="91451"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13,40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 marT="45686" marB="45686" anchor="ctr"/>
                </a:tc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/>
          </p:cNvGraphicFramePr>
          <p:nvPr/>
        </p:nvGraphicFramePr>
        <p:xfrm>
          <a:off x="2411413" y="1916113"/>
          <a:ext cx="374491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5624"/>
                <a:gridCol w="989242"/>
                <a:gridCol w="1060047"/>
              </a:tblGrid>
              <a:tr h="1005874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Predmeti</a:t>
                      </a:r>
                      <a:endParaRPr lang="hr-HR" sz="18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46" marR="91446" marT="45694" marB="45694"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Hrvatski jezik</a:t>
                      </a:r>
                      <a:endParaRPr lang="hr-HR" sz="18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Strani jezik </a:t>
                      </a:r>
                      <a:br>
                        <a:rPr lang="hr-HR" sz="1800" b="1" dirty="0" smtClean="0"/>
                      </a:br>
                      <a:r>
                        <a:rPr lang="hr-HR" sz="1800" b="1" dirty="0" smtClean="0"/>
                        <a:t>(EJ)</a:t>
                      </a:r>
                      <a:endParaRPr lang="hr-HR" sz="18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3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</a:tr>
              <a:tr h="457183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Matematika</a:t>
                      </a:r>
                      <a:endParaRPr lang="hr-HR" sz="18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46" marR="91446" marT="45694" marB="45694" anchor="ctr"/>
                </a:tc>
              </a:tr>
              <a:tr h="457183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694" marB="45694" anchor="ctr"/>
                </a:tc>
              </a:tr>
            </a:tbl>
          </a:graphicData>
        </a:graphic>
      </p:graphicFrame>
      <p:graphicFrame>
        <p:nvGraphicFramePr>
          <p:cNvPr id="7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22176"/>
              </p:ext>
            </p:extLst>
          </p:nvPr>
        </p:nvGraphicFramePr>
        <p:xfrm>
          <a:off x="6372225" y="1700213"/>
          <a:ext cx="2447925" cy="4297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947"/>
                <a:gridCol w="1079978"/>
              </a:tblGrid>
              <a:tr h="640022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Elementi</a:t>
                      </a:r>
                      <a:endParaRPr lang="hr-HR" sz="1800" b="1" dirty="0"/>
                    </a:p>
                  </a:txBody>
                  <a:tcPr marL="91424" marR="91424" marT="45698" marB="45698"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91424" marR="91424" marT="45698" marB="45698" anchor="ctr"/>
                </a:tc>
              </a:tr>
              <a:tr h="822897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Prosjeci </a:t>
                      </a:r>
                      <a:br>
                        <a:rPr lang="hr-HR" sz="1800" b="1" dirty="0" smtClean="0"/>
                      </a:br>
                      <a:r>
                        <a:rPr lang="hr-HR" sz="1800" b="1" dirty="0" smtClean="0"/>
                        <a:t>5.-8.r</a:t>
                      </a:r>
                      <a:endParaRPr lang="hr-HR" sz="1800" b="1" dirty="0"/>
                    </a:p>
                  </a:txBody>
                  <a:tcPr marL="91424" marR="91424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13,40</a:t>
                      </a:r>
                      <a:endParaRPr lang="hr-HR" sz="2400" b="1" dirty="0"/>
                    </a:p>
                  </a:txBody>
                  <a:tcPr marL="91424" marR="91424" marT="45698" marB="45698" anchor="ctr"/>
                </a:tc>
              </a:tr>
              <a:tr h="1005773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ocjene važnih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predmeta 7.r</a:t>
                      </a:r>
                      <a:endParaRPr lang="hr-HR" sz="1200" b="1" dirty="0"/>
                    </a:p>
                  </a:txBody>
                  <a:tcPr marL="91424" marR="91424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6</a:t>
                      </a:r>
                      <a:endParaRPr lang="hr-HR" sz="2400" b="1" dirty="0"/>
                    </a:p>
                  </a:txBody>
                  <a:tcPr marL="91424" marR="91424" marT="45698" marB="45698" anchor="ctr"/>
                </a:tc>
              </a:tr>
              <a:tr h="1005773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Zaključne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ocjene važnih </a:t>
                      </a:r>
                      <a:br>
                        <a:rPr lang="hr-HR" sz="1200" b="1" dirty="0" smtClean="0"/>
                      </a:br>
                      <a:r>
                        <a:rPr lang="hr-HR" sz="1200" b="1" dirty="0" smtClean="0"/>
                        <a:t>predmeta 8.r</a:t>
                      </a:r>
                      <a:endParaRPr lang="hr-HR" sz="1200" b="1" dirty="0"/>
                    </a:p>
                  </a:txBody>
                  <a:tcPr marL="91424" marR="91424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7</a:t>
                      </a:r>
                      <a:endParaRPr lang="hr-HR" sz="2400" b="1" dirty="0"/>
                    </a:p>
                  </a:txBody>
                  <a:tcPr marL="91424" marR="91424" marT="45698" marB="45698" anchor="ctr"/>
                </a:tc>
              </a:tr>
              <a:tr h="822897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u="sng" dirty="0" smtClean="0">
                          <a:solidFill>
                            <a:srgbClr val="FF0000"/>
                          </a:solidFill>
                        </a:rPr>
                        <a:t>26,40</a:t>
                      </a:r>
                      <a:endParaRPr lang="hr-H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698" marB="45698" anchor="ctr"/>
                </a:tc>
              </a:tr>
            </a:tbl>
          </a:graphicData>
        </a:graphic>
      </p:graphicFrame>
      <p:sp>
        <p:nvSpPr>
          <p:cNvPr id="8" name="TekstniOkvir 9"/>
          <p:cNvSpPr txBox="1">
            <a:spLocks noChangeArrowheads="1"/>
          </p:cNvSpPr>
          <p:nvPr/>
        </p:nvSpPr>
        <p:spPr bwMode="auto">
          <a:xfrm>
            <a:off x="323850" y="5805488"/>
            <a:ext cx="489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latin typeface="+mj-lt"/>
              </a:rPr>
              <a:t>+ dodatni bodovi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Kalkulator upisa u srednje škole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http://www.srednja.hr/Srednja-kalkulator</a:t>
            </a:r>
            <a:endParaRPr lang="hr-H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kalkulator upisa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276872"/>
            <a:ext cx="4265371" cy="3816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7524328" cy="106951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Kako do dodatnih bodova?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F:\Sanja\UPIS U SREDNJU ŠKOLU\Nova mapa\score-clipart-jcx846j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5765">
            <a:off x="5358471" y="2718011"/>
            <a:ext cx="2436232" cy="202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F:\Sanja\UPIS U SREDNJU ŠKOLU\Nova mapa\-every-student-many-students-will-have-five-cumulative-tests-that-are-479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4133">
            <a:off x="2415696" y="3357083"/>
            <a:ext cx="2376264" cy="249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1492</Words>
  <Application>Microsoft Office PowerPoint</Application>
  <PresentationFormat>Prikaz na zaslonu (4:3)</PresentationFormat>
  <Paragraphs>526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46</vt:i4>
      </vt:variant>
    </vt:vector>
  </HeadingPairs>
  <TitlesOfParts>
    <vt:vector size="48" baseType="lpstr">
      <vt:lpstr>Office Theme</vt:lpstr>
      <vt:lpstr>Custom Design</vt:lpstr>
      <vt:lpstr>PowerPointova prezentacija</vt:lpstr>
      <vt:lpstr>Online upisi u srednju školu na portalu: www.upisi.hr</vt:lpstr>
      <vt:lpstr>Vrste srednjih škola</vt:lpstr>
      <vt:lpstr>Elementi i kriteriji za upis</vt:lpstr>
      <vt:lpstr>Bodovni pragovi – NEMA IH</vt:lpstr>
      <vt:lpstr>Primjer – opća gimnazija</vt:lpstr>
      <vt:lpstr>Primjer - prodavač</vt:lpstr>
      <vt:lpstr>Kalkulator upisa u srednje škole</vt:lpstr>
      <vt:lpstr>Kako do dodatnih bodova?</vt:lpstr>
      <vt:lpstr>Kandidati sa zdravstvenim teškoćama</vt:lpstr>
      <vt:lpstr>Kandidati s otežanim uvjetima obrazovanja  (ekonomski, socijalni, odgojni)</vt:lpstr>
      <vt:lpstr>Kandidati sa zdravstvenim teškoćama</vt:lpstr>
      <vt:lpstr>PowerPointova prezentacija</vt:lpstr>
      <vt:lpstr>Utvrđivanje zdravstvene sposobnosti</vt:lpstr>
      <vt:lpstr>DRŽAVNA MATURA</vt:lpstr>
      <vt:lpstr>Nastavni planovi i programi  - zanimanja</vt:lpstr>
      <vt:lpstr>PowerPointova prezentacija</vt:lpstr>
      <vt:lpstr>MATERIJALI ZA UPISE U ŠK. GOD. 2016./2017.</vt:lpstr>
      <vt:lpstr>SREDNJE ŠKOLE U VINKOVCIMA (8)</vt:lpstr>
      <vt:lpstr>Gimnazija M. A. Reljkovića</vt:lpstr>
      <vt:lpstr>Gimnazija M. A. Reljkovića</vt:lpstr>
      <vt:lpstr>Ekonomska i trgovačka škola  Ivana Domca Vinkovci</vt:lpstr>
      <vt:lpstr>Ekonomska i trgovačka škola  Ivana Domca Vinkovci</vt:lpstr>
      <vt:lpstr>Zdravstvena i veterinarska škola  Dr. Andrije Štampara Vinkovci</vt:lpstr>
      <vt:lpstr>Zdravstvena i veterinarska škola  Dr. Andrije Štampara Vinkovci</vt:lpstr>
      <vt:lpstr>Tehnička škola Ruđera Boškovića Vinkovci</vt:lpstr>
      <vt:lpstr>Tehnička škola Ruđera Boškovića Vinkovci</vt:lpstr>
      <vt:lpstr>Poljoprivredno – šumarska škola Vinkovci</vt:lpstr>
      <vt:lpstr>Poljoprivredno – šumarska škola Vinkovci</vt:lpstr>
      <vt:lpstr>Poljoprivredno – šumarska škola Vinkovci</vt:lpstr>
      <vt:lpstr>Drvodjelska tehnička škola Vinkovci</vt:lpstr>
      <vt:lpstr>Drvodjelska tehnička škola Vinkovci</vt:lpstr>
      <vt:lpstr>Srednja strukovna škola Vinkovci</vt:lpstr>
      <vt:lpstr>Srednja strukovna škola Vinkovci</vt:lpstr>
      <vt:lpstr>Srednja strukovna škola Vinkovci</vt:lpstr>
      <vt:lpstr>Srednja strukovna škola Vinkovci</vt:lpstr>
      <vt:lpstr>Glazbena škola Josipa Runjanina Vinkovci</vt:lpstr>
      <vt:lpstr>Glazbena škola Josipa Runjanina Vinkovci</vt:lpstr>
      <vt:lpstr>UPISNI ROKOVI - Ljetni</vt:lpstr>
      <vt:lpstr>UPISNI ROKOVI - Ljetni</vt:lpstr>
      <vt:lpstr>UPISNI ROKOVI - Jesenski</vt:lpstr>
      <vt:lpstr>UPISNI ROKOVI - Jesenski</vt:lpstr>
      <vt:lpstr>NATJEČAJ ZA UPIS UČENIKA</vt:lpstr>
      <vt:lpstr>NATJEČAJ ZA UPIS UČENIKA</vt:lpstr>
      <vt:lpstr>PRIJAVA I UPIS UČENIKA U SREDNJU ŠKOLU</vt:lpstr>
      <vt:lpstr>PowerPointova prezentacija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 2</cp:lastModifiedBy>
  <cp:revision>64</cp:revision>
  <dcterms:created xsi:type="dcterms:W3CDTF">2014-04-01T16:35:38Z</dcterms:created>
  <dcterms:modified xsi:type="dcterms:W3CDTF">2016-05-23T07:27:52Z</dcterms:modified>
</cp:coreProperties>
</file>