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38"/>
  </p:notesMasterIdLst>
  <p:sldIdLst>
    <p:sldId id="256" r:id="rId3"/>
    <p:sldId id="257" r:id="rId4"/>
    <p:sldId id="305" r:id="rId5"/>
    <p:sldId id="306" r:id="rId6"/>
    <p:sldId id="307" r:id="rId7"/>
    <p:sldId id="308" r:id="rId8"/>
    <p:sldId id="309" r:id="rId9"/>
    <p:sldId id="310" r:id="rId10"/>
    <p:sldId id="313" r:id="rId11"/>
    <p:sldId id="314" r:id="rId12"/>
    <p:sldId id="315" r:id="rId13"/>
    <p:sldId id="316" r:id="rId14"/>
    <p:sldId id="317" r:id="rId15"/>
    <p:sldId id="318" r:id="rId16"/>
    <p:sldId id="311" r:id="rId17"/>
    <p:sldId id="319" r:id="rId18"/>
    <p:sldId id="320" r:id="rId19"/>
    <p:sldId id="321" r:id="rId20"/>
    <p:sldId id="322" r:id="rId21"/>
    <p:sldId id="323" r:id="rId22"/>
    <p:sldId id="324" r:id="rId23"/>
    <p:sldId id="325" r:id="rId24"/>
    <p:sldId id="326" r:id="rId25"/>
    <p:sldId id="327" r:id="rId26"/>
    <p:sldId id="328" r:id="rId27"/>
    <p:sldId id="329" r:id="rId28"/>
    <p:sldId id="330" r:id="rId29"/>
    <p:sldId id="331" r:id="rId30"/>
    <p:sldId id="332" r:id="rId31"/>
    <p:sldId id="333" r:id="rId32"/>
    <p:sldId id="334" r:id="rId33"/>
    <p:sldId id="335" r:id="rId34"/>
    <p:sldId id="336" r:id="rId35"/>
    <p:sldId id="303" r:id="rId36"/>
    <p:sldId id="302" r:id="rId3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32" autoAdjust="0"/>
    <p:restoredTop sz="94660"/>
  </p:normalViewPr>
  <p:slideViewPr>
    <p:cSldViewPr>
      <p:cViewPr varScale="1">
        <p:scale>
          <a:sx n="84" d="100"/>
          <a:sy n="84" d="100"/>
        </p:scale>
        <p:origin x="-1339" y="-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FED239-DD8E-45BD-8A61-2049B8C5F38A}" type="datetimeFigureOut">
              <a:rPr lang="hr-HR" smtClean="0"/>
              <a:pPr/>
              <a:t>5.6.2016.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8CCA87-7C7D-4BDC-9AB5-9F7E1C162454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8CCA87-7C7D-4BDC-9AB5-9F7E1C162454}" type="slidenum">
              <a:rPr lang="hr-HR" smtClean="0"/>
              <a:pPr/>
              <a:t>9</a:t>
            </a:fld>
            <a:endParaRPr lang="hr-H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032416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6/5/2016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6291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6/5/2016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96884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6/5/2016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870350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6/5/2016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92374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6/5/2016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62857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6778"/>
            <a:ext cx="9144000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Click to add title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67544" y="2276872"/>
            <a:ext cx="8229600" cy="3600400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694015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123728" y="1268760"/>
            <a:ext cx="6563072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2134072" y="1844824"/>
            <a:ext cx="6563072" cy="4147865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326818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6/5/2016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56086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6/5/2016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24286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6/5/2016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77933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6/5/2016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78790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6/5/2016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19811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6/5/2016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18119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37338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</p:sldLayoutIdLst>
  <p:txStyles>
    <p:titleStyle>
      <a:lvl1pPr algn="l" defTabSz="914400" rtl="0" eaLnBrk="1" latinLnBrk="1" hangingPunct="1">
        <a:spcBef>
          <a:spcPct val="0"/>
        </a:spcBef>
        <a:buNone/>
        <a:defRPr sz="40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DCCD61-643D-44A5-A450-3A42A50CBC1E}" type="datetimeFigureOut">
              <a:rPr lang="en-US" smtClean="0"/>
              <a:pPr/>
              <a:t>6/5/2016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8635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upisi.hr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5537310"/>
            <a:ext cx="9144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altLang="ko-K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Sanja Marczi, pedagoginja</a:t>
            </a:r>
            <a:r>
              <a:rPr kumimoji="0" lang="en-US" altLang="ko-K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 </a:t>
            </a:r>
            <a:endParaRPr kumimoji="0" lang="en-US" altLang="ko-K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itchFamily="34" charset="0"/>
            </a:endParaRPr>
          </a:p>
        </p:txBody>
      </p:sp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0" y="4961246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hr-HR" altLang="ko-K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맑은 고딕" pitchFamily="50" charset="-127"/>
                <a:cs typeface="Arial" pitchFamily="34" charset="0"/>
              </a:rPr>
              <a:t>PRIJAVA U SUSTAV UPISI.HR</a:t>
            </a:r>
            <a:endParaRPr lang="en-US" altLang="ko-KR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맑은 고딕" pitchFamily="50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41221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VAŽNI DATUMI/ROKOVI</a:t>
            </a:r>
            <a:endParaRPr lang="hr-HR" sz="3600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hr-H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JESENJSKI UPISNI ROK</a:t>
            </a:r>
            <a:endParaRPr lang="hr-HR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1763688" y="1844824"/>
            <a:ext cx="7128792" cy="4147865"/>
          </a:xfrm>
        </p:spPr>
        <p:txBody>
          <a:bodyPr/>
          <a:lstStyle/>
          <a:p>
            <a:pPr>
              <a:defRPr/>
            </a:pPr>
            <a:r>
              <a:rPr lang="hr-H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22.8.2016. – početak prijava u sustav i </a:t>
            </a:r>
            <a:br>
              <a:rPr lang="hr-H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r-H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odabir programa</a:t>
            </a:r>
          </a:p>
          <a:p>
            <a:pPr>
              <a:defRPr/>
            </a:pPr>
            <a:r>
              <a:rPr lang="hr-H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22.8.2016. – rok za dostavu dodatne dokumentacije</a:t>
            </a:r>
          </a:p>
          <a:p>
            <a:pPr>
              <a:defRPr/>
            </a:pPr>
            <a:r>
              <a:rPr lang="hr-H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23.8.2016.- završetak prijava u programe koji imaju </a:t>
            </a:r>
            <a:br>
              <a:rPr lang="hr-H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r-H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dodatne provjere</a:t>
            </a:r>
          </a:p>
          <a:p>
            <a:pPr>
              <a:defRPr/>
            </a:pPr>
            <a:r>
              <a:rPr lang="hr-H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24.8.-25.8.2016. – provođenje dodatnih provjera i </a:t>
            </a:r>
            <a:br>
              <a:rPr lang="hr-H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r-H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unos rezultata</a:t>
            </a:r>
          </a:p>
          <a:p>
            <a:pPr>
              <a:defRPr/>
            </a:pPr>
            <a:r>
              <a:rPr lang="hr-HR" sz="2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29.8.2016.</a:t>
            </a:r>
            <a:r>
              <a:rPr lang="hr-H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zaključivanje odabira obraz. programa </a:t>
            </a:r>
            <a:br>
              <a:rPr lang="hr-H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r-H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(osnovna škola ispisuje prijavnice)</a:t>
            </a:r>
          </a:p>
          <a:p>
            <a:pPr>
              <a:defRPr/>
            </a:pPr>
            <a:r>
              <a:rPr lang="hr-HR" sz="2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1.9.2016. </a:t>
            </a:r>
            <a:r>
              <a:rPr lang="hr-H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objava konačne ljestvice</a:t>
            </a:r>
          </a:p>
          <a:p>
            <a:pPr>
              <a:defRPr/>
            </a:pPr>
            <a:r>
              <a:rPr lang="hr-H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4.9.2015. – dostava upisnice u SŠ </a:t>
            </a:r>
          </a:p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Što prvo napraviti?</a:t>
            </a:r>
            <a:endParaRPr lang="hr-HR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251520" y="1340768"/>
            <a:ext cx="8445624" cy="5040560"/>
          </a:xfrm>
        </p:spPr>
        <p:txBody>
          <a:bodyPr/>
          <a:lstStyle/>
          <a:p>
            <a:pPr>
              <a:defRPr/>
            </a:pPr>
            <a:r>
              <a:rPr lang="hr-HR" sz="2000" b="1" u="sng" dirty="0" smtClean="0">
                <a:solidFill>
                  <a:srgbClr val="FF0000"/>
                </a:solidFill>
              </a:rPr>
              <a:t>Od 6.6.2016.</a:t>
            </a:r>
            <a:r>
              <a:rPr lang="hr-HR" sz="2000" b="1" dirty="0" smtClean="0"/>
              <a:t>  </a:t>
            </a:r>
            <a:r>
              <a:rPr lang="hr-HR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prve prijave u sustav i provjera osobnih podataka </a:t>
            </a:r>
            <a:r>
              <a:rPr lang="hr-HR" sz="2000" b="1" dirty="0" smtClean="0">
                <a:solidFill>
                  <a:schemeClr val="tx1"/>
                </a:solidFill>
              </a:rPr>
              <a:t>(javiti u školu razredniku ako ima pogrešaka da se naprave </a:t>
            </a:r>
            <a:br>
              <a:rPr lang="hr-HR" sz="2000" b="1" dirty="0" smtClean="0">
                <a:solidFill>
                  <a:schemeClr val="tx1"/>
                </a:solidFill>
              </a:rPr>
            </a:br>
            <a:r>
              <a:rPr lang="hr-HR" sz="2000" b="1" dirty="0" smtClean="0">
                <a:solidFill>
                  <a:schemeClr val="tx1"/>
                </a:solidFill>
              </a:rPr>
              <a:t>ispravke)</a:t>
            </a:r>
          </a:p>
          <a:p>
            <a:pPr>
              <a:defRPr/>
            </a:pPr>
            <a:r>
              <a:rPr lang="hr-HR" sz="2000" b="1" dirty="0" smtClean="0">
                <a:solidFill>
                  <a:schemeClr val="tx1"/>
                </a:solidFill>
              </a:rPr>
              <a:t>Tko nema Internet moći će koristiti internet u knjižnici škole i </a:t>
            </a:r>
            <a:br>
              <a:rPr lang="hr-HR" sz="2000" b="1" dirty="0" smtClean="0">
                <a:solidFill>
                  <a:schemeClr val="tx1"/>
                </a:solidFill>
              </a:rPr>
            </a:br>
            <a:r>
              <a:rPr lang="hr-HR" sz="2000" b="1" dirty="0" smtClean="0">
                <a:solidFill>
                  <a:schemeClr val="tx1"/>
                </a:solidFill>
              </a:rPr>
              <a:t>informatičkoj učionici (dogovor s razrednikom/razrednicom </a:t>
            </a:r>
            <a:br>
              <a:rPr lang="hr-HR" sz="2000" b="1" dirty="0" smtClean="0">
                <a:solidFill>
                  <a:schemeClr val="tx1"/>
                </a:solidFill>
              </a:rPr>
            </a:br>
            <a:r>
              <a:rPr lang="hr-HR" sz="2000" b="1" dirty="0" smtClean="0">
                <a:solidFill>
                  <a:schemeClr val="tx1"/>
                </a:solidFill>
              </a:rPr>
              <a:t>i pedagoginjom)</a:t>
            </a:r>
          </a:p>
          <a:p>
            <a:pPr>
              <a:defRPr/>
            </a:pPr>
            <a:r>
              <a:rPr lang="hr-HR" sz="2000" b="1" u="sng" dirty="0" smtClean="0">
                <a:solidFill>
                  <a:srgbClr val="FF0000"/>
                </a:solidFill>
              </a:rPr>
              <a:t>Od 27.6.2016.</a:t>
            </a:r>
            <a:r>
              <a:rPr lang="hr-HR" sz="2000" b="1" u="sng" dirty="0" smtClean="0"/>
              <a:t> </a:t>
            </a:r>
            <a:r>
              <a:rPr lang="hr-HR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“Pretraživanje srednjoškolskih programa” </a:t>
            </a:r>
            <a:r>
              <a:rPr lang="hr-HR" sz="2000" b="1" dirty="0" smtClean="0">
                <a:solidFill>
                  <a:schemeClr val="tx1"/>
                </a:solidFill>
              </a:rPr>
              <a:t/>
            </a:r>
            <a:br>
              <a:rPr lang="hr-HR" sz="2000" b="1" dirty="0" smtClean="0">
                <a:solidFill>
                  <a:schemeClr val="tx1"/>
                </a:solidFill>
              </a:rPr>
            </a:br>
            <a:r>
              <a:rPr lang="hr-HR" sz="2000" b="1" dirty="0" smtClean="0">
                <a:solidFill>
                  <a:schemeClr val="tx1"/>
                </a:solidFill>
              </a:rPr>
              <a:t>– </a:t>
            </a:r>
            <a:r>
              <a:rPr lang="hr-HR" sz="20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dobro proučiti </a:t>
            </a:r>
            <a:r>
              <a:rPr lang="hr-HR" sz="2000" b="1" dirty="0" smtClean="0">
                <a:solidFill>
                  <a:schemeClr val="tx1"/>
                </a:solidFill>
              </a:rPr>
              <a:t>– škole, vrste programa, upisne kvote, bodovni prag, opis zanimanja, dodatne uvjete, moguće zdravstvene </a:t>
            </a:r>
            <a:br>
              <a:rPr lang="hr-HR" sz="2000" b="1" dirty="0" smtClean="0">
                <a:solidFill>
                  <a:schemeClr val="tx1"/>
                </a:solidFill>
              </a:rPr>
            </a:br>
            <a:r>
              <a:rPr lang="hr-HR" sz="2000" b="1" dirty="0" smtClean="0">
                <a:solidFill>
                  <a:schemeClr val="tx1"/>
                </a:solidFill>
              </a:rPr>
              <a:t>kontraindikacije, tražene predmete</a:t>
            </a:r>
          </a:p>
          <a:p>
            <a:pPr algn="ctr">
              <a:defRPr/>
            </a:pPr>
            <a:r>
              <a:rPr lang="hr-HR" sz="2000" b="1" dirty="0" smtClean="0">
                <a:solidFill>
                  <a:schemeClr val="tx1"/>
                </a:solidFill>
              </a:rPr>
              <a:t/>
            </a:r>
            <a:br>
              <a:rPr lang="hr-HR" sz="2000" b="1" dirty="0" smtClean="0">
                <a:solidFill>
                  <a:schemeClr val="tx1"/>
                </a:solidFill>
              </a:rPr>
            </a:br>
            <a:r>
              <a:rPr lang="hr-HR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Odabrati  6 programa i poredati ih prema redoslijedu želja </a:t>
            </a:r>
            <a:r>
              <a:rPr lang="hr-HR" sz="2000" b="1" dirty="0" smtClean="0">
                <a:solidFill>
                  <a:schemeClr val="tx1"/>
                </a:solidFill>
              </a:rPr>
              <a:t/>
            </a:r>
            <a:br>
              <a:rPr lang="hr-HR" sz="2000" b="1" dirty="0" smtClean="0">
                <a:solidFill>
                  <a:schemeClr val="tx1"/>
                </a:solidFill>
              </a:rPr>
            </a:br>
            <a:r>
              <a:rPr lang="hr-HR" sz="2000" b="1" dirty="0" smtClean="0">
                <a:solidFill>
                  <a:schemeClr val="tx1"/>
                </a:solidFill>
              </a:rPr>
              <a:t>(prioritetima)</a:t>
            </a:r>
          </a:p>
          <a:p>
            <a:pPr algn="ctr">
              <a:defRPr/>
            </a:pPr>
            <a:r>
              <a:rPr lang="hr-HR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NAPRAVITI SVOJU LISTU PRIORITETA </a:t>
            </a:r>
            <a:r>
              <a:rPr lang="hr-HR" sz="2000" b="1" dirty="0" smtClean="0">
                <a:solidFill>
                  <a:schemeClr val="tx1"/>
                </a:solidFill>
              </a:rPr>
              <a:t>(1.-6. MJESTA) </a:t>
            </a:r>
            <a:br>
              <a:rPr lang="hr-HR" sz="2000" b="1" dirty="0" smtClean="0">
                <a:solidFill>
                  <a:schemeClr val="tx1"/>
                </a:solidFill>
              </a:rPr>
            </a:br>
            <a:r>
              <a:rPr lang="hr-HR" sz="2000" b="1" dirty="0" smtClean="0">
                <a:solidFill>
                  <a:schemeClr val="tx1"/>
                </a:solidFill>
              </a:rPr>
              <a:t>– </a:t>
            </a:r>
            <a:r>
              <a:rPr lang="hr-HR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MOŽEŠ MIJENJATI </a:t>
            </a:r>
            <a:r>
              <a:rPr lang="hr-HR" sz="2000" b="1" dirty="0" smtClean="0">
                <a:solidFill>
                  <a:schemeClr val="tx1"/>
                </a:solidFill>
              </a:rPr>
              <a:t>cijelo vrijeme (do 6.7.2016.)</a:t>
            </a:r>
          </a:p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1691680" y="1196752"/>
            <a:ext cx="7272808" cy="4795937"/>
          </a:xfrm>
        </p:spPr>
        <p:txBody>
          <a:bodyPr/>
          <a:lstStyle/>
          <a:p>
            <a:pPr>
              <a:spcBef>
                <a:spcPct val="0"/>
              </a:spcBef>
              <a:buFont typeface="Arial" pitchFamily="34" charset="0"/>
              <a:buChar char="•"/>
            </a:pPr>
            <a:r>
              <a:rPr lang="hr-HR" sz="2400" b="1" dirty="0" smtClean="0">
                <a:solidFill>
                  <a:schemeClr val="tx1"/>
                </a:solidFill>
              </a:rPr>
              <a:t> </a:t>
            </a:r>
            <a:r>
              <a:rPr lang="hr-HR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Trenutno bodovno stanje i poredak na </a:t>
            </a:r>
            <a:br>
              <a:rPr lang="hr-HR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r-HR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rang listama vidljiv je odmah po prijavi </a:t>
            </a:r>
            <a:br>
              <a:rPr lang="hr-HR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r-HR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programa </a:t>
            </a:r>
            <a:r>
              <a:rPr lang="hr-HR" sz="2400" dirty="0" smtClean="0">
                <a:solidFill>
                  <a:schemeClr val="tx1"/>
                </a:solidFill>
              </a:rPr>
              <a:t>(osvježivanje svaki sat)</a:t>
            </a:r>
          </a:p>
          <a:p>
            <a:pPr>
              <a:spcBef>
                <a:spcPct val="0"/>
              </a:spcBef>
              <a:buFont typeface="Arial" pitchFamily="34" charset="0"/>
              <a:buChar char="•"/>
            </a:pPr>
            <a:r>
              <a:rPr lang="hr-HR" sz="2400" b="1" dirty="0" smtClean="0">
                <a:solidFill>
                  <a:schemeClr val="tx1"/>
                </a:solidFill>
              </a:rPr>
              <a:t> </a:t>
            </a:r>
            <a:r>
              <a:rPr lang="hr-HR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Rezultate 8.r. će se „povući” iz e-dnevnika </a:t>
            </a:r>
            <a:br>
              <a:rPr lang="hr-HR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r-HR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(poslije 15.6.2016., najkasnije do 24.6.2016. </a:t>
            </a:r>
            <a:br>
              <a:rPr lang="hr-HR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r-HR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dodatni rad)</a:t>
            </a:r>
          </a:p>
          <a:p>
            <a:pPr>
              <a:spcBef>
                <a:spcPct val="0"/>
              </a:spcBef>
              <a:buFont typeface="Arial" pitchFamily="34" charset="0"/>
              <a:buChar char="•"/>
            </a:pPr>
            <a:r>
              <a:rPr lang="hr-HR" sz="2400" b="1" dirty="0" smtClean="0">
                <a:solidFill>
                  <a:schemeClr val="tx1"/>
                </a:solidFill>
              </a:rPr>
              <a:t> </a:t>
            </a:r>
            <a:r>
              <a:rPr lang="hr-HR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Ponovno provjeri svoju poziciju, </a:t>
            </a:r>
            <a:br>
              <a:rPr lang="hr-HR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r-HR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napravi svoju listu prioriteta</a:t>
            </a:r>
          </a:p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1691680" y="764704"/>
            <a:ext cx="7272808" cy="5328592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hr-HR" dirty="0" smtClean="0">
                <a:solidFill>
                  <a:schemeClr val="tx1"/>
                </a:solidFill>
              </a:rPr>
              <a:t> </a:t>
            </a:r>
            <a:r>
              <a:rPr lang="hr-HR" sz="2400" dirty="0" smtClean="0">
                <a:solidFill>
                  <a:schemeClr val="tx1"/>
                </a:solidFill>
              </a:rPr>
              <a:t>Sustav </a:t>
            </a:r>
            <a:r>
              <a:rPr lang="hr-HR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automatski raspoređuje učenika </a:t>
            </a:r>
            <a:br>
              <a:rPr lang="hr-HR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r-HR" sz="2400" dirty="0" smtClean="0">
                <a:solidFill>
                  <a:schemeClr val="tx1"/>
                </a:solidFill>
              </a:rPr>
              <a:t>na najbolji mogući odabir!</a:t>
            </a:r>
          </a:p>
          <a:p>
            <a:pPr>
              <a:buFont typeface="Arial" pitchFamily="34" charset="0"/>
              <a:buChar char="•"/>
            </a:pPr>
            <a:r>
              <a:rPr lang="hr-HR" sz="2400" dirty="0" smtClean="0">
                <a:solidFill>
                  <a:schemeClr val="tx1"/>
                </a:solidFill>
              </a:rPr>
              <a:t> </a:t>
            </a:r>
            <a:r>
              <a:rPr lang="hr-HR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Paziti na listu prioriteta!</a:t>
            </a:r>
          </a:p>
          <a:p>
            <a:pPr>
              <a:buFont typeface="Arial" pitchFamily="34" charset="0"/>
              <a:buChar char="•"/>
            </a:pPr>
            <a:r>
              <a:rPr lang="hr-HR" sz="2400" dirty="0" smtClean="0">
                <a:solidFill>
                  <a:schemeClr val="tx1"/>
                </a:solidFill>
              </a:rPr>
              <a:t> </a:t>
            </a:r>
            <a:r>
              <a:rPr lang="hr-HR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Podaci se ažuriraju svakih sat vremena </a:t>
            </a:r>
            <a:r>
              <a:rPr lang="hr-HR" sz="2400" dirty="0" smtClean="0">
                <a:solidFill>
                  <a:schemeClr val="tx1"/>
                </a:solidFill>
              </a:rPr>
              <a:t>i </a:t>
            </a:r>
            <a:br>
              <a:rPr lang="hr-HR" sz="2400" dirty="0" smtClean="0">
                <a:solidFill>
                  <a:schemeClr val="tx1"/>
                </a:solidFill>
              </a:rPr>
            </a:br>
            <a:r>
              <a:rPr lang="hr-HR" sz="2400" dirty="0" smtClean="0">
                <a:solidFill>
                  <a:schemeClr val="tx1"/>
                </a:solidFill>
              </a:rPr>
              <a:t>moguće su </a:t>
            </a:r>
            <a:r>
              <a:rPr lang="hr-HR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manje izmjene </a:t>
            </a:r>
            <a:r>
              <a:rPr lang="hr-HR" sz="2400" dirty="0" smtClean="0">
                <a:solidFill>
                  <a:schemeClr val="tx1"/>
                </a:solidFill>
              </a:rPr>
              <a:t>svakih sat vremena</a:t>
            </a:r>
          </a:p>
          <a:p>
            <a:pPr>
              <a:buFont typeface="Arial" pitchFamily="34" charset="0"/>
              <a:buChar char="•"/>
            </a:pPr>
            <a:r>
              <a:rPr lang="hr-HR" sz="2400" dirty="0" smtClean="0">
                <a:solidFill>
                  <a:schemeClr val="tx1"/>
                </a:solidFill>
              </a:rPr>
              <a:t> </a:t>
            </a:r>
            <a:r>
              <a:rPr lang="hr-HR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Učenik i roditelj zajedno potpisuju </a:t>
            </a:r>
            <a:br>
              <a:rPr lang="hr-HR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r-HR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PRIJAVNICU čime potvrđuju odabir </a:t>
            </a:r>
            <a:br>
              <a:rPr lang="hr-HR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r-HR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hr-H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četvrtak 7.7.2016. roditeljski sastanak i </a:t>
            </a:r>
            <a:br>
              <a:rPr lang="hr-H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r-H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škola će isprintati prijavnice</a:t>
            </a:r>
            <a:r>
              <a:rPr lang="hr-HR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hr-HR" sz="2400" dirty="0" smtClean="0">
                <a:solidFill>
                  <a:schemeClr val="tx1"/>
                </a:solidFill>
              </a:rPr>
              <a:t> </a:t>
            </a:r>
            <a:br>
              <a:rPr lang="hr-HR" sz="2400" dirty="0" smtClean="0">
                <a:solidFill>
                  <a:schemeClr val="tx1"/>
                </a:solidFill>
              </a:rPr>
            </a:br>
            <a:r>
              <a:rPr lang="hr-HR" sz="2400" dirty="0" smtClean="0">
                <a:solidFill>
                  <a:schemeClr val="tx1"/>
                </a:solidFill>
              </a:rPr>
              <a:t>– ako ne žele ravnateljica će javiti u centralni </a:t>
            </a:r>
            <a:br>
              <a:rPr lang="hr-HR" sz="2400" dirty="0" smtClean="0">
                <a:solidFill>
                  <a:schemeClr val="tx1"/>
                </a:solidFill>
              </a:rPr>
            </a:br>
            <a:r>
              <a:rPr lang="hr-HR" sz="2400" dirty="0" smtClean="0">
                <a:solidFill>
                  <a:schemeClr val="tx1"/>
                </a:solidFill>
              </a:rPr>
              <a:t>sustav</a:t>
            </a:r>
          </a:p>
          <a:p>
            <a:pPr>
              <a:buFont typeface="Arial" pitchFamily="34" charset="0"/>
              <a:buChar char="•"/>
            </a:pPr>
            <a:r>
              <a:rPr lang="hr-HR" sz="2400" dirty="0" smtClean="0">
                <a:solidFill>
                  <a:schemeClr val="tx1"/>
                </a:solidFill>
              </a:rPr>
              <a:t> </a:t>
            </a:r>
            <a:r>
              <a:rPr lang="hr-HR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Ukoliko je potrebno škola će isprintati i </a:t>
            </a:r>
            <a:br>
              <a:rPr lang="hr-HR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r-HR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UPISNICU</a:t>
            </a:r>
          </a:p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1475656" y="908720"/>
            <a:ext cx="7488832" cy="5472608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hr-HR" sz="2400" b="1" dirty="0" smtClean="0">
                <a:solidFill>
                  <a:schemeClr val="tx1"/>
                </a:solidFill>
                <a:ea typeface="Calibri" pitchFamily="34" charset="0"/>
                <a:cs typeface="Calibri" pitchFamily="34" charset="0"/>
              </a:rPr>
              <a:t> </a:t>
            </a:r>
            <a:r>
              <a:rPr lang="hr-H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Calibri" pitchFamily="34" charset="0"/>
              </a:rPr>
              <a:t>11.7.2016.</a:t>
            </a:r>
            <a:r>
              <a:rPr lang="hr-HR" sz="2400" b="1" dirty="0" smtClean="0">
                <a:solidFill>
                  <a:schemeClr val="tx1"/>
                </a:solidFill>
                <a:ea typeface="Calibri" pitchFamily="34" charset="0"/>
                <a:cs typeface="Calibri" pitchFamily="34" charset="0"/>
              </a:rPr>
              <a:t> </a:t>
            </a:r>
            <a:r>
              <a:rPr lang="hr-HR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Calibri" pitchFamily="34" charset="0"/>
              </a:rPr>
              <a:t>rang liste postaju konačne  </a:t>
            </a:r>
            <a:r>
              <a:rPr lang="hr-HR" sz="2400" b="1" dirty="0" smtClean="0">
                <a:solidFill>
                  <a:schemeClr val="tx1"/>
                </a:solidFill>
                <a:ea typeface="Calibri" pitchFamily="34" charset="0"/>
                <a:cs typeface="Calibri" pitchFamily="34" charset="0"/>
              </a:rPr>
              <a:t/>
            </a:r>
            <a:br>
              <a:rPr lang="hr-HR" sz="2400" b="1" dirty="0" smtClean="0">
                <a:solidFill>
                  <a:schemeClr val="tx1"/>
                </a:solidFill>
                <a:ea typeface="Calibri" pitchFamily="34" charset="0"/>
                <a:cs typeface="Calibri" pitchFamily="34" charset="0"/>
              </a:rPr>
            </a:br>
            <a:r>
              <a:rPr lang="hr-HR" sz="2400" b="1" dirty="0" smtClean="0">
                <a:solidFill>
                  <a:schemeClr val="tx1"/>
                </a:solidFill>
                <a:ea typeface="Calibri" pitchFamily="34" charset="0"/>
                <a:cs typeface="Calibri" pitchFamily="34" charset="0"/>
              </a:rPr>
              <a:t>- nema više nikakvih mogućnosti izmjene</a:t>
            </a:r>
          </a:p>
          <a:p>
            <a:pPr>
              <a:buFont typeface="Arial" pitchFamily="34" charset="0"/>
              <a:buChar char="•"/>
            </a:pPr>
            <a:r>
              <a:rPr lang="hr-HR" sz="2400" b="1" dirty="0" smtClean="0">
                <a:solidFill>
                  <a:schemeClr val="tx1"/>
                </a:solidFill>
                <a:ea typeface="Calibri" pitchFamily="34" charset="0"/>
                <a:cs typeface="Calibri" pitchFamily="34" charset="0"/>
              </a:rPr>
              <a:t> </a:t>
            </a:r>
            <a:r>
              <a:rPr lang="hr-HR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Calibri" pitchFamily="34" charset="0"/>
              </a:rPr>
              <a:t>U</a:t>
            </a:r>
            <a:r>
              <a:rPr lang="vi-VN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Calibri" pitchFamily="34" charset="0"/>
              </a:rPr>
              <a:t>čenici se automatski raspoređuju po </a:t>
            </a:r>
            <a:r>
              <a:rPr lang="hr-HR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Calibri" pitchFamily="34" charset="0"/>
              </a:rPr>
              <a:t/>
            </a:r>
            <a:br>
              <a:rPr lang="hr-HR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Calibri" pitchFamily="34" charset="0"/>
              </a:rPr>
            </a:br>
            <a:r>
              <a:rPr lang="vi-VN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Calibri" pitchFamily="34" charset="0"/>
              </a:rPr>
              <a:t>odjeljenjima </a:t>
            </a:r>
            <a:r>
              <a:rPr lang="hr-HR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Calibri" pitchFamily="34" charset="0"/>
              </a:rPr>
              <a:t> </a:t>
            </a:r>
            <a:r>
              <a:rPr lang="hr-HR" sz="2400" b="1" dirty="0" smtClean="0">
                <a:solidFill>
                  <a:schemeClr val="tx1"/>
                </a:solidFill>
                <a:ea typeface="Calibri" pitchFamily="34" charset="0"/>
                <a:cs typeface="Calibri" pitchFamily="34" charset="0"/>
              </a:rPr>
              <a:t>(srednje škole)</a:t>
            </a:r>
            <a:endParaRPr lang="vi-VN" sz="2400" b="1" dirty="0" smtClean="0">
              <a:solidFill>
                <a:schemeClr val="tx1"/>
              </a:solidFill>
              <a:ea typeface="Calibri" pitchFamily="34" charset="0"/>
              <a:cs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hr-HR" sz="2400" b="1" dirty="0" smtClean="0">
                <a:solidFill>
                  <a:schemeClr val="tx1"/>
                </a:solidFill>
                <a:ea typeface="Calibri" pitchFamily="34" charset="0"/>
                <a:cs typeface="Calibri" pitchFamily="34" charset="0"/>
              </a:rPr>
              <a:t> </a:t>
            </a:r>
            <a:r>
              <a:rPr lang="hr-HR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Calibri" pitchFamily="34" charset="0"/>
              </a:rPr>
              <a:t>Svi podaci o upisanim učenicima prenose se</a:t>
            </a:r>
            <a:br>
              <a:rPr lang="hr-HR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Calibri" pitchFamily="34" charset="0"/>
              </a:rPr>
            </a:br>
            <a:r>
              <a:rPr lang="hr-HR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Calibri" pitchFamily="34" charset="0"/>
              </a:rPr>
              <a:t> u e-maticu </a:t>
            </a:r>
          </a:p>
          <a:p>
            <a:pPr>
              <a:buFont typeface="Arial" pitchFamily="34" charset="0"/>
              <a:buChar char="•"/>
            </a:pPr>
            <a:r>
              <a:rPr lang="pl-PL" sz="2400" b="1" dirty="0" smtClean="0">
                <a:solidFill>
                  <a:schemeClr val="tx1"/>
                </a:solidFill>
                <a:ea typeface="Calibri" pitchFamily="34" charset="0"/>
                <a:cs typeface="Calibri" pitchFamily="34" charset="0"/>
              </a:rPr>
              <a:t> </a:t>
            </a:r>
            <a:r>
              <a:rPr lang="pl-PL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Calibri" pitchFamily="34" charset="0"/>
              </a:rPr>
              <a:t>Učenik dolazi u srednju školu od </a:t>
            </a:r>
            <a:br>
              <a:rPr lang="pl-PL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Calibri" pitchFamily="34" charset="0"/>
              </a:rPr>
            </a:br>
            <a:r>
              <a:rPr lang="pl-PL" sz="2400" b="1" dirty="0" smtClean="0">
                <a:solidFill>
                  <a:srgbClr val="FF0000"/>
                </a:solidFill>
                <a:ea typeface="Calibri" pitchFamily="34" charset="0"/>
                <a:cs typeface="Calibri" pitchFamily="34" charset="0"/>
              </a:rPr>
              <a:t>1</a:t>
            </a:r>
            <a:r>
              <a:rPr lang="pl-PL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Calibri" pitchFamily="34" charset="0"/>
              </a:rPr>
              <a:t>1.-15.7. 2016. </a:t>
            </a:r>
            <a:r>
              <a:rPr lang="pl-PL" sz="2400" b="1" dirty="0" smtClean="0">
                <a:solidFill>
                  <a:schemeClr val="tx1"/>
                </a:solidFill>
                <a:ea typeface="Calibri" pitchFamily="34" charset="0"/>
                <a:cs typeface="Calibri" pitchFamily="34" charset="0"/>
              </a:rPr>
              <a:t>i donosi </a:t>
            </a:r>
            <a:r>
              <a:rPr lang="pl-PL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Calibri" pitchFamily="34" charset="0"/>
              </a:rPr>
              <a:t>dokumente</a:t>
            </a:r>
            <a:r>
              <a:rPr lang="pl-PL" sz="2400" b="1" dirty="0" smtClean="0">
                <a:solidFill>
                  <a:schemeClr val="tx1"/>
                </a:solidFill>
                <a:ea typeface="Calibri" pitchFamily="34" charset="0"/>
                <a:cs typeface="Calibri" pitchFamily="34" charset="0"/>
              </a:rPr>
              <a:t> i </a:t>
            </a:r>
            <a:r>
              <a:rPr lang="pl-PL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Calibri" pitchFamily="34" charset="0"/>
              </a:rPr>
              <a:t>upisnicu</a:t>
            </a:r>
            <a:r>
              <a:rPr lang="pl-PL" sz="2400" b="1" dirty="0" smtClean="0">
                <a:solidFill>
                  <a:schemeClr val="tx1"/>
                </a:solidFill>
                <a:ea typeface="Calibri" pitchFamily="34" charset="0"/>
                <a:cs typeface="Calibri" pitchFamily="34" charset="0"/>
              </a:rPr>
              <a:t> </a:t>
            </a:r>
            <a:br>
              <a:rPr lang="pl-PL" sz="2400" b="1" dirty="0" smtClean="0">
                <a:solidFill>
                  <a:schemeClr val="tx1"/>
                </a:solidFill>
                <a:ea typeface="Calibri" pitchFamily="34" charset="0"/>
                <a:cs typeface="Calibri" pitchFamily="34" charset="0"/>
              </a:rPr>
            </a:br>
            <a:r>
              <a:rPr lang="pl-PL" sz="2400" b="1" dirty="0" smtClean="0">
                <a:solidFill>
                  <a:schemeClr val="tx1"/>
                </a:solidFill>
                <a:ea typeface="Calibri" pitchFamily="34" charset="0"/>
                <a:cs typeface="Calibri" pitchFamily="34" charset="0"/>
              </a:rPr>
              <a:t>(provjeriti na internetskim stranicama srednjih škola točno vrijeme)</a:t>
            </a:r>
          </a:p>
          <a:p>
            <a:pPr>
              <a:buFont typeface="Arial" pitchFamily="34" charset="0"/>
              <a:buChar char="•"/>
            </a:pPr>
            <a:r>
              <a:rPr lang="hr-HR" sz="2400" b="1" dirty="0" smtClean="0">
                <a:solidFill>
                  <a:schemeClr val="tx1"/>
                </a:solidFill>
                <a:ea typeface="Calibri" pitchFamily="34" charset="0"/>
                <a:cs typeface="Calibri" pitchFamily="34" charset="0"/>
              </a:rPr>
              <a:t> </a:t>
            </a:r>
            <a:r>
              <a:rPr lang="hr-H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Calibri" pitchFamily="34" charset="0"/>
              </a:rPr>
              <a:t>2. upisni krug </a:t>
            </a:r>
            <a:r>
              <a:rPr lang="hr-HR" sz="2400" b="1" dirty="0" smtClean="0">
                <a:solidFill>
                  <a:schemeClr val="tx1"/>
                </a:solidFill>
                <a:ea typeface="Calibri" pitchFamily="34" charset="0"/>
                <a:cs typeface="Calibri" pitchFamily="34" charset="0"/>
              </a:rPr>
              <a:t>– </a:t>
            </a:r>
            <a:r>
              <a:rPr lang="hr-HR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Calibri" pitchFamily="34" charset="0"/>
              </a:rPr>
              <a:t>slobodna mjesta </a:t>
            </a:r>
            <a:r>
              <a:rPr lang="hr-HR" sz="2400" b="1" dirty="0" smtClean="0">
                <a:solidFill>
                  <a:schemeClr val="tx1"/>
                </a:solidFill>
                <a:ea typeface="Calibri" pitchFamily="34" charset="0"/>
                <a:cs typeface="Calibri" pitchFamily="34" charset="0"/>
              </a:rPr>
              <a:t>će biti </a:t>
            </a:r>
            <a:br>
              <a:rPr lang="hr-HR" sz="2400" b="1" dirty="0" smtClean="0">
                <a:solidFill>
                  <a:schemeClr val="tx1"/>
                </a:solidFill>
                <a:ea typeface="Calibri" pitchFamily="34" charset="0"/>
                <a:cs typeface="Calibri" pitchFamily="34" charset="0"/>
              </a:rPr>
            </a:br>
            <a:r>
              <a:rPr lang="hr-HR" sz="2400" b="1" dirty="0" smtClean="0">
                <a:solidFill>
                  <a:schemeClr val="tx1"/>
                </a:solidFill>
                <a:ea typeface="Calibri" pitchFamily="34" charset="0"/>
                <a:cs typeface="Calibri" pitchFamily="34" charset="0"/>
              </a:rPr>
              <a:t>objavljena </a:t>
            </a:r>
            <a:r>
              <a:rPr lang="hr-HR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Calibri" pitchFamily="34" charset="0"/>
              </a:rPr>
              <a:t>18.7.2016.</a:t>
            </a:r>
            <a:r>
              <a:rPr lang="hr-HR" sz="2400" b="1" dirty="0" smtClean="0">
                <a:solidFill>
                  <a:schemeClr val="tx1"/>
                </a:solidFill>
                <a:ea typeface="Calibri" pitchFamily="34" charset="0"/>
                <a:cs typeface="Calibri" pitchFamily="34" charset="0"/>
              </a:rPr>
              <a:t> – </a:t>
            </a:r>
            <a:r>
              <a:rPr lang="hr-HR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Calibri" pitchFamily="34" charset="0"/>
              </a:rPr>
              <a:t>okvirni broj</a:t>
            </a:r>
          </a:p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052736"/>
          </a:xfrm>
        </p:spPr>
        <p:txBody>
          <a:bodyPr vert="horz"/>
          <a:lstStyle/>
          <a:p>
            <a:pPr algn="ctr"/>
            <a:r>
              <a:rPr lang="hr-HR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PRVA PRIJAVA U SUSTAV (registracija)</a:t>
            </a:r>
            <a:br>
              <a:rPr lang="hr-HR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hr-HR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U školi</a:t>
            </a:r>
            <a:endParaRPr lang="hr-HR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899592" y="1340768"/>
            <a:ext cx="7560840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Pravokutni oblačić 4"/>
          <p:cNvSpPr/>
          <p:nvPr/>
        </p:nvSpPr>
        <p:spPr>
          <a:xfrm>
            <a:off x="1475656" y="3068960"/>
            <a:ext cx="2520950" cy="576263"/>
          </a:xfrm>
          <a:prstGeom prst="wedgeRectCallout">
            <a:avLst>
              <a:gd name="adj1" fmla="val 117117"/>
              <a:gd name="adj2" fmla="val 196775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hr-HR"/>
          </a:p>
        </p:txBody>
      </p:sp>
      <p:sp>
        <p:nvSpPr>
          <p:cNvPr id="10" name="TekstniOkvir 5"/>
          <p:cNvSpPr txBox="1">
            <a:spLocks noChangeArrowheads="1"/>
          </p:cNvSpPr>
          <p:nvPr/>
        </p:nvSpPr>
        <p:spPr bwMode="auto">
          <a:xfrm>
            <a:off x="1475656" y="3068960"/>
            <a:ext cx="2449513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hr-HR" sz="1400" b="1" dirty="0"/>
              <a:t>Lozinka (iz elektroničkog </a:t>
            </a:r>
            <a:r>
              <a:rPr lang="hr-HR" sz="1400" b="1" dirty="0" smtClean="0"/>
              <a:t/>
            </a:r>
            <a:br>
              <a:rPr lang="hr-HR" sz="1400" b="1" dirty="0" smtClean="0"/>
            </a:br>
            <a:r>
              <a:rPr lang="hr-HR" sz="1400" b="1" dirty="0" smtClean="0"/>
              <a:t>identiteta</a:t>
            </a:r>
            <a:r>
              <a:rPr lang="hr-HR" sz="1400" b="1" dirty="0"/>
              <a:t>)</a:t>
            </a:r>
          </a:p>
        </p:txBody>
      </p:sp>
      <p:sp>
        <p:nvSpPr>
          <p:cNvPr id="11" name="Pravokutni oblačić 2"/>
          <p:cNvSpPr/>
          <p:nvPr/>
        </p:nvSpPr>
        <p:spPr>
          <a:xfrm>
            <a:off x="6660232" y="2852936"/>
            <a:ext cx="2303462" cy="576262"/>
          </a:xfrm>
          <a:prstGeom prst="wedgeRectCallout">
            <a:avLst>
              <a:gd name="adj1" fmla="val -71537"/>
              <a:gd name="adj2" fmla="val 124331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hr-HR"/>
          </a:p>
        </p:txBody>
      </p:sp>
      <p:sp>
        <p:nvSpPr>
          <p:cNvPr id="12" name="Pravokutni oblačić 7"/>
          <p:cNvSpPr/>
          <p:nvPr/>
        </p:nvSpPr>
        <p:spPr>
          <a:xfrm>
            <a:off x="6084168" y="5733256"/>
            <a:ext cx="2160588" cy="576263"/>
          </a:xfrm>
          <a:prstGeom prst="wedgeRectCallout">
            <a:avLst>
              <a:gd name="adj1" fmla="val -58916"/>
              <a:gd name="adj2" fmla="val -163988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hr-HR"/>
          </a:p>
        </p:txBody>
      </p:sp>
      <p:sp>
        <p:nvSpPr>
          <p:cNvPr id="13" name="TekstniOkvir 6"/>
          <p:cNvSpPr txBox="1">
            <a:spLocks noChangeArrowheads="1"/>
          </p:cNvSpPr>
          <p:nvPr/>
        </p:nvSpPr>
        <p:spPr bwMode="auto">
          <a:xfrm>
            <a:off x="6156176" y="5733256"/>
            <a:ext cx="208915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hr-HR" sz="1200" b="1" dirty="0"/>
              <a:t>Pin (koji ćete dobiti </a:t>
            </a:r>
            <a:r>
              <a:rPr lang="hr-HR" sz="1200" b="1" dirty="0" smtClean="0"/>
              <a:t/>
            </a:r>
            <a:br>
              <a:rPr lang="hr-HR" sz="1200" b="1" dirty="0" smtClean="0"/>
            </a:br>
            <a:r>
              <a:rPr lang="hr-HR" sz="1200" b="1" dirty="0" smtClean="0"/>
              <a:t>mobitelom je </a:t>
            </a:r>
            <a:br>
              <a:rPr lang="hr-HR" sz="1200" b="1" dirty="0" smtClean="0"/>
            </a:br>
            <a:r>
              <a:rPr lang="hr-HR" sz="1200" b="1" dirty="0" smtClean="0"/>
              <a:t>četveroznamenkast)</a:t>
            </a:r>
            <a:r>
              <a:rPr lang="hr-HR" sz="1400" b="1" dirty="0" smtClean="0"/>
              <a:t/>
            </a:r>
            <a:br>
              <a:rPr lang="hr-HR" sz="1400" b="1" dirty="0" smtClean="0"/>
            </a:br>
            <a:endParaRPr lang="hr-HR" sz="1400" b="1" dirty="0"/>
          </a:p>
        </p:txBody>
      </p:sp>
      <p:sp>
        <p:nvSpPr>
          <p:cNvPr id="14" name="TekstniOkvir 3"/>
          <p:cNvSpPr txBox="1">
            <a:spLocks noChangeArrowheads="1"/>
          </p:cNvSpPr>
          <p:nvPr/>
        </p:nvSpPr>
        <p:spPr bwMode="auto">
          <a:xfrm>
            <a:off x="6660232" y="2852936"/>
            <a:ext cx="2232025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hr-HR" sz="1400" b="1" dirty="0"/>
              <a:t>Korisničko ime (iz </a:t>
            </a:r>
            <a:r>
              <a:rPr lang="hr-HR" sz="1400" b="1" dirty="0" smtClean="0"/>
              <a:t/>
            </a:r>
            <a:br>
              <a:rPr lang="hr-HR" sz="1400" b="1" dirty="0" smtClean="0"/>
            </a:br>
            <a:r>
              <a:rPr lang="hr-HR" sz="1400" b="1" dirty="0" smtClean="0"/>
              <a:t>elektroničkog </a:t>
            </a:r>
            <a:r>
              <a:rPr lang="hr-HR" sz="1400" b="1" dirty="0"/>
              <a:t>identiteta</a:t>
            </a:r>
            <a:r>
              <a:rPr lang="hr-HR" sz="1400" dirty="0"/>
              <a:t>)</a:t>
            </a:r>
          </a:p>
        </p:txBody>
      </p:sp>
      <p:sp>
        <p:nvSpPr>
          <p:cNvPr id="15" name="TekstniOkvir 5"/>
          <p:cNvSpPr txBox="1">
            <a:spLocks noChangeArrowheads="1"/>
          </p:cNvSpPr>
          <p:nvPr/>
        </p:nvSpPr>
        <p:spPr bwMode="auto">
          <a:xfrm>
            <a:off x="5292080" y="3933056"/>
            <a:ext cx="21605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hr-HR" b="1" dirty="0"/>
              <a:t>i</a:t>
            </a:r>
            <a:r>
              <a:rPr lang="hr-HR" sz="1400" b="1" dirty="0"/>
              <a:t>vana.horvat@skole.hr</a:t>
            </a:r>
          </a:p>
        </p:txBody>
      </p:sp>
      <p:sp>
        <p:nvSpPr>
          <p:cNvPr id="16" name="TekstniOkvir 6"/>
          <p:cNvSpPr txBox="1">
            <a:spLocks noChangeArrowheads="1"/>
          </p:cNvSpPr>
          <p:nvPr/>
        </p:nvSpPr>
        <p:spPr bwMode="auto">
          <a:xfrm>
            <a:off x="5724128" y="4365104"/>
            <a:ext cx="14414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hr-HR" sz="1400" b="1" dirty="0"/>
              <a:t>3Rt43Kmj</a:t>
            </a:r>
          </a:p>
        </p:txBody>
      </p:sp>
      <p:sp>
        <p:nvSpPr>
          <p:cNvPr id="17" name="TekstniOkvir 8"/>
          <p:cNvSpPr txBox="1">
            <a:spLocks noChangeArrowheads="1"/>
          </p:cNvSpPr>
          <p:nvPr/>
        </p:nvSpPr>
        <p:spPr bwMode="auto">
          <a:xfrm>
            <a:off x="5724128" y="4653136"/>
            <a:ext cx="1223963" cy="4619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hr-HR" sz="1000" b="1" dirty="0"/>
              <a:t>Mobitel</a:t>
            </a:r>
          </a:p>
          <a:p>
            <a:pPr eaLnBrk="1" hangingPunct="1"/>
            <a:r>
              <a:rPr lang="hr-HR" sz="1400" b="1" dirty="0"/>
              <a:t>0919124419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Prijava u sustav</a:t>
            </a:r>
            <a:endParaRPr lang="hr-HR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" name="Content Placeholder 4" descr="Picture3.jpg"/>
          <p:cNvPicPr>
            <a:picLocks noGrp="1" noChangeAspect="1"/>
          </p:cNvPicPr>
          <p:nvPr>
            <p:ph idx="10"/>
          </p:nvPr>
        </p:nvPicPr>
        <p:blipFill>
          <a:blip r:embed="rId2" cstate="print"/>
          <a:stretch>
            <a:fillRect/>
          </a:stretch>
        </p:blipFill>
        <p:spPr>
          <a:xfrm>
            <a:off x="107504" y="1124744"/>
            <a:ext cx="8676456" cy="4525243"/>
          </a:xfrm>
        </p:spPr>
      </p:pic>
      <p:sp>
        <p:nvSpPr>
          <p:cNvPr id="6" name="Pravokutni oblačić 6"/>
          <p:cNvSpPr/>
          <p:nvPr/>
        </p:nvSpPr>
        <p:spPr>
          <a:xfrm>
            <a:off x="4860032" y="2636912"/>
            <a:ext cx="3816350" cy="433388"/>
          </a:xfrm>
          <a:prstGeom prst="wedgeRectCallout">
            <a:avLst>
              <a:gd name="adj1" fmla="val 2274"/>
              <a:gd name="adj2" fmla="val 126158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1600" b="1" dirty="0">
                <a:solidFill>
                  <a:srgbClr val="FF0000"/>
                </a:solidFill>
              </a:rPr>
              <a:t>Upisati sa </a:t>
            </a:r>
            <a:r>
              <a:rPr lang="hr-HR" sz="1600" b="1" dirty="0" err="1">
                <a:solidFill>
                  <a:srgbClr val="FF0000"/>
                </a:solidFill>
              </a:rPr>
              <a:t>elektorničkog</a:t>
            </a:r>
            <a:r>
              <a:rPr lang="hr-HR" sz="1600" b="1" dirty="0">
                <a:solidFill>
                  <a:srgbClr val="FF0000"/>
                </a:solidFill>
              </a:rPr>
              <a:t> identiteta</a:t>
            </a:r>
          </a:p>
        </p:txBody>
      </p:sp>
      <p:sp>
        <p:nvSpPr>
          <p:cNvPr id="7" name="Pravokutni oblačić 7"/>
          <p:cNvSpPr/>
          <p:nvPr/>
        </p:nvSpPr>
        <p:spPr>
          <a:xfrm>
            <a:off x="2699792" y="5805264"/>
            <a:ext cx="3384550" cy="360363"/>
          </a:xfrm>
          <a:prstGeom prst="wedgeRectCallout">
            <a:avLst>
              <a:gd name="adj1" fmla="val 39973"/>
              <a:gd name="adj2" fmla="val -306813"/>
            </a:avLst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1600" b="1" dirty="0">
                <a:solidFill>
                  <a:srgbClr val="FF0000"/>
                </a:solidFill>
              </a:rPr>
              <a:t>Pin dobiven putem mobitela</a:t>
            </a:r>
          </a:p>
        </p:txBody>
      </p:sp>
      <p:sp>
        <p:nvSpPr>
          <p:cNvPr id="8" name="TekstniOkvir 5"/>
          <p:cNvSpPr txBox="1">
            <a:spLocks noChangeArrowheads="1"/>
          </p:cNvSpPr>
          <p:nvPr/>
        </p:nvSpPr>
        <p:spPr bwMode="auto">
          <a:xfrm>
            <a:off x="5580112" y="3645024"/>
            <a:ext cx="2017713" cy="3063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hr-HR" sz="1400" dirty="0">
                <a:latin typeface="Calibri" pitchFamily="34" charset="0"/>
              </a:rPr>
              <a:t>ivana.horvat@ skole.hr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Osobni podaci i podaci za kontakt</a:t>
            </a:r>
            <a:endParaRPr lang="hr-HR" sz="3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" name="Content Placeholder 4" descr="Picture4.png"/>
          <p:cNvPicPr>
            <a:picLocks noGrp="1" noChangeAspect="1"/>
          </p:cNvPicPr>
          <p:nvPr>
            <p:ph idx="10"/>
          </p:nvPr>
        </p:nvPicPr>
        <p:blipFill>
          <a:blip r:embed="rId2" cstate="print"/>
          <a:stretch>
            <a:fillRect/>
          </a:stretch>
        </p:blipFill>
        <p:spPr>
          <a:xfrm>
            <a:off x="1043608" y="1484784"/>
            <a:ext cx="5126236" cy="4824536"/>
          </a:xfrm>
        </p:spPr>
      </p:pic>
      <p:sp>
        <p:nvSpPr>
          <p:cNvPr id="6" name="Pravokutni oblačić 4"/>
          <p:cNvSpPr/>
          <p:nvPr/>
        </p:nvSpPr>
        <p:spPr>
          <a:xfrm>
            <a:off x="6156176" y="1484784"/>
            <a:ext cx="2834010" cy="1152128"/>
          </a:xfrm>
          <a:prstGeom prst="wedgeRectCallout">
            <a:avLst>
              <a:gd name="adj1" fmla="val -140461"/>
              <a:gd name="adj2" fmla="val 72384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r-HR" b="1" dirty="0" smtClean="0">
                <a:solidFill>
                  <a:srgbClr val="FF0000"/>
                </a:solidFill>
              </a:rPr>
              <a:t>Provjeriti! </a:t>
            </a:r>
            <a:br>
              <a:rPr lang="hr-HR" b="1" dirty="0" smtClean="0">
                <a:solidFill>
                  <a:srgbClr val="FF0000"/>
                </a:solidFill>
              </a:rPr>
            </a:br>
            <a:r>
              <a:rPr lang="hr-HR" b="1" dirty="0" smtClean="0">
                <a:solidFill>
                  <a:srgbClr val="FF0000"/>
                </a:solidFill>
              </a:rPr>
              <a:t>Ako </a:t>
            </a:r>
            <a:r>
              <a:rPr lang="hr-HR" b="1" dirty="0">
                <a:solidFill>
                  <a:srgbClr val="FF0000"/>
                </a:solidFill>
              </a:rPr>
              <a:t>ima pogrešaka </a:t>
            </a:r>
            <a:r>
              <a:rPr lang="hr-HR" b="1" dirty="0" smtClean="0">
                <a:solidFill>
                  <a:srgbClr val="FF0000"/>
                </a:solidFill>
              </a:rPr>
              <a:t/>
            </a:r>
            <a:br>
              <a:rPr lang="hr-HR" b="1" dirty="0" smtClean="0">
                <a:solidFill>
                  <a:srgbClr val="FF0000"/>
                </a:solidFill>
              </a:rPr>
            </a:br>
            <a:r>
              <a:rPr lang="hr-HR" b="1" dirty="0" smtClean="0">
                <a:solidFill>
                  <a:srgbClr val="FF0000"/>
                </a:solidFill>
              </a:rPr>
              <a:t>javiti razredniku </a:t>
            </a:r>
            <a:r>
              <a:rPr lang="hr-HR" b="1" dirty="0">
                <a:solidFill>
                  <a:srgbClr val="FF0000"/>
                </a:solidFill>
              </a:rPr>
              <a:t>da </a:t>
            </a:r>
            <a:r>
              <a:rPr lang="hr-HR" b="1" dirty="0" smtClean="0">
                <a:solidFill>
                  <a:srgbClr val="FF0000"/>
                </a:solidFill>
              </a:rPr>
              <a:t/>
            </a:r>
            <a:br>
              <a:rPr lang="hr-HR" b="1" dirty="0" smtClean="0">
                <a:solidFill>
                  <a:srgbClr val="FF0000"/>
                </a:solidFill>
              </a:rPr>
            </a:br>
            <a:r>
              <a:rPr lang="hr-HR" b="1" dirty="0" smtClean="0">
                <a:solidFill>
                  <a:srgbClr val="FF0000"/>
                </a:solidFill>
              </a:rPr>
              <a:t>ispravi</a:t>
            </a:r>
            <a:endParaRPr lang="hr-HR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Ocjene: osnovno obrazovanje</a:t>
            </a:r>
            <a:endParaRPr lang="hr-HR" sz="3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" name="Content Placeholder 4" descr="Picture5.png"/>
          <p:cNvPicPr>
            <a:picLocks noGrp="1" noChangeAspect="1"/>
          </p:cNvPicPr>
          <p:nvPr>
            <p:ph idx="10"/>
          </p:nvPr>
        </p:nvPicPr>
        <p:blipFill>
          <a:blip r:embed="rId2" cstate="print"/>
          <a:stretch>
            <a:fillRect/>
          </a:stretch>
        </p:blipFill>
        <p:spPr>
          <a:xfrm>
            <a:off x="245519" y="1556792"/>
            <a:ext cx="8056719" cy="4680520"/>
          </a:xfrm>
        </p:spPr>
      </p:pic>
      <p:sp>
        <p:nvSpPr>
          <p:cNvPr id="6" name="Pravokutni oblačić 5"/>
          <p:cNvSpPr/>
          <p:nvPr/>
        </p:nvSpPr>
        <p:spPr>
          <a:xfrm>
            <a:off x="6372200" y="908720"/>
            <a:ext cx="2305050" cy="1081087"/>
          </a:xfrm>
          <a:prstGeom prst="wedgeRectCallout">
            <a:avLst>
              <a:gd name="adj1" fmla="val -215624"/>
              <a:gd name="adj2" fmla="val 104277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1600" b="1" dirty="0">
                <a:solidFill>
                  <a:srgbClr val="FF0000"/>
                </a:solidFill>
              </a:rPr>
              <a:t>Provjerit! Ako ima </a:t>
            </a:r>
            <a:r>
              <a:rPr lang="hr-HR" sz="1600" b="1" dirty="0" smtClean="0">
                <a:solidFill>
                  <a:srgbClr val="FF0000"/>
                </a:solidFill>
              </a:rPr>
              <a:t/>
            </a:r>
            <a:br>
              <a:rPr lang="hr-HR" sz="1600" b="1" dirty="0" smtClean="0">
                <a:solidFill>
                  <a:srgbClr val="FF0000"/>
                </a:solidFill>
              </a:rPr>
            </a:br>
            <a:r>
              <a:rPr lang="hr-HR" sz="1600" b="1" dirty="0" smtClean="0">
                <a:solidFill>
                  <a:srgbClr val="FF0000"/>
                </a:solidFill>
              </a:rPr>
              <a:t>pogrešaka </a:t>
            </a:r>
            <a:r>
              <a:rPr lang="hr-HR" sz="1600" b="1" dirty="0">
                <a:solidFill>
                  <a:srgbClr val="FF0000"/>
                </a:solidFill>
              </a:rPr>
              <a:t>javiti </a:t>
            </a:r>
            <a:r>
              <a:rPr lang="hr-HR" sz="1600" b="1" dirty="0" smtClean="0">
                <a:solidFill>
                  <a:srgbClr val="FF0000"/>
                </a:solidFill>
              </a:rPr>
              <a:t/>
            </a:r>
            <a:br>
              <a:rPr lang="hr-HR" sz="1600" b="1" dirty="0" smtClean="0">
                <a:solidFill>
                  <a:srgbClr val="FF0000"/>
                </a:solidFill>
              </a:rPr>
            </a:br>
            <a:r>
              <a:rPr lang="hr-HR" sz="1600" b="1" dirty="0" smtClean="0">
                <a:solidFill>
                  <a:srgbClr val="FF0000"/>
                </a:solidFill>
              </a:rPr>
              <a:t>razredniku </a:t>
            </a:r>
            <a:r>
              <a:rPr lang="hr-HR" sz="1600" b="1" dirty="0">
                <a:solidFill>
                  <a:srgbClr val="FF0000"/>
                </a:solidFill>
              </a:rPr>
              <a:t>da ispravi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Obrazovni programi</a:t>
            </a:r>
            <a:endParaRPr lang="hr-HR" sz="3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" name="Content Placeholder 4" descr="Picture6.jpg"/>
          <p:cNvPicPr>
            <a:picLocks noGrp="1" noChangeAspect="1"/>
          </p:cNvPicPr>
          <p:nvPr>
            <p:ph idx="10"/>
          </p:nvPr>
        </p:nvPicPr>
        <p:blipFill>
          <a:blip r:embed="rId2" cstate="print"/>
          <a:stretch>
            <a:fillRect/>
          </a:stretch>
        </p:blipFill>
        <p:spPr>
          <a:xfrm>
            <a:off x="899592" y="1196752"/>
            <a:ext cx="7246384" cy="5328592"/>
          </a:xfrm>
        </p:spPr>
      </p:pic>
      <p:sp>
        <p:nvSpPr>
          <p:cNvPr id="6" name="Pravokutni oblačić 5"/>
          <p:cNvSpPr/>
          <p:nvPr/>
        </p:nvSpPr>
        <p:spPr>
          <a:xfrm>
            <a:off x="6660232" y="2348880"/>
            <a:ext cx="2233612" cy="1150938"/>
          </a:xfrm>
          <a:prstGeom prst="wedgeRectCallout">
            <a:avLst>
              <a:gd name="adj1" fmla="val -106985"/>
              <a:gd name="adj2" fmla="val 76013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1600" b="1" dirty="0">
                <a:solidFill>
                  <a:srgbClr val="FF0000"/>
                </a:solidFill>
              </a:rPr>
              <a:t>Pregled svih </a:t>
            </a:r>
            <a:r>
              <a:rPr lang="hr-HR" sz="1600" b="1" dirty="0" smtClean="0">
                <a:solidFill>
                  <a:srgbClr val="FF0000"/>
                </a:solidFill>
              </a:rPr>
              <a:t/>
            </a:r>
            <a:br>
              <a:rPr lang="hr-HR" sz="1600" b="1" dirty="0" smtClean="0">
                <a:solidFill>
                  <a:srgbClr val="FF0000"/>
                </a:solidFill>
              </a:rPr>
            </a:br>
            <a:r>
              <a:rPr lang="hr-HR" sz="1600" b="1" dirty="0" smtClean="0">
                <a:solidFill>
                  <a:srgbClr val="FF0000"/>
                </a:solidFill>
              </a:rPr>
              <a:t>postojećih </a:t>
            </a:r>
            <a:r>
              <a:rPr lang="hr-HR" sz="1600" b="1" dirty="0">
                <a:solidFill>
                  <a:srgbClr val="FF0000"/>
                </a:solidFill>
              </a:rPr>
              <a:t>programa prema različitim </a:t>
            </a:r>
            <a:r>
              <a:rPr lang="hr-HR" sz="1600" b="1" dirty="0" smtClean="0">
                <a:solidFill>
                  <a:srgbClr val="FF0000"/>
                </a:solidFill>
              </a:rPr>
              <a:t/>
            </a:r>
            <a:br>
              <a:rPr lang="hr-HR" sz="1600" b="1" dirty="0" smtClean="0">
                <a:solidFill>
                  <a:srgbClr val="FF0000"/>
                </a:solidFill>
              </a:rPr>
            </a:br>
            <a:r>
              <a:rPr lang="hr-HR" sz="1600" b="1" dirty="0" smtClean="0">
                <a:solidFill>
                  <a:srgbClr val="FF0000"/>
                </a:solidFill>
              </a:rPr>
              <a:t>kriterijima</a:t>
            </a:r>
            <a:endParaRPr lang="hr-HR" sz="1600" b="1" dirty="0">
              <a:solidFill>
                <a:srgbClr val="FF0000"/>
              </a:solidFill>
            </a:endParaRPr>
          </a:p>
        </p:txBody>
      </p:sp>
      <p:sp>
        <p:nvSpPr>
          <p:cNvPr id="7" name="Pravokutni oblačić 6"/>
          <p:cNvSpPr/>
          <p:nvPr/>
        </p:nvSpPr>
        <p:spPr>
          <a:xfrm>
            <a:off x="5004048" y="6021288"/>
            <a:ext cx="3024187" cy="574675"/>
          </a:xfrm>
          <a:prstGeom prst="wedgeRectCallout">
            <a:avLst>
              <a:gd name="adj1" fmla="val -16576"/>
              <a:gd name="adj2" fmla="val -146826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r-HR" b="1" dirty="0">
                <a:solidFill>
                  <a:srgbClr val="FF0000"/>
                </a:solidFill>
              </a:rPr>
              <a:t>Više o programu. </a:t>
            </a:r>
            <a:r>
              <a:rPr lang="hr-HR" b="1" dirty="0" smtClean="0">
                <a:solidFill>
                  <a:srgbClr val="FF0000"/>
                </a:solidFill>
              </a:rPr>
              <a:t/>
            </a:r>
            <a:br>
              <a:rPr lang="hr-HR" b="1" dirty="0" smtClean="0">
                <a:solidFill>
                  <a:srgbClr val="FF0000"/>
                </a:solidFill>
              </a:rPr>
            </a:br>
            <a:r>
              <a:rPr lang="hr-HR" b="1" dirty="0" smtClean="0">
                <a:solidFill>
                  <a:srgbClr val="FF0000"/>
                </a:solidFill>
              </a:rPr>
              <a:t>Odabir</a:t>
            </a:r>
            <a:r>
              <a:rPr lang="hr-HR" b="1" dirty="0">
                <a:solidFill>
                  <a:srgbClr val="FF0000"/>
                </a:solidFill>
              </a:rPr>
              <a:t>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9514"/>
          </a:xfrm>
        </p:spPr>
        <p:txBody>
          <a:bodyPr/>
          <a:lstStyle/>
          <a:p>
            <a:pPr algn="ctr"/>
            <a:r>
              <a:rPr lang="hr-HR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Online upisi u srednju školu</a:t>
            </a:r>
            <a:br>
              <a:rPr lang="hr-HR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hr-HR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na portalu: </a:t>
            </a:r>
            <a:r>
              <a:rPr lang="hr-HR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hlinkClick r:id="rId2"/>
              </a:rPr>
              <a:t>www.upisi.hr</a:t>
            </a:r>
            <a:endParaRPr lang="ko-KR" altLang="en-US" sz="3600" b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9" name="Slika 1"/>
          <p:cNvPicPr>
            <a:picLocks noGrp="1" noChangeAspect="1"/>
          </p:cNvPicPr>
          <p:nvPr>
            <p:ph idx="10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188" t="4718" r="2754" b="4588"/>
          <a:stretch>
            <a:fillRect/>
          </a:stretch>
        </p:blipFill>
        <p:spPr>
          <a:xfrm>
            <a:off x="467544" y="1556792"/>
            <a:ext cx="8257514" cy="447872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891763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" name="Content Placeholder 4" descr="Picture7.jpg"/>
          <p:cNvPicPr>
            <a:picLocks noGrp="1" noChangeAspect="1"/>
          </p:cNvPicPr>
          <p:nvPr>
            <p:ph idx="10"/>
          </p:nvPr>
        </p:nvPicPr>
        <p:blipFill>
          <a:blip r:embed="rId2" cstate="print"/>
          <a:stretch>
            <a:fillRect/>
          </a:stretch>
        </p:blipFill>
        <p:spPr>
          <a:xfrm>
            <a:off x="1043608" y="404664"/>
            <a:ext cx="6856442" cy="6192688"/>
          </a:xfrm>
        </p:spPr>
      </p:pic>
      <p:sp>
        <p:nvSpPr>
          <p:cNvPr id="6" name="Pravokutni oblačić 6"/>
          <p:cNvSpPr/>
          <p:nvPr/>
        </p:nvSpPr>
        <p:spPr>
          <a:xfrm>
            <a:off x="5508104" y="2564904"/>
            <a:ext cx="2232248" cy="576262"/>
          </a:xfrm>
          <a:prstGeom prst="wedgeRectCallout">
            <a:avLst>
              <a:gd name="adj1" fmla="val -2134"/>
              <a:gd name="adj2" fmla="val 281232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r-HR" b="1" dirty="0">
                <a:solidFill>
                  <a:srgbClr val="FF0000"/>
                </a:solidFill>
              </a:rPr>
              <a:t>Pretraživanje </a:t>
            </a:r>
            <a:r>
              <a:rPr lang="hr-HR" b="1" dirty="0" smtClean="0">
                <a:solidFill>
                  <a:srgbClr val="FF0000"/>
                </a:solidFill>
              </a:rPr>
              <a:t/>
            </a:r>
            <a:br>
              <a:rPr lang="hr-HR" b="1" dirty="0" smtClean="0">
                <a:solidFill>
                  <a:srgbClr val="FF0000"/>
                </a:solidFill>
              </a:rPr>
            </a:br>
            <a:r>
              <a:rPr lang="hr-HR" b="1" dirty="0" smtClean="0">
                <a:solidFill>
                  <a:srgbClr val="FF0000"/>
                </a:solidFill>
              </a:rPr>
              <a:t>programa</a:t>
            </a:r>
            <a:endParaRPr lang="hr-HR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" name="Content Placeholder 4" descr="Picture8.jpg"/>
          <p:cNvPicPr>
            <a:picLocks noGrp="1" noChangeAspect="1"/>
          </p:cNvPicPr>
          <p:nvPr>
            <p:ph idx="10"/>
          </p:nvPr>
        </p:nvPicPr>
        <p:blipFill>
          <a:blip r:embed="rId2" cstate="print"/>
          <a:stretch>
            <a:fillRect/>
          </a:stretch>
        </p:blipFill>
        <p:spPr>
          <a:xfrm>
            <a:off x="971600" y="332656"/>
            <a:ext cx="6731344" cy="6120680"/>
          </a:xfrm>
        </p:spPr>
      </p:pic>
      <p:sp>
        <p:nvSpPr>
          <p:cNvPr id="6" name="Pravokutni oblačić 7"/>
          <p:cNvSpPr/>
          <p:nvPr/>
        </p:nvSpPr>
        <p:spPr>
          <a:xfrm>
            <a:off x="4499992" y="4725144"/>
            <a:ext cx="2663825" cy="863600"/>
          </a:xfrm>
          <a:prstGeom prst="wedgeRectCallout">
            <a:avLst>
              <a:gd name="adj1" fmla="val -76589"/>
              <a:gd name="adj2" fmla="val 53678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r-HR" b="1" dirty="0">
                <a:solidFill>
                  <a:srgbClr val="FF0000"/>
                </a:solidFill>
              </a:rPr>
              <a:t>Odabir stranog jezika i izbornih predmeta - obavezno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" name="Content Placeholder 4" descr="Picture9.jpg"/>
          <p:cNvPicPr>
            <a:picLocks noGrp="1" noChangeAspect="1"/>
          </p:cNvPicPr>
          <p:nvPr>
            <p:ph idx="10"/>
          </p:nvPr>
        </p:nvPicPr>
        <p:blipFill>
          <a:blip r:embed="rId2" cstate="print"/>
          <a:stretch>
            <a:fillRect/>
          </a:stretch>
        </p:blipFill>
        <p:spPr>
          <a:xfrm>
            <a:off x="1619672" y="404664"/>
            <a:ext cx="6408711" cy="6296409"/>
          </a:xfrm>
        </p:spPr>
      </p:pic>
      <p:sp>
        <p:nvSpPr>
          <p:cNvPr id="6" name="Pravokutni oblačić 8"/>
          <p:cNvSpPr/>
          <p:nvPr/>
        </p:nvSpPr>
        <p:spPr>
          <a:xfrm>
            <a:off x="6228184" y="1772816"/>
            <a:ext cx="2520950" cy="574675"/>
          </a:xfrm>
          <a:prstGeom prst="wedgeRectCallout">
            <a:avLst>
              <a:gd name="adj1" fmla="val -52670"/>
              <a:gd name="adj2" fmla="val 172397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r-HR" b="1" dirty="0">
                <a:solidFill>
                  <a:srgbClr val="FF0000"/>
                </a:solidFill>
              </a:rPr>
              <a:t>Odabir stranih jezika</a:t>
            </a:r>
          </a:p>
        </p:txBody>
      </p:sp>
      <p:sp>
        <p:nvSpPr>
          <p:cNvPr id="7" name="Pravokutni oblačić 6"/>
          <p:cNvSpPr/>
          <p:nvPr/>
        </p:nvSpPr>
        <p:spPr>
          <a:xfrm>
            <a:off x="6372200" y="4005064"/>
            <a:ext cx="2268289" cy="576262"/>
          </a:xfrm>
          <a:prstGeom prst="wedgeRectCallout">
            <a:avLst>
              <a:gd name="adj1" fmla="val -184395"/>
              <a:gd name="adj2" fmla="val 113630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r-HR" b="1" dirty="0">
                <a:solidFill>
                  <a:srgbClr val="FF0000"/>
                </a:solidFill>
              </a:rPr>
              <a:t>Odabir izbornih </a:t>
            </a:r>
            <a:r>
              <a:rPr lang="hr-HR" b="1" dirty="0" smtClean="0">
                <a:solidFill>
                  <a:srgbClr val="FF0000"/>
                </a:solidFill>
              </a:rPr>
              <a:t/>
            </a:r>
            <a:br>
              <a:rPr lang="hr-HR" b="1" dirty="0" smtClean="0">
                <a:solidFill>
                  <a:srgbClr val="FF0000"/>
                </a:solidFill>
              </a:rPr>
            </a:br>
            <a:r>
              <a:rPr lang="hr-HR" b="1" dirty="0" smtClean="0">
                <a:solidFill>
                  <a:srgbClr val="FF0000"/>
                </a:solidFill>
              </a:rPr>
              <a:t>predmeta</a:t>
            </a:r>
            <a:endParaRPr lang="hr-HR" b="1" dirty="0">
              <a:solidFill>
                <a:srgbClr val="FF0000"/>
              </a:solidFill>
            </a:endParaRPr>
          </a:p>
        </p:txBody>
      </p:sp>
      <p:sp>
        <p:nvSpPr>
          <p:cNvPr id="8" name="Pravokutni oblačić 7"/>
          <p:cNvSpPr/>
          <p:nvPr/>
        </p:nvSpPr>
        <p:spPr>
          <a:xfrm>
            <a:off x="5292080" y="4941168"/>
            <a:ext cx="2808287" cy="574675"/>
          </a:xfrm>
          <a:prstGeom prst="wedgeRectCallout">
            <a:avLst>
              <a:gd name="adj1" fmla="val -75279"/>
              <a:gd name="adj2" fmla="val 110528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r-HR" b="1" dirty="0">
                <a:solidFill>
                  <a:srgbClr val="FF0000"/>
                </a:solidFill>
              </a:rPr>
              <a:t>Potvrda odabira </a:t>
            </a:r>
            <a:r>
              <a:rPr lang="hr-HR" b="1" dirty="0" smtClean="0">
                <a:solidFill>
                  <a:srgbClr val="FF0000"/>
                </a:solidFill>
              </a:rPr>
              <a:t/>
            </a:r>
            <a:br>
              <a:rPr lang="hr-HR" b="1" dirty="0" smtClean="0">
                <a:solidFill>
                  <a:srgbClr val="FF0000"/>
                </a:solidFill>
              </a:rPr>
            </a:br>
            <a:r>
              <a:rPr lang="hr-HR" b="1" dirty="0" smtClean="0">
                <a:solidFill>
                  <a:srgbClr val="FF0000"/>
                </a:solidFill>
              </a:rPr>
              <a:t>- </a:t>
            </a:r>
            <a:r>
              <a:rPr lang="hr-HR" b="1" dirty="0">
                <a:solidFill>
                  <a:srgbClr val="FF0000"/>
                </a:solidFill>
              </a:rPr>
              <a:t>obavezno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" name="Content Placeholder 4" descr="Picture10.jpg"/>
          <p:cNvPicPr>
            <a:picLocks noGrp="1" noChangeAspect="1"/>
          </p:cNvPicPr>
          <p:nvPr>
            <p:ph idx="10"/>
          </p:nvPr>
        </p:nvPicPr>
        <p:blipFill>
          <a:blip r:embed="rId2" cstate="print"/>
          <a:stretch>
            <a:fillRect/>
          </a:stretch>
        </p:blipFill>
        <p:spPr>
          <a:xfrm>
            <a:off x="899592" y="764704"/>
            <a:ext cx="6928614" cy="5785954"/>
          </a:xfrm>
        </p:spPr>
      </p:pic>
      <p:sp>
        <p:nvSpPr>
          <p:cNvPr id="6" name="Pravokutni oblačić 6"/>
          <p:cNvSpPr/>
          <p:nvPr/>
        </p:nvSpPr>
        <p:spPr>
          <a:xfrm>
            <a:off x="179512" y="2276872"/>
            <a:ext cx="2232025" cy="1871662"/>
          </a:xfrm>
          <a:prstGeom prst="wedgeRectCallout">
            <a:avLst>
              <a:gd name="adj1" fmla="val 90277"/>
              <a:gd name="adj2" fmla="val -35442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r-HR" b="1" dirty="0">
                <a:solidFill>
                  <a:srgbClr val="FF0000"/>
                </a:solidFill>
              </a:rPr>
              <a:t>Lista odabira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r-HR" b="1" dirty="0">
                <a:solidFill>
                  <a:srgbClr val="FF0000"/>
                </a:solidFill>
              </a:rPr>
              <a:t>Obrati pažnju na </a:t>
            </a:r>
            <a:r>
              <a:rPr lang="hr-HR" b="1" dirty="0" smtClean="0">
                <a:solidFill>
                  <a:srgbClr val="FF0000"/>
                </a:solidFill>
              </a:rPr>
              <a:t/>
            </a:r>
            <a:br>
              <a:rPr lang="hr-HR" b="1" dirty="0" smtClean="0">
                <a:solidFill>
                  <a:srgbClr val="FF0000"/>
                </a:solidFill>
              </a:rPr>
            </a:br>
            <a:r>
              <a:rPr lang="hr-HR" b="1" dirty="0" smtClean="0">
                <a:solidFill>
                  <a:srgbClr val="FF0000"/>
                </a:solidFill>
              </a:rPr>
              <a:t>crveni </a:t>
            </a:r>
            <a:r>
              <a:rPr lang="hr-HR" b="1" dirty="0">
                <a:solidFill>
                  <a:srgbClr val="FF0000"/>
                </a:solidFill>
              </a:rPr>
              <a:t>ispis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r-HR" b="1" dirty="0">
                <a:solidFill>
                  <a:srgbClr val="FF0000"/>
                </a:solidFill>
              </a:rPr>
              <a:t>Prijavnica i </a:t>
            </a:r>
            <a:r>
              <a:rPr lang="hr-HR" b="1" dirty="0" smtClean="0">
                <a:solidFill>
                  <a:srgbClr val="FF0000"/>
                </a:solidFill>
              </a:rPr>
              <a:t/>
            </a:r>
            <a:br>
              <a:rPr lang="hr-HR" b="1" dirty="0" smtClean="0">
                <a:solidFill>
                  <a:srgbClr val="FF0000"/>
                </a:solidFill>
              </a:rPr>
            </a:br>
            <a:r>
              <a:rPr lang="hr-HR" b="1" dirty="0" smtClean="0">
                <a:solidFill>
                  <a:srgbClr val="FF0000"/>
                </a:solidFill>
              </a:rPr>
              <a:t>upisnica </a:t>
            </a:r>
            <a:r>
              <a:rPr lang="hr-HR" b="1" dirty="0">
                <a:solidFill>
                  <a:srgbClr val="FF0000"/>
                </a:solidFill>
              </a:rPr>
              <a:t>smije </a:t>
            </a:r>
            <a:r>
              <a:rPr lang="hr-HR" b="1" dirty="0" smtClean="0">
                <a:solidFill>
                  <a:srgbClr val="FF0000"/>
                </a:solidFill>
              </a:rPr>
              <a:t/>
            </a:r>
            <a:br>
              <a:rPr lang="hr-HR" b="1" dirty="0" smtClean="0">
                <a:solidFill>
                  <a:srgbClr val="FF0000"/>
                </a:solidFill>
              </a:rPr>
            </a:br>
            <a:r>
              <a:rPr lang="hr-HR" b="1" dirty="0" smtClean="0">
                <a:solidFill>
                  <a:srgbClr val="FF0000"/>
                </a:solidFill>
              </a:rPr>
              <a:t>nedostajati!</a:t>
            </a:r>
            <a:endParaRPr lang="hr-HR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Obrazovni programi </a:t>
            </a:r>
            <a:br>
              <a:rPr lang="hr-H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hr-H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(detalji – podaci o školi, opis zanimanja) </a:t>
            </a:r>
            <a:endParaRPr lang="hr-HR" sz="3200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" name="Content Placeholder 4" descr="Picture11.jpg"/>
          <p:cNvPicPr>
            <a:picLocks noGrp="1" noChangeAspect="1"/>
          </p:cNvPicPr>
          <p:nvPr>
            <p:ph idx="10"/>
          </p:nvPr>
        </p:nvPicPr>
        <p:blipFill>
          <a:blip r:embed="rId2" cstate="print"/>
          <a:stretch>
            <a:fillRect/>
          </a:stretch>
        </p:blipFill>
        <p:spPr>
          <a:xfrm>
            <a:off x="1835696" y="1268760"/>
            <a:ext cx="5832648" cy="5315156"/>
          </a:xfrm>
        </p:spPr>
      </p:pic>
      <p:sp>
        <p:nvSpPr>
          <p:cNvPr id="6" name="Pravokutni oblačić 3"/>
          <p:cNvSpPr/>
          <p:nvPr/>
        </p:nvSpPr>
        <p:spPr>
          <a:xfrm>
            <a:off x="5004048" y="2636912"/>
            <a:ext cx="1944688" cy="1509712"/>
          </a:xfrm>
          <a:prstGeom prst="wedgeRectCallout">
            <a:avLst>
              <a:gd name="adj1" fmla="val -118624"/>
              <a:gd name="adj2" fmla="val 11337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r-HR" b="1" dirty="0">
                <a:solidFill>
                  <a:srgbClr val="FF0000"/>
                </a:solidFill>
              </a:rPr>
              <a:t>Naziv škole, </a:t>
            </a:r>
            <a:r>
              <a:rPr lang="hr-HR" b="1" dirty="0" smtClean="0">
                <a:solidFill>
                  <a:srgbClr val="FF0000"/>
                </a:solidFill>
              </a:rPr>
              <a:t/>
            </a:r>
            <a:br>
              <a:rPr lang="hr-HR" b="1" dirty="0" smtClean="0">
                <a:solidFill>
                  <a:srgbClr val="FF0000"/>
                </a:solidFill>
              </a:rPr>
            </a:br>
            <a:r>
              <a:rPr lang="hr-HR" b="1" dirty="0" smtClean="0">
                <a:solidFill>
                  <a:srgbClr val="FF0000"/>
                </a:solidFill>
              </a:rPr>
              <a:t>adresa</a:t>
            </a:r>
            <a:r>
              <a:rPr lang="hr-HR" b="1" dirty="0">
                <a:solidFill>
                  <a:srgbClr val="FF0000"/>
                </a:solidFill>
              </a:rPr>
              <a:t>, telefon, telefax, lokacija, e-mail adresa, web stranica </a:t>
            </a:r>
          </a:p>
        </p:txBody>
      </p:sp>
      <p:sp>
        <p:nvSpPr>
          <p:cNvPr id="7" name="Pravokutni oblačić 4"/>
          <p:cNvSpPr/>
          <p:nvPr/>
        </p:nvSpPr>
        <p:spPr>
          <a:xfrm>
            <a:off x="5364088" y="4293096"/>
            <a:ext cx="2160588" cy="1008062"/>
          </a:xfrm>
          <a:prstGeom prst="wedgeRectCallout">
            <a:avLst>
              <a:gd name="adj1" fmla="val -84775"/>
              <a:gd name="adj2" fmla="val 461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r-HR" b="1" dirty="0">
                <a:solidFill>
                  <a:srgbClr val="FF0000"/>
                </a:solidFill>
              </a:rPr>
              <a:t>Program, vrijeme trajanja, opis </a:t>
            </a:r>
            <a:r>
              <a:rPr lang="hr-HR" b="1" dirty="0" smtClean="0">
                <a:solidFill>
                  <a:srgbClr val="FF0000"/>
                </a:solidFill>
              </a:rPr>
              <a:t/>
            </a:r>
            <a:br>
              <a:rPr lang="hr-HR" b="1" dirty="0" smtClean="0">
                <a:solidFill>
                  <a:srgbClr val="FF0000"/>
                </a:solidFill>
              </a:rPr>
            </a:br>
            <a:r>
              <a:rPr lang="hr-HR" b="1" dirty="0" smtClean="0">
                <a:solidFill>
                  <a:srgbClr val="FF0000"/>
                </a:solidFill>
              </a:rPr>
              <a:t>programa </a:t>
            </a:r>
            <a:endParaRPr lang="hr-HR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Moj raspored – dodatne provjere</a:t>
            </a:r>
            <a:endParaRPr lang="hr-HR" sz="3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" name="Content Placeholder 4" descr="Picture12.jpg"/>
          <p:cNvPicPr>
            <a:picLocks noGrp="1" noChangeAspect="1"/>
          </p:cNvPicPr>
          <p:nvPr>
            <p:ph idx="10"/>
          </p:nvPr>
        </p:nvPicPr>
        <p:blipFill>
          <a:blip r:embed="rId2" cstate="print"/>
          <a:stretch>
            <a:fillRect/>
          </a:stretch>
        </p:blipFill>
        <p:spPr>
          <a:xfrm>
            <a:off x="179512" y="1484784"/>
            <a:ext cx="8048906" cy="4464496"/>
          </a:xfrm>
        </p:spPr>
      </p:pic>
      <p:sp>
        <p:nvSpPr>
          <p:cNvPr id="6" name="Zaobljeni pravokutnik 3"/>
          <p:cNvSpPr/>
          <p:nvPr/>
        </p:nvSpPr>
        <p:spPr>
          <a:xfrm>
            <a:off x="4788024" y="3212976"/>
            <a:ext cx="863600" cy="4318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Moj odabir</a:t>
            </a:r>
            <a:endParaRPr lang="hr-HR" sz="3600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" name="Content Placeholder 4" descr="Picture13.jpg"/>
          <p:cNvPicPr>
            <a:picLocks noGrp="1" noChangeAspect="1"/>
          </p:cNvPicPr>
          <p:nvPr>
            <p:ph idx="10"/>
          </p:nvPr>
        </p:nvPicPr>
        <p:blipFill>
          <a:blip r:embed="rId2" cstate="print"/>
          <a:stretch>
            <a:fillRect/>
          </a:stretch>
        </p:blipFill>
        <p:spPr>
          <a:xfrm>
            <a:off x="1259632" y="980728"/>
            <a:ext cx="6696743" cy="5629892"/>
          </a:xfrm>
        </p:spPr>
      </p:pic>
      <p:sp>
        <p:nvSpPr>
          <p:cNvPr id="6" name="Zaobljeni pravokutnik 3"/>
          <p:cNvSpPr/>
          <p:nvPr/>
        </p:nvSpPr>
        <p:spPr>
          <a:xfrm>
            <a:off x="4067944" y="2204864"/>
            <a:ext cx="792162" cy="4318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hr-HR"/>
          </a:p>
        </p:txBody>
      </p:sp>
      <p:sp>
        <p:nvSpPr>
          <p:cNvPr id="7" name="Pravokutni oblačić 4"/>
          <p:cNvSpPr/>
          <p:nvPr/>
        </p:nvSpPr>
        <p:spPr>
          <a:xfrm>
            <a:off x="6875463" y="1557338"/>
            <a:ext cx="2097087" cy="1584325"/>
          </a:xfrm>
          <a:prstGeom prst="wedgeRectCallout">
            <a:avLst>
              <a:gd name="adj1" fmla="val -37646"/>
              <a:gd name="adj2" fmla="val 73891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1700" b="1" dirty="0">
                <a:solidFill>
                  <a:srgbClr val="FF0000"/>
                </a:solidFill>
              </a:rPr>
              <a:t>Popis prijavljenih programa, </a:t>
            </a:r>
            <a:r>
              <a:rPr lang="hr-HR" sz="1700" b="1" dirty="0" smtClean="0">
                <a:solidFill>
                  <a:srgbClr val="FF0000"/>
                </a:solidFill>
              </a:rPr>
              <a:t/>
            </a:r>
            <a:br>
              <a:rPr lang="hr-HR" sz="1700" b="1" dirty="0" smtClean="0">
                <a:solidFill>
                  <a:srgbClr val="FF0000"/>
                </a:solidFill>
              </a:rPr>
            </a:br>
            <a:r>
              <a:rPr lang="hr-HR" sz="1700" b="1" dirty="0" smtClean="0">
                <a:solidFill>
                  <a:srgbClr val="FF0000"/>
                </a:solidFill>
              </a:rPr>
              <a:t>promjena </a:t>
            </a:r>
            <a:r>
              <a:rPr lang="hr-HR" sz="1700" b="1" dirty="0">
                <a:solidFill>
                  <a:srgbClr val="FF0000"/>
                </a:solidFill>
              </a:rPr>
              <a:t>jezika i izbornih </a:t>
            </a:r>
            <a:r>
              <a:rPr lang="hr-HR" sz="1700" b="1" dirty="0" smtClean="0">
                <a:solidFill>
                  <a:srgbClr val="FF0000"/>
                </a:solidFill>
              </a:rPr>
              <a:t>predmeta</a:t>
            </a:r>
            <a:r>
              <a:rPr lang="hr-HR" sz="1700" b="1" dirty="0">
                <a:solidFill>
                  <a:srgbClr val="FF0000"/>
                </a:solidFill>
              </a:rPr>
              <a:t>, brisanje</a:t>
            </a:r>
          </a:p>
        </p:txBody>
      </p:sp>
      <p:sp>
        <p:nvSpPr>
          <p:cNvPr id="8" name="Pravokutni oblačić 5"/>
          <p:cNvSpPr/>
          <p:nvPr/>
        </p:nvSpPr>
        <p:spPr>
          <a:xfrm>
            <a:off x="179388" y="6165850"/>
            <a:ext cx="2808287" cy="431800"/>
          </a:xfrm>
          <a:prstGeom prst="wedgeRectCallout">
            <a:avLst>
              <a:gd name="adj1" fmla="val 43232"/>
              <a:gd name="adj2" fmla="val -114573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r-HR" b="1" dirty="0">
                <a:solidFill>
                  <a:srgbClr val="FF0000"/>
                </a:solidFill>
              </a:rPr>
              <a:t>Mijenjanje prioriteta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Rezultati...</a:t>
            </a:r>
            <a:endParaRPr lang="hr-HR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hr-HR"/>
          </a:p>
        </p:txBody>
      </p:sp>
      <p:graphicFrame>
        <p:nvGraphicFramePr>
          <p:cNvPr id="5" name="Rezervirano mjesto sadržaja 5"/>
          <p:cNvGraphicFramePr>
            <a:graphicFrameLocks/>
          </p:cNvGraphicFramePr>
          <p:nvPr/>
        </p:nvGraphicFramePr>
        <p:xfrm>
          <a:off x="-1" y="1700213"/>
          <a:ext cx="9144002" cy="4392613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307362"/>
                <a:gridCol w="882102"/>
                <a:gridCol w="1635512"/>
                <a:gridCol w="1335545"/>
                <a:gridCol w="539496"/>
                <a:gridCol w="652569"/>
                <a:gridCol w="916541"/>
                <a:gridCol w="651053"/>
                <a:gridCol w="662027"/>
                <a:gridCol w="480974"/>
                <a:gridCol w="420624"/>
                <a:gridCol w="660197"/>
              </a:tblGrid>
              <a:tr h="798581"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hr-HR" sz="1000" dirty="0">
                          <a:effectLst/>
                        </a:rPr>
                        <a:t>Prioritet </a:t>
                      </a:r>
                      <a:endParaRPr lang="hr-H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099" marR="38099" marT="19049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hr-HR" sz="1000" dirty="0">
                          <a:effectLst/>
                        </a:rPr>
                        <a:t>Tip programa </a:t>
                      </a:r>
                      <a:endParaRPr lang="hr-H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099" marR="38099" marT="19049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hr-HR" sz="1000" dirty="0">
                          <a:effectLst/>
                        </a:rPr>
                        <a:t>Škola </a:t>
                      </a:r>
                      <a:endParaRPr lang="hr-H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099" marR="38099" marT="19049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Program 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099" marR="38099" marT="19049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Ukupno bodova 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099" marR="38099" marT="19049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hr-HR" sz="1000" dirty="0" smtClean="0">
                          <a:effectLst/>
                        </a:rPr>
                        <a:t>Zadovoljeni </a:t>
                      </a:r>
                      <a:r>
                        <a:rPr lang="hr-HR" sz="1000" dirty="0">
                          <a:effectLst/>
                        </a:rPr>
                        <a:t>osnovni </a:t>
                      </a:r>
                      <a:r>
                        <a:rPr lang="hr-HR" sz="1000" dirty="0" smtClean="0">
                          <a:effectLst/>
                        </a:rPr>
                        <a:t>preduvjeti </a:t>
                      </a:r>
                      <a:endParaRPr lang="hr-H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099" marR="38099" marT="19049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hr-HR" sz="1000" dirty="0">
                          <a:effectLst/>
                        </a:rPr>
                        <a:t>Zadovoljeni specifični preduvjeti </a:t>
                      </a:r>
                      <a:endParaRPr lang="hr-H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099" marR="38099" marT="19049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Struktura bodova 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099" marR="38099" marT="19049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Plasman prema bodovima 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099" marR="38099" marT="19049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Upisna kvota 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099" marR="38099" marT="19049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Pravo upisa 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099" marR="38099" marT="19049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Ljestvica poretka 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099" marR="38099" marT="19049" marB="0" anchor="ctr"/>
                </a:tc>
              </a:tr>
              <a:tr h="801290"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hr-HR" sz="900">
                          <a:effectLst/>
                        </a:rPr>
                        <a:t>1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099" marR="38099" marT="9524" marB="952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hr-HR" sz="1000" dirty="0">
                          <a:effectLst/>
                        </a:rPr>
                        <a:t>Temeljni </a:t>
                      </a:r>
                      <a:r>
                        <a:rPr lang="hr-HR" sz="1000" dirty="0" smtClean="0">
                          <a:effectLst/>
                        </a:rPr>
                        <a:t/>
                      </a:r>
                      <a:br>
                        <a:rPr lang="hr-HR" sz="1000" dirty="0" smtClean="0">
                          <a:effectLst/>
                        </a:rPr>
                      </a:br>
                      <a:r>
                        <a:rPr lang="hr-HR" sz="1000" dirty="0" smtClean="0">
                          <a:effectLst/>
                        </a:rPr>
                        <a:t>obrazovni </a:t>
                      </a:r>
                      <a:br>
                        <a:rPr lang="hr-HR" sz="1000" dirty="0" smtClean="0">
                          <a:effectLst/>
                        </a:rPr>
                      </a:br>
                      <a:r>
                        <a:rPr lang="hr-HR" sz="1000" dirty="0" smtClean="0">
                          <a:effectLst/>
                        </a:rPr>
                        <a:t>program</a:t>
                      </a:r>
                      <a:endParaRPr lang="hr-H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099" marR="38099" marT="9524" marB="952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</a:rPr>
                        <a:t>Tehnička škola i </a:t>
                      </a:r>
                      <a:r>
                        <a:rPr lang="hr-HR" sz="1200" dirty="0" smtClean="0">
                          <a:effectLst/>
                        </a:rPr>
                        <a:t/>
                      </a:r>
                      <a:br>
                        <a:rPr lang="hr-HR" sz="1200" dirty="0" smtClean="0">
                          <a:effectLst/>
                        </a:rPr>
                      </a:br>
                      <a:r>
                        <a:rPr lang="hr-HR" sz="1200" dirty="0" smtClean="0">
                          <a:effectLst/>
                        </a:rPr>
                        <a:t>prirodoslovna </a:t>
                      </a:r>
                      <a:br>
                        <a:rPr lang="hr-HR" sz="1200" dirty="0" smtClean="0">
                          <a:effectLst/>
                        </a:rPr>
                      </a:br>
                      <a:r>
                        <a:rPr lang="hr-HR" sz="1200" dirty="0" smtClean="0">
                          <a:effectLst/>
                        </a:rPr>
                        <a:t>gimnazija </a:t>
                      </a:r>
                      <a:r>
                        <a:rPr lang="hr-HR" sz="1200" dirty="0">
                          <a:effectLst/>
                        </a:rPr>
                        <a:t>Ruđera </a:t>
                      </a:r>
                      <a:r>
                        <a:rPr lang="hr-HR" sz="1200" dirty="0" smtClean="0">
                          <a:effectLst/>
                        </a:rPr>
                        <a:t/>
                      </a:r>
                      <a:br>
                        <a:rPr lang="hr-HR" sz="1200" dirty="0" smtClean="0">
                          <a:effectLst/>
                        </a:rPr>
                      </a:br>
                      <a:r>
                        <a:rPr lang="hr-HR" sz="1200" dirty="0" smtClean="0">
                          <a:effectLst/>
                        </a:rPr>
                        <a:t>Boškovića</a:t>
                      </a:r>
                      <a:r>
                        <a:rPr lang="hr-HR" sz="1200" dirty="0">
                          <a:effectLst/>
                        </a:rPr>
                        <a:t>, Osijek</a:t>
                      </a:r>
                      <a:endParaRPr lang="hr-H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099" marR="38099" marT="9524" marB="952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</a:rPr>
                        <a:t>Prirodoslovna </a:t>
                      </a:r>
                      <a:r>
                        <a:rPr lang="hr-HR" sz="1200" dirty="0" smtClean="0">
                          <a:effectLst/>
                        </a:rPr>
                        <a:t/>
                      </a:r>
                      <a:br>
                        <a:rPr lang="hr-HR" sz="1200" dirty="0" smtClean="0">
                          <a:effectLst/>
                        </a:rPr>
                      </a:br>
                      <a:r>
                        <a:rPr lang="hr-HR" sz="1200" dirty="0" smtClean="0">
                          <a:effectLst/>
                        </a:rPr>
                        <a:t>gimnazija</a:t>
                      </a:r>
                      <a:endParaRPr lang="hr-H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099" marR="38099" marT="9524" marB="952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hr-HR" sz="1400" dirty="0">
                          <a:effectLst/>
                        </a:rPr>
                        <a:t>77,59</a:t>
                      </a:r>
                      <a:endParaRPr lang="hr-H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099" marR="38099" marT="9524" marB="952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hr-HR" sz="1400" dirty="0">
                          <a:effectLst/>
                        </a:rPr>
                        <a:t>Da</a:t>
                      </a:r>
                      <a:endParaRPr lang="hr-H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099" marR="38099" marT="9524" marB="952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hr-HR" sz="1400" dirty="0">
                          <a:effectLst/>
                        </a:rPr>
                        <a:t>Da</a:t>
                      </a:r>
                      <a:endParaRPr lang="hr-H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099" marR="38099" marT="9524" marB="952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hr-HR" sz="1100" u="sng" dirty="0">
                          <a:effectLst/>
                        </a:rPr>
                        <a:t>Detaljno</a:t>
                      </a:r>
                      <a:endParaRPr lang="hr-H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099" marR="38099" marT="9524" marB="952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hr-HR" sz="1400">
                          <a:effectLst/>
                        </a:rPr>
                        <a:t>6</a:t>
                      </a:r>
                      <a:endParaRPr lang="hr-H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099" marR="38099" marT="9524" marB="952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hr-HR" sz="1400">
                          <a:effectLst/>
                        </a:rPr>
                        <a:t>56</a:t>
                      </a:r>
                      <a:endParaRPr lang="hr-H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099" marR="38099" marT="9524" marB="952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hr-HR" sz="1400">
                          <a:effectLst/>
                        </a:rPr>
                        <a:t>Da</a:t>
                      </a:r>
                      <a:endParaRPr lang="hr-H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099" marR="38099" marT="9524" marB="952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hr-HR" sz="1000" u="sng" dirty="0">
                          <a:effectLst/>
                        </a:rPr>
                        <a:t>Plasman</a:t>
                      </a:r>
                      <a:r>
                        <a:rPr lang="hr-HR" sz="1000" dirty="0">
                          <a:effectLst/>
                        </a:rPr>
                        <a:t> </a:t>
                      </a:r>
                      <a:r>
                        <a:rPr lang="hr-HR" sz="1000" u="sng" dirty="0">
                          <a:effectLst/>
                        </a:rPr>
                        <a:t>Abecedno</a:t>
                      </a:r>
                      <a:endParaRPr lang="hr-H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099" marR="38099" marT="9524" marB="9524" anchor="ctr"/>
                </a:tc>
              </a:tr>
              <a:tr h="801290"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hr-HR" sz="900">
                          <a:effectLst/>
                        </a:rPr>
                        <a:t>2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099" marR="38099" marT="9524" marB="952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hr-HR" sz="1000" dirty="0">
                          <a:effectLst/>
                        </a:rPr>
                        <a:t>Temeljni </a:t>
                      </a:r>
                      <a:r>
                        <a:rPr lang="hr-HR" sz="1000" dirty="0" smtClean="0">
                          <a:effectLst/>
                        </a:rPr>
                        <a:t/>
                      </a:r>
                      <a:br>
                        <a:rPr lang="hr-HR" sz="1000" dirty="0" smtClean="0">
                          <a:effectLst/>
                        </a:rPr>
                      </a:br>
                      <a:r>
                        <a:rPr lang="hr-HR" sz="1000" dirty="0" smtClean="0">
                          <a:effectLst/>
                        </a:rPr>
                        <a:t>obrazovni </a:t>
                      </a:r>
                      <a:br>
                        <a:rPr lang="hr-HR" sz="1000" dirty="0" smtClean="0">
                          <a:effectLst/>
                        </a:rPr>
                      </a:br>
                      <a:r>
                        <a:rPr lang="hr-HR" sz="1000" dirty="0" smtClean="0">
                          <a:effectLst/>
                        </a:rPr>
                        <a:t>program</a:t>
                      </a:r>
                      <a:endParaRPr lang="hr-H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099" marR="38099" marT="9524" marB="952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</a:rPr>
                        <a:t>I. gimnazija Osijek, </a:t>
                      </a:r>
                      <a:r>
                        <a:rPr lang="hr-HR" sz="1200" dirty="0" smtClean="0">
                          <a:effectLst/>
                        </a:rPr>
                        <a:t/>
                      </a:r>
                      <a:br>
                        <a:rPr lang="hr-HR" sz="1200" dirty="0" smtClean="0">
                          <a:effectLst/>
                        </a:rPr>
                      </a:br>
                      <a:r>
                        <a:rPr lang="hr-HR" sz="1200" dirty="0" smtClean="0">
                          <a:effectLst/>
                        </a:rPr>
                        <a:t>Osijek</a:t>
                      </a:r>
                      <a:endParaRPr lang="hr-H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099" marR="38099" marT="9524" marB="952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</a:rPr>
                        <a:t>Opća gimnazija</a:t>
                      </a:r>
                      <a:endParaRPr lang="hr-H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099" marR="38099" marT="9524" marB="952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hr-HR" sz="1400">
                          <a:effectLst/>
                        </a:rPr>
                        <a:t>78,59</a:t>
                      </a:r>
                      <a:endParaRPr lang="hr-H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099" marR="38099" marT="9524" marB="952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hr-HR" sz="1400" dirty="0">
                          <a:effectLst/>
                        </a:rPr>
                        <a:t>Da</a:t>
                      </a:r>
                      <a:endParaRPr lang="hr-H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099" marR="38099" marT="9524" marB="952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hr-HR" sz="1400" dirty="0">
                          <a:effectLst/>
                        </a:rPr>
                        <a:t>Da</a:t>
                      </a:r>
                      <a:endParaRPr lang="hr-H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099" marR="38099" marT="9524" marB="952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hr-HR" sz="1100" u="sng" dirty="0">
                          <a:effectLst/>
                        </a:rPr>
                        <a:t>Detaljno</a:t>
                      </a:r>
                      <a:endParaRPr lang="hr-H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099" marR="38099" marT="9524" marB="952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hr-HR" sz="1400">
                          <a:effectLst/>
                        </a:rPr>
                        <a:t>17</a:t>
                      </a:r>
                      <a:endParaRPr lang="hr-H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099" marR="38099" marT="9524" marB="952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hr-HR" sz="1400">
                          <a:effectLst/>
                        </a:rPr>
                        <a:t>135</a:t>
                      </a:r>
                      <a:r>
                        <a:rPr lang="hr-HR" sz="1400" baseline="30000">
                          <a:effectLst/>
                        </a:rPr>
                        <a:t>1</a:t>
                      </a:r>
                      <a:endParaRPr lang="hr-H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099" marR="38099" marT="9524" marB="952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hr-HR" sz="1400" dirty="0" smtClean="0">
                          <a:effectLst/>
                        </a:rPr>
                        <a:t>da</a:t>
                      </a:r>
                      <a:endParaRPr lang="hr-H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099" marR="38099" marT="9524" marB="952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hr-HR" sz="1000" u="sng" dirty="0">
                          <a:effectLst/>
                        </a:rPr>
                        <a:t>Plasman</a:t>
                      </a:r>
                      <a:r>
                        <a:rPr lang="hr-HR" sz="1000" dirty="0">
                          <a:effectLst/>
                        </a:rPr>
                        <a:t> </a:t>
                      </a:r>
                      <a:r>
                        <a:rPr lang="hr-HR" sz="1000" u="sng" dirty="0">
                          <a:effectLst/>
                        </a:rPr>
                        <a:t>Abecedno</a:t>
                      </a:r>
                      <a:endParaRPr lang="hr-H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099" marR="38099" marT="9524" marB="9524" anchor="ctr"/>
                </a:tc>
              </a:tr>
              <a:tr h="801290"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hr-HR" sz="900">
                          <a:effectLst/>
                        </a:rPr>
                        <a:t>3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099" marR="38099" marT="9524" marB="952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hr-HR" sz="1000" dirty="0">
                          <a:effectLst/>
                        </a:rPr>
                        <a:t>Temeljni </a:t>
                      </a:r>
                      <a:r>
                        <a:rPr lang="hr-HR" sz="1000" dirty="0" smtClean="0">
                          <a:effectLst/>
                        </a:rPr>
                        <a:t/>
                      </a:r>
                      <a:br>
                        <a:rPr lang="hr-HR" sz="1000" dirty="0" smtClean="0">
                          <a:effectLst/>
                        </a:rPr>
                      </a:br>
                      <a:r>
                        <a:rPr lang="hr-HR" sz="1000" dirty="0" smtClean="0">
                          <a:effectLst/>
                        </a:rPr>
                        <a:t>obrazovni </a:t>
                      </a:r>
                      <a:br>
                        <a:rPr lang="hr-HR" sz="1000" dirty="0" smtClean="0">
                          <a:effectLst/>
                        </a:rPr>
                      </a:br>
                      <a:r>
                        <a:rPr lang="hr-HR" sz="1000" dirty="0" smtClean="0">
                          <a:effectLst/>
                        </a:rPr>
                        <a:t>program</a:t>
                      </a:r>
                      <a:endParaRPr lang="hr-H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099" marR="38099" marT="9524" marB="952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</a:rPr>
                        <a:t>Medicinska škola </a:t>
                      </a:r>
                      <a:r>
                        <a:rPr lang="hr-HR" sz="1200" dirty="0" smtClean="0">
                          <a:effectLst/>
                        </a:rPr>
                        <a:t/>
                      </a:r>
                      <a:br>
                        <a:rPr lang="hr-HR" sz="1200" dirty="0" smtClean="0">
                          <a:effectLst/>
                        </a:rPr>
                      </a:br>
                      <a:r>
                        <a:rPr lang="hr-HR" sz="1200" dirty="0" smtClean="0">
                          <a:effectLst/>
                        </a:rPr>
                        <a:t>Osijek</a:t>
                      </a:r>
                      <a:r>
                        <a:rPr lang="hr-HR" sz="1200" dirty="0">
                          <a:effectLst/>
                        </a:rPr>
                        <a:t>, Osijek</a:t>
                      </a:r>
                      <a:endParaRPr lang="hr-H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099" marR="38099" marT="9524" marB="952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</a:rPr>
                        <a:t>Farmaceutski </a:t>
                      </a:r>
                      <a:r>
                        <a:rPr lang="hr-HR" sz="1200" dirty="0" smtClean="0">
                          <a:effectLst/>
                        </a:rPr>
                        <a:t/>
                      </a:r>
                      <a:br>
                        <a:rPr lang="hr-HR" sz="1200" dirty="0" smtClean="0">
                          <a:effectLst/>
                        </a:rPr>
                      </a:br>
                      <a:r>
                        <a:rPr lang="hr-HR" sz="1200" dirty="0" smtClean="0">
                          <a:effectLst/>
                        </a:rPr>
                        <a:t>tehničar</a:t>
                      </a:r>
                      <a:endParaRPr lang="hr-H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099" marR="38099" marT="9524" marB="952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hr-HR" sz="1400">
                          <a:effectLst/>
                        </a:rPr>
                        <a:t>77,59</a:t>
                      </a:r>
                      <a:endParaRPr lang="hr-H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099" marR="38099" marT="9524" marB="952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hr-HR" sz="1400" dirty="0">
                          <a:effectLst/>
                        </a:rPr>
                        <a:t>Da</a:t>
                      </a:r>
                      <a:endParaRPr lang="hr-H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099" marR="38099" marT="9524" marB="952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hr-HR" sz="1400" dirty="0">
                          <a:effectLst/>
                        </a:rPr>
                        <a:t>Da</a:t>
                      </a:r>
                      <a:endParaRPr lang="hr-H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099" marR="38099" marT="9524" marB="952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hr-HR" sz="1100" u="sng" dirty="0">
                          <a:effectLst/>
                        </a:rPr>
                        <a:t>Detaljno</a:t>
                      </a:r>
                      <a:endParaRPr lang="hr-H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099" marR="38099" marT="9524" marB="952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hr-HR" sz="1400" dirty="0">
                          <a:effectLst/>
                        </a:rPr>
                        <a:t>25</a:t>
                      </a:r>
                      <a:endParaRPr lang="hr-H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099" marR="38099" marT="9524" marB="952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hr-HR" sz="1400">
                          <a:effectLst/>
                        </a:rPr>
                        <a:t>23</a:t>
                      </a:r>
                      <a:r>
                        <a:rPr lang="hr-HR" sz="1400" baseline="30000">
                          <a:effectLst/>
                        </a:rPr>
                        <a:t>2</a:t>
                      </a:r>
                      <a:endParaRPr lang="hr-H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099" marR="38099" marT="9524" marB="952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hr-HR" sz="1400" dirty="0" smtClean="0">
                          <a:effectLst/>
                        </a:rPr>
                        <a:t>ne</a:t>
                      </a:r>
                      <a:endParaRPr lang="hr-H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099" marR="38099" marT="9524" marB="952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hr-HR" sz="1000" u="sng" dirty="0">
                          <a:effectLst/>
                        </a:rPr>
                        <a:t>Plasman</a:t>
                      </a:r>
                      <a:r>
                        <a:rPr lang="hr-HR" sz="1000" dirty="0">
                          <a:effectLst/>
                        </a:rPr>
                        <a:t> </a:t>
                      </a:r>
                      <a:r>
                        <a:rPr lang="hr-HR" sz="1000" u="sng" dirty="0">
                          <a:effectLst/>
                        </a:rPr>
                        <a:t>Abecedno</a:t>
                      </a:r>
                      <a:endParaRPr lang="hr-H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099" marR="38099" marT="9524" marB="9524" anchor="ctr"/>
                </a:tc>
              </a:tr>
              <a:tr h="1190162"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hr-HR" sz="900">
                          <a:effectLst/>
                        </a:rPr>
                        <a:t>4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099" marR="38099" marT="9524" marB="952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hr-HR" sz="1000" dirty="0">
                          <a:effectLst/>
                        </a:rPr>
                        <a:t>Temeljni </a:t>
                      </a:r>
                      <a:r>
                        <a:rPr lang="hr-HR" sz="1000" dirty="0" smtClean="0">
                          <a:effectLst/>
                        </a:rPr>
                        <a:t/>
                      </a:r>
                      <a:br>
                        <a:rPr lang="hr-HR" sz="1000" dirty="0" smtClean="0">
                          <a:effectLst/>
                        </a:rPr>
                      </a:br>
                      <a:r>
                        <a:rPr lang="hr-HR" sz="1000" dirty="0" smtClean="0">
                          <a:effectLst/>
                        </a:rPr>
                        <a:t>obrazovni </a:t>
                      </a:r>
                      <a:br>
                        <a:rPr lang="hr-HR" sz="1000" dirty="0" smtClean="0">
                          <a:effectLst/>
                        </a:rPr>
                      </a:br>
                      <a:r>
                        <a:rPr lang="hr-HR" sz="1000" dirty="0" smtClean="0">
                          <a:effectLst/>
                        </a:rPr>
                        <a:t>program</a:t>
                      </a:r>
                      <a:endParaRPr lang="hr-H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099" marR="38099" marT="9524" marB="952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</a:rPr>
                        <a:t>Medicinska škola </a:t>
                      </a:r>
                      <a:r>
                        <a:rPr lang="hr-HR" sz="1200" dirty="0" smtClean="0">
                          <a:effectLst/>
                        </a:rPr>
                        <a:t/>
                      </a:r>
                      <a:br>
                        <a:rPr lang="hr-HR" sz="1200" dirty="0" smtClean="0">
                          <a:effectLst/>
                        </a:rPr>
                      </a:br>
                      <a:r>
                        <a:rPr lang="hr-HR" sz="1200" dirty="0" smtClean="0">
                          <a:effectLst/>
                        </a:rPr>
                        <a:t>Osijek</a:t>
                      </a:r>
                      <a:r>
                        <a:rPr lang="hr-HR" sz="1200" dirty="0">
                          <a:effectLst/>
                        </a:rPr>
                        <a:t>, Osijek</a:t>
                      </a:r>
                      <a:endParaRPr lang="hr-H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099" marR="38099" marT="9524" marB="952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</a:rPr>
                        <a:t>Medicinska sestra opće njege</a:t>
                      </a:r>
                      <a:r>
                        <a:rPr lang="hr-HR" sz="1200" dirty="0" smtClean="0">
                          <a:effectLst/>
                        </a:rPr>
                        <a:t>/</a:t>
                      </a:r>
                      <a:br>
                        <a:rPr lang="hr-HR" sz="1200" dirty="0" smtClean="0">
                          <a:effectLst/>
                        </a:rPr>
                      </a:br>
                      <a:r>
                        <a:rPr lang="hr-HR" sz="1200" dirty="0" smtClean="0">
                          <a:effectLst/>
                        </a:rPr>
                        <a:t>medicinski </a:t>
                      </a:r>
                      <a:br>
                        <a:rPr lang="hr-HR" sz="1200" dirty="0" smtClean="0">
                          <a:effectLst/>
                        </a:rPr>
                      </a:br>
                      <a:r>
                        <a:rPr lang="hr-HR" sz="1200" dirty="0" smtClean="0">
                          <a:effectLst/>
                        </a:rPr>
                        <a:t>tehničar </a:t>
                      </a:r>
                      <a:r>
                        <a:rPr lang="hr-HR" sz="1200" dirty="0">
                          <a:effectLst/>
                        </a:rPr>
                        <a:t>opće </a:t>
                      </a:r>
                      <a:r>
                        <a:rPr lang="hr-HR" sz="1200" dirty="0" smtClean="0">
                          <a:effectLst/>
                        </a:rPr>
                        <a:t/>
                      </a:r>
                      <a:br>
                        <a:rPr lang="hr-HR" sz="1200" dirty="0" smtClean="0">
                          <a:effectLst/>
                        </a:rPr>
                      </a:br>
                      <a:r>
                        <a:rPr lang="hr-HR" sz="1200" dirty="0" smtClean="0">
                          <a:effectLst/>
                        </a:rPr>
                        <a:t>njege </a:t>
                      </a:r>
                      <a:endParaRPr lang="hr-H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099" marR="38099" marT="9524" marB="952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hr-HR" sz="1400" dirty="0">
                          <a:effectLst/>
                        </a:rPr>
                        <a:t>77,59</a:t>
                      </a:r>
                      <a:endParaRPr lang="hr-H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099" marR="38099" marT="9524" marB="952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hr-HR" sz="1400" dirty="0">
                          <a:effectLst/>
                        </a:rPr>
                        <a:t>Da</a:t>
                      </a:r>
                      <a:endParaRPr lang="hr-H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099" marR="38099" marT="9524" marB="952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hr-HR" sz="1400" dirty="0">
                          <a:effectLst/>
                        </a:rPr>
                        <a:t>Da</a:t>
                      </a:r>
                      <a:endParaRPr lang="hr-H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099" marR="38099" marT="9524" marB="952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hr-HR" sz="1100" u="sng" dirty="0">
                          <a:effectLst/>
                        </a:rPr>
                        <a:t>Detaljno</a:t>
                      </a:r>
                      <a:endParaRPr lang="hr-H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099" marR="38099" marT="9524" marB="952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hr-HR" sz="1400" dirty="0">
                          <a:effectLst/>
                        </a:rPr>
                        <a:t>28</a:t>
                      </a:r>
                      <a:endParaRPr lang="hr-H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099" marR="38099" marT="9524" marB="952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hr-HR" sz="1400" dirty="0">
                          <a:effectLst/>
                        </a:rPr>
                        <a:t>83</a:t>
                      </a:r>
                      <a:r>
                        <a:rPr lang="hr-HR" sz="1400" baseline="30000" dirty="0">
                          <a:effectLst/>
                        </a:rPr>
                        <a:t>3</a:t>
                      </a:r>
                      <a:endParaRPr lang="hr-H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099" marR="38099" marT="9524" marB="952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hr-HR" sz="1400" dirty="0" smtClean="0">
                          <a:effectLst/>
                        </a:rPr>
                        <a:t>da</a:t>
                      </a:r>
                      <a:endParaRPr lang="hr-H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099" marR="38099" marT="9524" marB="952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hr-HR" sz="1000" u="sng" dirty="0">
                          <a:effectLst/>
                        </a:rPr>
                        <a:t>Plasman</a:t>
                      </a:r>
                      <a:r>
                        <a:rPr lang="hr-HR" sz="1000" dirty="0">
                          <a:effectLst/>
                        </a:rPr>
                        <a:t> </a:t>
                      </a:r>
                      <a:r>
                        <a:rPr lang="hr-HR" sz="1000" u="sng" dirty="0">
                          <a:effectLst/>
                        </a:rPr>
                        <a:t>Abecedno</a:t>
                      </a:r>
                      <a:endParaRPr lang="hr-H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099" marR="38099" marT="9524" marB="9524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Detaljno…</a:t>
            </a:r>
            <a:endParaRPr lang="hr-HR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hr-HR" dirty="0"/>
          </a:p>
        </p:txBody>
      </p:sp>
      <p:graphicFrame>
        <p:nvGraphicFramePr>
          <p:cNvPr id="5" name="Rezervirano mjesto sadržaja 7"/>
          <p:cNvGraphicFramePr>
            <a:graphicFrameLocks/>
          </p:cNvGraphicFramePr>
          <p:nvPr/>
        </p:nvGraphicFramePr>
        <p:xfrm>
          <a:off x="468313" y="1557338"/>
          <a:ext cx="8135938" cy="4103689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2087984"/>
                <a:gridCol w="1151991"/>
                <a:gridCol w="1511988"/>
                <a:gridCol w="1007992"/>
                <a:gridCol w="1079992"/>
                <a:gridCol w="1295991"/>
              </a:tblGrid>
              <a:tr h="717659">
                <a:tc>
                  <a:txBody>
                    <a:bodyPr/>
                    <a:lstStyle/>
                    <a:p>
                      <a:pPr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effectLst/>
                        </a:rPr>
                        <a:t>Element </a:t>
                      </a:r>
                      <a:r>
                        <a:rPr lang="hr-HR" sz="1600" dirty="0" smtClean="0">
                          <a:effectLst/>
                        </a:rPr>
                        <a:t/>
                      </a:r>
                      <a:br>
                        <a:rPr lang="hr-HR" sz="1600" dirty="0" smtClean="0">
                          <a:effectLst/>
                        </a:rPr>
                      </a:br>
                      <a:r>
                        <a:rPr lang="hr-HR" sz="1600" dirty="0" smtClean="0">
                          <a:effectLst/>
                        </a:rPr>
                        <a:t>vrednovanja </a:t>
                      </a:r>
                      <a:endParaRPr lang="hr-H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095" marR="38095" marT="19044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effectLst/>
                        </a:rPr>
                        <a:t>5. razred </a:t>
                      </a:r>
                      <a:endParaRPr lang="hr-H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095" marR="38095" marT="19044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effectLst/>
                        </a:rPr>
                        <a:t>6. razred </a:t>
                      </a:r>
                      <a:endParaRPr lang="hr-H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095" marR="38095" marT="19044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effectLst/>
                        </a:rPr>
                        <a:t>7. razred </a:t>
                      </a:r>
                      <a:endParaRPr lang="hr-H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095" marR="38095" marT="19044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effectLst/>
                        </a:rPr>
                        <a:t>8. razred </a:t>
                      </a:r>
                      <a:endParaRPr lang="hr-H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095" marR="38095" marT="19044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effectLst/>
                        </a:rPr>
                        <a:t>Ukupno </a:t>
                      </a:r>
                      <a:endParaRPr lang="hr-H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095" marR="38095" marT="19044" marB="0" anchor="ctr"/>
                </a:tc>
              </a:tr>
              <a:tr h="628646">
                <a:tc>
                  <a:txBody>
                    <a:bodyPr/>
                    <a:lstStyle/>
                    <a:p>
                      <a:pPr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hr-HR" sz="1800" dirty="0">
                          <a:effectLst/>
                        </a:rPr>
                        <a:t>Prosjek</a:t>
                      </a:r>
                      <a:endParaRPr lang="hr-H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095" marR="38095" marT="9523" marB="9523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hr-HR" sz="2000" dirty="0">
                          <a:effectLst/>
                        </a:rPr>
                        <a:t>4,85</a:t>
                      </a:r>
                      <a:endParaRPr lang="hr-HR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095" marR="38095" marT="9523" marB="9523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hr-HR" sz="2000" dirty="0">
                          <a:effectLst/>
                        </a:rPr>
                        <a:t>5,00</a:t>
                      </a:r>
                      <a:endParaRPr lang="hr-HR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095" marR="38095" marT="9523" marB="9523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hr-HR" sz="2000" dirty="0">
                          <a:effectLst/>
                        </a:rPr>
                        <a:t>4,87</a:t>
                      </a:r>
                      <a:endParaRPr lang="hr-HR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095" marR="38095" marT="9523" marB="9523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hr-HR" sz="2000" dirty="0">
                          <a:effectLst/>
                        </a:rPr>
                        <a:t>4,87</a:t>
                      </a:r>
                      <a:endParaRPr lang="hr-HR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095" marR="38095" marT="9523" marB="9523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000" dirty="0" smtClean="0">
                          <a:effectLst/>
                        </a:rPr>
                        <a:t>19,59</a:t>
                      </a:r>
                    </a:p>
                    <a:p>
                      <a:endParaRPr lang="hr-HR" sz="2000" b="1" dirty="0">
                        <a:effectLst/>
                        <a:latin typeface="Calibri"/>
                      </a:endParaRPr>
                    </a:p>
                  </a:txBody>
                  <a:tcPr marL="9524" marR="9524" marT="9523" marB="9523" anchor="ctr"/>
                </a:tc>
              </a:tr>
              <a:tr h="360208">
                <a:tc>
                  <a:txBody>
                    <a:bodyPr/>
                    <a:lstStyle/>
                    <a:p>
                      <a:pPr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hr-HR" sz="1800" dirty="0">
                          <a:effectLst/>
                        </a:rPr>
                        <a:t>Matematika</a:t>
                      </a:r>
                      <a:endParaRPr lang="hr-H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095" marR="38095" marT="9523" marB="9523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hr-HR" sz="2000" dirty="0" smtClean="0">
                          <a:effectLst/>
                        </a:rPr>
                        <a:t>-</a:t>
                      </a:r>
                      <a:endParaRPr lang="hr-HR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095" marR="38095" marT="9523" marB="952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2000" dirty="0" smtClean="0">
                          <a:effectLst/>
                        </a:rPr>
                        <a:t>-</a:t>
                      </a:r>
                      <a:endParaRPr lang="hr-HR" sz="2000" b="1" dirty="0"/>
                    </a:p>
                  </a:txBody>
                  <a:tcPr marL="38095" marR="38095" marT="9523" marB="9523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hr-HR" sz="2000" dirty="0">
                          <a:effectLst/>
                        </a:rPr>
                        <a:t>5,00</a:t>
                      </a:r>
                      <a:endParaRPr lang="hr-HR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095" marR="38095" marT="9523" marB="9523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hr-HR" sz="2000">
                          <a:effectLst/>
                        </a:rPr>
                        <a:t>4,00</a:t>
                      </a:r>
                      <a:endParaRPr lang="hr-HR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095" marR="38095" marT="9523" marB="9523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hr-HR" sz="2000" dirty="0">
                          <a:effectLst/>
                        </a:rPr>
                        <a:t>9,00</a:t>
                      </a:r>
                      <a:endParaRPr lang="hr-HR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095" marR="38095" marT="9523" marB="9523" anchor="ctr"/>
                </a:tc>
              </a:tr>
              <a:tr h="360208">
                <a:tc>
                  <a:txBody>
                    <a:bodyPr/>
                    <a:lstStyle/>
                    <a:p>
                      <a:pPr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hr-HR" sz="1800" dirty="0">
                          <a:effectLst/>
                        </a:rPr>
                        <a:t>Hrvatski jezik</a:t>
                      </a:r>
                      <a:endParaRPr lang="hr-H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095" marR="38095" marT="9523" marB="9523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hr-HR" sz="2000" dirty="0">
                          <a:effectLst/>
                        </a:rPr>
                        <a:t>-</a:t>
                      </a:r>
                      <a:endParaRPr lang="hr-HR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095" marR="38095" marT="9523" marB="952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2000" dirty="0" smtClean="0"/>
                        <a:t>-</a:t>
                      </a:r>
                      <a:endParaRPr lang="hr-HR" sz="2000" b="1" dirty="0"/>
                    </a:p>
                  </a:txBody>
                  <a:tcPr marL="38095" marR="38095" marT="9523" marB="9523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hr-HR" sz="2000" dirty="0">
                          <a:effectLst/>
                        </a:rPr>
                        <a:t>5,00</a:t>
                      </a:r>
                      <a:endParaRPr lang="hr-HR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095" marR="38095" marT="9523" marB="9523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hr-HR" sz="2000">
                          <a:effectLst/>
                        </a:rPr>
                        <a:t>5,00</a:t>
                      </a:r>
                      <a:endParaRPr lang="hr-HR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095" marR="38095" marT="9523" marB="9523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hr-HR" sz="2000" dirty="0">
                          <a:effectLst/>
                        </a:rPr>
                        <a:t>10,00</a:t>
                      </a:r>
                      <a:endParaRPr lang="hr-HR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095" marR="38095" marT="9523" marB="9523" anchor="ctr"/>
                </a:tc>
              </a:tr>
              <a:tr h="360208">
                <a:tc>
                  <a:txBody>
                    <a:bodyPr/>
                    <a:lstStyle/>
                    <a:p>
                      <a:pPr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hr-HR" sz="1800" dirty="0">
                          <a:effectLst/>
                        </a:rPr>
                        <a:t>Kemija</a:t>
                      </a:r>
                      <a:endParaRPr lang="hr-H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095" marR="38095" marT="9523" marB="9523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hr-HR" sz="2000" dirty="0">
                          <a:effectLst/>
                        </a:rPr>
                        <a:t>-</a:t>
                      </a:r>
                      <a:endParaRPr lang="hr-HR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095" marR="38095" marT="9523" marB="952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2000" dirty="0" smtClean="0"/>
                        <a:t>-</a:t>
                      </a:r>
                      <a:endParaRPr lang="hr-HR" sz="2000" b="1" dirty="0"/>
                    </a:p>
                  </a:txBody>
                  <a:tcPr marL="38095" marR="38095" marT="9523" marB="9523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hr-HR" sz="2000" dirty="0">
                          <a:effectLst/>
                        </a:rPr>
                        <a:t>5,00</a:t>
                      </a:r>
                      <a:endParaRPr lang="hr-HR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095" marR="38095" marT="9523" marB="9523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hr-HR" sz="2000" dirty="0">
                          <a:effectLst/>
                        </a:rPr>
                        <a:t>5,00</a:t>
                      </a:r>
                      <a:endParaRPr lang="hr-HR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095" marR="38095" marT="9523" marB="9523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hr-HR" sz="2000" dirty="0">
                          <a:effectLst/>
                        </a:rPr>
                        <a:t>10,00</a:t>
                      </a:r>
                      <a:endParaRPr lang="hr-HR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095" marR="38095" marT="9523" marB="9523" anchor="ctr"/>
                </a:tc>
              </a:tr>
              <a:tr h="360208">
                <a:tc>
                  <a:txBody>
                    <a:bodyPr/>
                    <a:lstStyle/>
                    <a:p>
                      <a:pPr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hr-HR" sz="1800" dirty="0">
                          <a:effectLst/>
                        </a:rPr>
                        <a:t>Biologija</a:t>
                      </a:r>
                      <a:endParaRPr lang="hr-H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095" marR="38095" marT="9523" marB="9523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hr-HR" sz="2000" dirty="0">
                          <a:effectLst/>
                        </a:rPr>
                        <a:t>-</a:t>
                      </a:r>
                      <a:endParaRPr lang="hr-HR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095" marR="38095" marT="9523" marB="952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2000" dirty="0" smtClean="0"/>
                        <a:t>-</a:t>
                      </a:r>
                      <a:endParaRPr lang="hr-HR" sz="2000" b="1" dirty="0"/>
                    </a:p>
                  </a:txBody>
                  <a:tcPr marL="38095" marR="38095" marT="9523" marB="9523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hr-HR" sz="2000" dirty="0">
                          <a:effectLst/>
                        </a:rPr>
                        <a:t>5,00</a:t>
                      </a:r>
                      <a:endParaRPr lang="hr-HR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095" marR="38095" marT="9523" marB="9523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hr-HR" sz="2000" dirty="0">
                          <a:effectLst/>
                        </a:rPr>
                        <a:t>5,00</a:t>
                      </a:r>
                      <a:endParaRPr lang="hr-HR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095" marR="38095" marT="9523" marB="9523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hr-HR" sz="2000" dirty="0">
                          <a:effectLst/>
                        </a:rPr>
                        <a:t>10,00</a:t>
                      </a:r>
                      <a:endParaRPr lang="hr-HR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095" marR="38095" marT="9523" marB="9523" anchor="ctr"/>
                </a:tc>
              </a:tr>
              <a:tr h="360208">
                <a:tc>
                  <a:txBody>
                    <a:bodyPr/>
                    <a:lstStyle/>
                    <a:p>
                      <a:pPr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hr-HR" sz="1800" dirty="0">
                          <a:effectLst/>
                        </a:rPr>
                        <a:t>Fizika</a:t>
                      </a:r>
                      <a:endParaRPr lang="hr-H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095" marR="38095" marT="9523" marB="9523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hr-HR" sz="2000" dirty="0">
                          <a:effectLst/>
                        </a:rPr>
                        <a:t>-</a:t>
                      </a:r>
                      <a:endParaRPr lang="hr-HR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095" marR="38095" marT="9523" marB="952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2000" dirty="0" smtClean="0"/>
                        <a:t>-</a:t>
                      </a:r>
                      <a:endParaRPr lang="hr-HR" sz="2000" b="1" dirty="0"/>
                    </a:p>
                  </a:txBody>
                  <a:tcPr marL="38095" marR="38095" marT="9523" marB="9523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hr-HR" sz="2000" dirty="0">
                          <a:effectLst/>
                        </a:rPr>
                        <a:t>4,00</a:t>
                      </a:r>
                      <a:endParaRPr lang="hr-HR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095" marR="38095" marT="9523" marB="9523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hr-HR" sz="2000" dirty="0">
                          <a:effectLst/>
                        </a:rPr>
                        <a:t>5,00</a:t>
                      </a:r>
                      <a:endParaRPr lang="hr-HR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095" marR="38095" marT="9523" marB="9523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hr-HR" sz="2000" dirty="0">
                          <a:effectLst/>
                        </a:rPr>
                        <a:t>9,00</a:t>
                      </a:r>
                      <a:endParaRPr lang="hr-HR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095" marR="38095" marT="9523" marB="9523" anchor="ctr"/>
                </a:tc>
              </a:tr>
              <a:tr h="596136">
                <a:tc>
                  <a:txBody>
                    <a:bodyPr/>
                    <a:lstStyle/>
                    <a:p>
                      <a:pPr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hr-HR" sz="1800" dirty="0">
                          <a:effectLst/>
                        </a:rPr>
                        <a:t>Prvi strani jezik </a:t>
                      </a:r>
                      <a:r>
                        <a:rPr lang="hr-HR" sz="1800" dirty="0" smtClean="0">
                          <a:effectLst/>
                        </a:rPr>
                        <a:t/>
                      </a:r>
                      <a:br>
                        <a:rPr lang="hr-HR" sz="1800" dirty="0" smtClean="0">
                          <a:effectLst/>
                        </a:rPr>
                      </a:br>
                      <a:r>
                        <a:rPr lang="hr-HR" sz="1800" dirty="0" smtClean="0">
                          <a:effectLst/>
                        </a:rPr>
                        <a:t>(engleski</a:t>
                      </a:r>
                      <a:r>
                        <a:rPr lang="hr-HR" sz="1800" baseline="0" dirty="0" smtClean="0">
                          <a:effectLst/>
                        </a:rPr>
                        <a:t> jezik</a:t>
                      </a:r>
                      <a:r>
                        <a:rPr lang="hr-HR" sz="1800" dirty="0" smtClean="0">
                          <a:effectLst/>
                        </a:rPr>
                        <a:t>)</a:t>
                      </a:r>
                      <a:endParaRPr lang="hr-H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095" marR="38095" marT="9523" marB="9523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hr-HR" sz="2000" dirty="0">
                          <a:effectLst/>
                        </a:rPr>
                        <a:t>-</a:t>
                      </a:r>
                      <a:endParaRPr lang="hr-HR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095" marR="38095" marT="9523" marB="952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2000" dirty="0" smtClean="0"/>
                        <a:t>-</a:t>
                      </a:r>
                      <a:endParaRPr lang="hr-HR" sz="2000" b="1" dirty="0"/>
                    </a:p>
                  </a:txBody>
                  <a:tcPr marL="38095" marR="38095" marT="9523" marB="9523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hr-HR" sz="2000">
                          <a:effectLst/>
                        </a:rPr>
                        <a:t>5,00</a:t>
                      </a:r>
                      <a:endParaRPr lang="hr-HR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095" marR="38095" marT="9523" marB="9523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hr-HR" sz="2000" dirty="0">
                          <a:effectLst/>
                        </a:rPr>
                        <a:t>5,00</a:t>
                      </a:r>
                      <a:endParaRPr lang="hr-HR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095" marR="38095" marT="9523" marB="9523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hr-HR" sz="2000" dirty="0">
                          <a:effectLst/>
                        </a:rPr>
                        <a:t>10,00</a:t>
                      </a:r>
                      <a:endParaRPr lang="hr-HR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095" marR="38095" marT="9523" marB="9523" anchor="ctr"/>
                </a:tc>
              </a:tr>
              <a:tr h="360208">
                <a:tc gridSpan="4">
                  <a:txBody>
                    <a:bodyPr/>
                    <a:lstStyle/>
                    <a:p>
                      <a:endParaRPr lang="hr-HR" sz="2000" b="1" dirty="0">
                        <a:effectLst/>
                        <a:latin typeface="Calibri"/>
                      </a:endParaRPr>
                    </a:p>
                  </a:txBody>
                  <a:tcPr marL="38095" marR="38095" marT="9523" marB="9523" anchor="ctr"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endParaRPr lang="hr-HR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095" marR="38095" marT="9523" marB="952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20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77,59</a:t>
                      </a:r>
                      <a:endParaRPr lang="hr-HR" sz="20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4" marR="9524" marT="9523" marB="9523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NOVOSTI!</a:t>
            </a:r>
            <a:endParaRPr lang="hr-HR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323528" y="1628800"/>
            <a:ext cx="8229600" cy="4248472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hr-HR" sz="2400" dirty="0" smtClean="0">
                <a:solidFill>
                  <a:schemeClr val="tx1"/>
                </a:solidFill>
              </a:rPr>
              <a:t>Prema planu i programu </a:t>
            </a:r>
            <a:r>
              <a:rPr lang="hr-HR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učenici Srednje strukovne </a:t>
            </a:r>
            <a:br>
              <a:rPr lang="hr-HR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r-HR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škole Vinkovci su dužni ići na praktičnu nastavu</a:t>
            </a:r>
            <a:r>
              <a:rPr lang="hr-HR" sz="2400" dirty="0" smtClean="0">
                <a:solidFill>
                  <a:schemeClr val="tx1"/>
                </a:solidFill>
              </a:rPr>
              <a:t>, </a:t>
            </a:r>
            <a:br>
              <a:rPr lang="hr-HR" sz="2400" dirty="0" smtClean="0">
                <a:solidFill>
                  <a:schemeClr val="tx1"/>
                </a:solidFill>
              </a:rPr>
            </a:br>
            <a:r>
              <a:rPr lang="hr-HR" sz="2400" dirty="0" smtClean="0">
                <a:solidFill>
                  <a:schemeClr val="tx1"/>
                </a:solidFill>
              </a:rPr>
              <a:t>a </a:t>
            </a:r>
            <a:r>
              <a:rPr lang="hr-HR" sz="2400" b="1" dirty="0" smtClean="0">
                <a:solidFill>
                  <a:schemeClr val="tx1"/>
                </a:solidFill>
              </a:rPr>
              <a:t>obaveza srednje škole </a:t>
            </a:r>
            <a:r>
              <a:rPr lang="hr-HR" sz="2400" dirty="0" smtClean="0">
                <a:solidFill>
                  <a:schemeClr val="tx1"/>
                </a:solidFill>
              </a:rPr>
              <a:t>je </a:t>
            </a:r>
            <a:r>
              <a:rPr lang="hr-HR" sz="2400" b="1" dirty="0" smtClean="0">
                <a:solidFill>
                  <a:schemeClr val="tx1"/>
                </a:solidFill>
              </a:rPr>
              <a:t>dodatno osiguranje </a:t>
            </a:r>
            <a:br>
              <a:rPr lang="hr-HR" sz="2400" b="1" dirty="0" smtClean="0">
                <a:solidFill>
                  <a:schemeClr val="tx1"/>
                </a:solidFill>
              </a:rPr>
            </a:br>
            <a:r>
              <a:rPr lang="hr-HR" sz="2400" b="1" dirty="0" smtClean="0">
                <a:solidFill>
                  <a:schemeClr val="tx1"/>
                </a:solidFill>
              </a:rPr>
              <a:t>učenika.</a:t>
            </a:r>
          </a:p>
          <a:p>
            <a:pPr>
              <a:buFont typeface="Arial" pitchFamily="34" charset="0"/>
              <a:buChar char="•"/>
            </a:pPr>
            <a:r>
              <a:rPr lang="hr-HR" sz="2400" dirty="0" smtClean="0">
                <a:solidFill>
                  <a:schemeClr val="tx1"/>
                </a:solidFill>
              </a:rPr>
              <a:t> </a:t>
            </a:r>
            <a:r>
              <a:rPr lang="hr-HR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Učenici moraju položiti testove zaštite na radu </a:t>
            </a:r>
            <a:br>
              <a:rPr lang="hr-HR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r-HR" sz="2400" dirty="0" smtClean="0">
                <a:solidFill>
                  <a:schemeClr val="tx1"/>
                </a:solidFill>
              </a:rPr>
              <a:t>prije kretanja na praktičnu nastavu!</a:t>
            </a:r>
          </a:p>
          <a:p>
            <a:pPr>
              <a:buFont typeface="Arial" pitchFamily="34" charset="0"/>
              <a:buChar char="•"/>
            </a:pPr>
            <a:r>
              <a:rPr lang="hr-HR" sz="2400" dirty="0" smtClean="0">
                <a:solidFill>
                  <a:schemeClr val="tx1"/>
                </a:solidFill>
              </a:rPr>
              <a:t> Za </a:t>
            </a:r>
            <a:r>
              <a:rPr lang="hr-HR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evidenciju rada </a:t>
            </a:r>
            <a:r>
              <a:rPr lang="hr-HR" sz="2400" dirty="0" smtClean="0">
                <a:solidFill>
                  <a:schemeClr val="tx1"/>
                </a:solidFill>
              </a:rPr>
              <a:t>potrebne su im </a:t>
            </a:r>
            <a:r>
              <a:rPr lang="hr-HR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mape za </a:t>
            </a:r>
            <a:br>
              <a:rPr lang="hr-HR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r-HR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praktičnu nastavu </a:t>
            </a:r>
            <a:r>
              <a:rPr lang="hr-HR" sz="2400" dirty="0" smtClean="0">
                <a:solidFill>
                  <a:schemeClr val="tx1"/>
                </a:solidFill>
              </a:rPr>
              <a:t>i u </a:t>
            </a:r>
            <a:r>
              <a:rPr lang="hr-HR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određenim zanimanjima </a:t>
            </a:r>
            <a:r>
              <a:rPr lang="hr-HR" sz="2400" dirty="0" smtClean="0">
                <a:solidFill>
                  <a:schemeClr val="tx1"/>
                </a:solidFill>
              </a:rPr>
              <a:t>za </a:t>
            </a:r>
            <a:br>
              <a:rPr lang="hr-HR" sz="2400" dirty="0" smtClean="0">
                <a:solidFill>
                  <a:schemeClr val="tx1"/>
                </a:solidFill>
              </a:rPr>
            </a:br>
            <a:r>
              <a:rPr lang="hr-HR" sz="2400" dirty="0" smtClean="0">
                <a:solidFill>
                  <a:schemeClr val="tx1"/>
                </a:solidFill>
              </a:rPr>
              <a:t>učenike se rade </a:t>
            </a:r>
            <a:r>
              <a:rPr lang="hr-HR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specifične radne uniforme.</a:t>
            </a:r>
            <a:br>
              <a:rPr lang="hr-HR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hr-HR" sz="2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hr-HR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SVE TO SE PLAĆA PRI UPISU U PRVI RAZRED I </a:t>
            </a:r>
            <a:br>
              <a:rPr lang="hr-HR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r-HR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TROŠKOVE SNOSE UČENICI I RODITELJI!</a:t>
            </a:r>
          </a:p>
          <a:p>
            <a:endParaRPr lang="hr-H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Upis u srednje škole “online”</a:t>
            </a:r>
            <a:endParaRPr lang="hr-HR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hr-HR" sz="1600" b="1" dirty="0" smtClean="0">
                <a:solidFill>
                  <a:schemeClr val="tx1"/>
                </a:solidFill>
              </a:rPr>
              <a:t>NISPUSŠ - NACIONALNI INFORMACIJSKI SUSTAV PRIJAVA I UPISA </a:t>
            </a:r>
            <a:br>
              <a:rPr lang="hr-HR" sz="1600" b="1" dirty="0" smtClean="0">
                <a:solidFill>
                  <a:schemeClr val="tx1"/>
                </a:solidFill>
              </a:rPr>
            </a:br>
            <a:r>
              <a:rPr lang="hr-HR" sz="1600" b="1" dirty="0" smtClean="0">
                <a:solidFill>
                  <a:schemeClr val="tx1"/>
                </a:solidFill>
              </a:rPr>
              <a:t>U SREDNJE ŠKOLE </a:t>
            </a:r>
          </a:p>
          <a:p>
            <a:pPr algn="ctr"/>
            <a:r>
              <a:rPr lang="hr-HR" sz="1600" b="1" dirty="0" smtClean="0">
                <a:solidFill>
                  <a:srgbClr val="FF0000"/>
                </a:solidFill>
              </a:rPr>
              <a:t>WWW.UPISI.HR </a:t>
            </a:r>
          </a:p>
          <a:p>
            <a:endParaRPr lang="hr-HR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 algn="ctr"/>
            <a:r>
              <a:rPr lang="hr-HR" sz="2000" b="1" dirty="0" smtClean="0">
                <a:solidFill>
                  <a:schemeClr val="tx1"/>
                </a:solidFill>
              </a:rPr>
              <a:t>Stranica je počela s radom 2. lipnja 2016.</a:t>
            </a:r>
          </a:p>
          <a:p>
            <a:pPr algn="ctr"/>
            <a:r>
              <a:rPr lang="hr-HR" sz="2000" b="1" dirty="0" smtClean="0">
                <a:solidFill>
                  <a:schemeClr val="tx1"/>
                </a:solidFill>
              </a:rPr>
              <a:t>Učenici će se </a:t>
            </a:r>
            <a:r>
              <a:rPr lang="hr-HR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prvi puta prijaviti online u školi </a:t>
            </a:r>
            <a:r>
              <a:rPr lang="hr-HR" sz="2000" b="1" dirty="0" smtClean="0">
                <a:solidFill>
                  <a:schemeClr val="tx1"/>
                </a:solidFill>
              </a:rPr>
              <a:t/>
            </a:r>
            <a:br>
              <a:rPr lang="hr-HR" sz="2000" b="1" dirty="0" smtClean="0">
                <a:solidFill>
                  <a:schemeClr val="tx1"/>
                </a:solidFill>
              </a:rPr>
            </a:br>
            <a:r>
              <a:rPr lang="hr-HR" sz="2000" b="1" dirty="0" smtClean="0">
                <a:solidFill>
                  <a:schemeClr val="tx1"/>
                </a:solidFill>
              </a:rPr>
              <a:t>– </a:t>
            </a:r>
            <a:r>
              <a:rPr lang="hr-H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 lipnja 2016. </a:t>
            </a:r>
            <a:r>
              <a:rPr lang="hr-HR" sz="2000" b="1" dirty="0" smtClean="0">
                <a:solidFill>
                  <a:schemeClr val="tx1"/>
                </a:solidFill>
              </a:rPr>
              <a:t>taj dan trebaju </a:t>
            </a:r>
            <a:r>
              <a:rPr lang="hr-HR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ponijeti mobilne uređaje </a:t>
            </a:r>
            <a:br>
              <a:rPr lang="hr-HR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r-HR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 školu</a:t>
            </a:r>
            <a:r>
              <a:rPr lang="hr-HR" sz="2000" b="1" dirty="0" smtClean="0">
                <a:solidFill>
                  <a:schemeClr val="tx1"/>
                </a:solidFill>
              </a:rPr>
              <a:t>!!!</a:t>
            </a:r>
          </a:p>
          <a:p>
            <a:endParaRPr lang="hr-HR" sz="2000" b="1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hr-HR" sz="2000" b="1" dirty="0" smtClean="0">
                <a:solidFill>
                  <a:schemeClr val="tx1"/>
                </a:solidFill>
              </a:rPr>
              <a:t> Obrazovanje </a:t>
            </a:r>
            <a:r>
              <a:rPr lang="hr-HR" sz="2000" b="1" u="sng" dirty="0" smtClean="0">
                <a:solidFill>
                  <a:schemeClr val="tx1"/>
                </a:solidFill>
              </a:rPr>
              <a:t>dostupno svima</a:t>
            </a:r>
            <a:r>
              <a:rPr lang="hr-HR" sz="2000" b="1" dirty="0" smtClean="0">
                <a:solidFill>
                  <a:schemeClr val="tx1"/>
                </a:solidFill>
              </a:rPr>
              <a:t> pod jednakim uvjetima</a:t>
            </a:r>
          </a:p>
          <a:p>
            <a:pPr>
              <a:buFont typeface="Arial" pitchFamily="34" charset="0"/>
              <a:buChar char="•"/>
            </a:pPr>
            <a:r>
              <a:rPr lang="hr-HR" sz="2000" b="1" u="sng" dirty="0" smtClean="0">
                <a:solidFill>
                  <a:schemeClr val="tx1"/>
                </a:solidFill>
              </a:rPr>
              <a:t> Informatizirati proces</a:t>
            </a:r>
            <a:r>
              <a:rPr lang="hr-HR" sz="2000" b="1" dirty="0" smtClean="0">
                <a:solidFill>
                  <a:schemeClr val="tx1"/>
                </a:solidFill>
              </a:rPr>
              <a:t> upisa u srednje škole </a:t>
            </a:r>
          </a:p>
          <a:p>
            <a:pPr>
              <a:buFont typeface="Arial" pitchFamily="34" charset="0"/>
              <a:buChar char="•"/>
            </a:pPr>
            <a:r>
              <a:rPr lang="hr-HR" sz="2000" b="1" u="sng" dirty="0" smtClean="0">
                <a:solidFill>
                  <a:schemeClr val="tx1"/>
                </a:solidFill>
              </a:rPr>
              <a:t> Olakšati život svim</a:t>
            </a:r>
            <a:r>
              <a:rPr lang="hr-HR" sz="2000" b="1" dirty="0" smtClean="0">
                <a:solidFill>
                  <a:schemeClr val="tx1"/>
                </a:solidFill>
              </a:rPr>
              <a:t> sudionicima procesa upisa (učenicima, </a:t>
            </a:r>
            <a:br>
              <a:rPr lang="hr-HR" sz="2000" b="1" dirty="0" smtClean="0">
                <a:solidFill>
                  <a:schemeClr val="tx1"/>
                </a:solidFill>
              </a:rPr>
            </a:br>
            <a:r>
              <a:rPr lang="hr-HR" sz="2000" b="1" dirty="0" smtClean="0">
                <a:solidFill>
                  <a:schemeClr val="tx1"/>
                </a:solidFill>
              </a:rPr>
              <a:t>roditeljima, srednjim školama, osnivačima, ministarstvu) </a:t>
            </a:r>
          </a:p>
          <a:p>
            <a:pPr>
              <a:buFont typeface="Arial" pitchFamily="34" charset="0"/>
              <a:buChar char="•"/>
            </a:pPr>
            <a:r>
              <a:rPr lang="hr-HR" sz="2000" b="1" dirty="0" smtClean="0">
                <a:solidFill>
                  <a:schemeClr val="tx1"/>
                </a:solidFill>
              </a:rPr>
              <a:t> </a:t>
            </a:r>
            <a:r>
              <a:rPr lang="pt-BR" sz="2000" b="1" dirty="0" smtClean="0">
                <a:solidFill>
                  <a:schemeClr val="tx1"/>
                </a:solidFill>
              </a:rPr>
              <a:t>Imati </a:t>
            </a:r>
            <a:r>
              <a:rPr lang="pt-BR" sz="2000" b="1" u="sng" dirty="0" smtClean="0">
                <a:solidFill>
                  <a:schemeClr val="tx1"/>
                </a:solidFill>
              </a:rPr>
              <a:t>točnu evidenciju</a:t>
            </a:r>
            <a:r>
              <a:rPr lang="pt-BR" sz="2000" b="1" dirty="0" smtClean="0">
                <a:solidFill>
                  <a:schemeClr val="tx1"/>
                </a:solidFill>
              </a:rPr>
              <a:t> o upisanim učenicima</a:t>
            </a:r>
            <a:r>
              <a:rPr lang="hr-HR" sz="2000" b="1" dirty="0" smtClean="0">
                <a:solidFill>
                  <a:schemeClr val="tx1"/>
                </a:solidFill>
              </a:rPr>
              <a:t> </a:t>
            </a:r>
            <a:endParaRPr lang="pt-BR" sz="2000" b="1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pl-PL" sz="2000" b="1" dirty="0" smtClean="0">
                <a:solidFill>
                  <a:schemeClr val="tx1"/>
                </a:solidFill>
              </a:rPr>
              <a:t> Imati </a:t>
            </a:r>
            <a:r>
              <a:rPr lang="pl-PL" sz="2000" b="1" u="sng" dirty="0" smtClean="0">
                <a:solidFill>
                  <a:schemeClr val="tx1"/>
                </a:solidFill>
              </a:rPr>
              <a:t>kontrolu nad procesom</a:t>
            </a:r>
            <a:r>
              <a:rPr lang="pl-PL" sz="2000" b="1" dirty="0" smtClean="0">
                <a:solidFill>
                  <a:schemeClr val="tx1"/>
                </a:solidFill>
              </a:rPr>
              <a:t> upisa </a:t>
            </a:r>
          </a:p>
          <a:p>
            <a:endParaRPr lang="hr-HR" b="1" dirty="0" smtClean="0"/>
          </a:p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Plaćanje pri upisu u srednju školu</a:t>
            </a:r>
            <a:endParaRPr lang="hr-HR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3970784" cy="792089"/>
          </a:xfrm>
        </p:spPr>
        <p:txBody>
          <a:bodyPr/>
          <a:lstStyle/>
          <a:p>
            <a:pPr algn="ctr"/>
            <a:r>
              <a:rPr lang="hr-HR" dirty="0" smtClean="0">
                <a:solidFill>
                  <a:schemeClr val="tx1"/>
                </a:solidFill>
              </a:rPr>
              <a:t>Pri upisu u 1.r. zanimanja </a:t>
            </a:r>
            <a:r>
              <a:rPr lang="hr-H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hr-H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r-H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FRIZER I KROJAČ </a:t>
            </a:r>
            <a:r>
              <a:rPr lang="hr-HR" dirty="0" smtClean="0">
                <a:solidFill>
                  <a:schemeClr val="tx1"/>
                </a:solidFill>
              </a:rPr>
              <a:t>plaća se..</a:t>
            </a:r>
            <a:endParaRPr lang="hr-HR" dirty="0">
              <a:solidFill>
                <a:schemeClr val="tx1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0"/>
          </p:nvPr>
        </p:nvGraphicFramePr>
        <p:xfrm>
          <a:off x="468313" y="2276475"/>
          <a:ext cx="4031679" cy="22250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31279"/>
                <a:gridCol w="2664296"/>
                <a:gridCol w="936104"/>
              </a:tblGrid>
              <a:tr h="370840"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Potreban materijal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Cijena</a:t>
                      </a:r>
                      <a:endParaRPr lang="hr-H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r-HR" dirty="0" smtClean="0"/>
                        <a:t>1.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Mapa praktične nastave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105kn</a:t>
                      </a:r>
                      <a:endParaRPr lang="hr-H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r-HR" dirty="0" smtClean="0"/>
                        <a:t>2.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Zadaćnice</a:t>
                      </a:r>
                      <a:r>
                        <a:rPr lang="hr-HR" baseline="0" dirty="0" smtClean="0"/>
                        <a:t> i potvrde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10kn</a:t>
                      </a:r>
                      <a:endParaRPr lang="hr-H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r-HR" dirty="0" smtClean="0"/>
                        <a:t>3.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Osiguranje učenika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35kn</a:t>
                      </a:r>
                      <a:endParaRPr lang="hr-H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r-HR" dirty="0" smtClean="0"/>
                        <a:t>4.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Radne uniforma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65kn</a:t>
                      </a:r>
                      <a:endParaRPr lang="hr-HR" dirty="0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hr-HR" b="1" dirty="0" smtClean="0"/>
                        <a:t>UKUPNO:</a:t>
                      </a:r>
                      <a:endParaRPr lang="hr-HR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215kn</a:t>
                      </a:r>
                      <a:endParaRPr lang="hr-HR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Content Placeholder 4"/>
          <p:cNvGraphicFramePr>
            <a:graphicFrameLocks/>
          </p:cNvGraphicFramePr>
          <p:nvPr/>
        </p:nvGraphicFramePr>
        <p:xfrm>
          <a:off x="4788024" y="2276872"/>
          <a:ext cx="4031679" cy="18542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31279"/>
                <a:gridCol w="2664296"/>
                <a:gridCol w="936104"/>
              </a:tblGrid>
              <a:tr h="370840"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Potreban materijal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Cijena</a:t>
                      </a:r>
                      <a:endParaRPr lang="hr-H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r-HR" dirty="0" smtClean="0"/>
                        <a:t>1.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Zadaćnice</a:t>
                      </a:r>
                      <a:r>
                        <a:rPr lang="hr-HR" baseline="0" dirty="0" smtClean="0"/>
                        <a:t> i potvrde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10kn</a:t>
                      </a:r>
                      <a:endParaRPr lang="hr-H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r-HR" dirty="0" smtClean="0"/>
                        <a:t>2.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Osiguranje učenika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35kn</a:t>
                      </a:r>
                      <a:endParaRPr lang="hr-H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r-HR" dirty="0" smtClean="0"/>
                        <a:t>3.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Radne uniforma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65kn</a:t>
                      </a:r>
                      <a:endParaRPr lang="hr-HR" dirty="0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hr-HR" b="1" dirty="0" smtClean="0"/>
                        <a:t>UKUPNO:</a:t>
                      </a:r>
                      <a:endParaRPr lang="hr-HR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110kn</a:t>
                      </a:r>
                      <a:endParaRPr lang="hr-HR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Content Placeholder 2"/>
          <p:cNvSpPr txBox="1">
            <a:spLocks/>
          </p:cNvSpPr>
          <p:nvPr/>
        </p:nvSpPr>
        <p:spPr>
          <a:xfrm>
            <a:off x="4788024" y="1412776"/>
            <a:ext cx="4114800" cy="792089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hr-H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Pri upisu u 1.r. zanimanja </a:t>
            </a:r>
            <a:r>
              <a:rPr kumimoji="0" lang="hr-H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hr-H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hr-H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MODNOG TEHNIČARA </a:t>
            </a:r>
            <a:r>
              <a:rPr kumimoji="0" lang="hr-H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plaća se..</a:t>
            </a:r>
            <a:endParaRPr kumimoji="0" lang="hr-HR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Plaćanje pri upisu u srednju školu</a:t>
            </a:r>
            <a:endParaRPr lang="hr-HR" sz="3600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hr-HR" dirty="0"/>
          </a:p>
        </p:txBody>
      </p:sp>
      <p:graphicFrame>
        <p:nvGraphicFramePr>
          <p:cNvPr id="5" name="Content Placeholder 4"/>
          <p:cNvGraphicFramePr>
            <a:graphicFrameLocks/>
          </p:cNvGraphicFramePr>
          <p:nvPr/>
        </p:nvGraphicFramePr>
        <p:xfrm>
          <a:off x="251520" y="2276872"/>
          <a:ext cx="4031679" cy="22250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31279"/>
                <a:gridCol w="2664296"/>
                <a:gridCol w="936104"/>
              </a:tblGrid>
              <a:tr h="370840"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Potreban materijal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Cijena</a:t>
                      </a:r>
                      <a:endParaRPr lang="hr-H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r-HR" dirty="0" smtClean="0"/>
                        <a:t>1.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Testovi</a:t>
                      </a:r>
                      <a:r>
                        <a:rPr lang="hr-HR" baseline="0" dirty="0" smtClean="0"/>
                        <a:t> zaštite na radu</a:t>
                      </a:r>
                      <a:endParaRPr lang="hr-HR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10kn</a:t>
                      </a:r>
                      <a:endParaRPr lang="hr-H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r-HR" dirty="0" smtClean="0"/>
                        <a:t>2.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baseline="0" dirty="0" smtClean="0"/>
                        <a:t>Učeničke potvrde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5kn</a:t>
                      </a:r>
                      <a:endParaRPr lang="hr-H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r-HR" dirty="0" smtClean="0"/>
                        <a:t>3.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Osiguranje učenika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35kn</a:t>
                      </a:r>
                      <a:endParaRPr lang="hr-H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r-HR" dirty="0" smtClean="0"/>
                        <a:t>4.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Radne uniforma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80kn</a:t>
                      </a:r>
                      <a:endParaRPr lang="hr-HR" dirty="0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hr-HR" b="1" dirty="0" smtClean="0"/>
                        <a:t>UKUPNO:</a:t>
                      </a:r>
                      <a:endParaRPr lang="hr-HR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130kn</a:t>
                      </a:r>
                      <a:endParaRPr lang="hr-HR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Content Placeholder 2"/>
          <p:cNvSpPr txBox="1">
            <a:spLocks/>
          </p:cNvSpPr>
          <p:nvPr/>
        </p:nvSpPr>
        <p:spPr>
          <a:xfrm>
            <a:off x="323528" y="1268760"/>
            <a:ext cx="4330824" cy="792089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hr-H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Pri upisu u 1.r. zanimanja </a:t>
            </a:r>
            <a:r>
              <a:rPr kumimoji="0" lang="hr-H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hr-H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hr-H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POMOĆNI KUHAR I SLASTIČAR </a:t>
            </a:r>
            <a:br>
              <a:rPr kumimoji="0" lang="hr-H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hr-H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plaća se..</a:t>
            </a:r>
            <a:endParaRPr kumimoji="0" lang="hr-HR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7" name="Content Placeholder 4"/>
          <p:cNvGraphicFramePr>
            <a:graphicFrameLocks/>
          </p:cNvGraphicFramePr>
          <p:nvPr/>
        </p:nvGraphicFramePr>
        <p:xfrm>
          <a:off x="4788024" y="2276872"/>
          <a:ext cx="4031679" cy="22250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31279"/>
                <a:gridCol w="2664296"/>
                <a:gridCol w="936104"/>
              </a:tblGrid>
              <a:tr h="370840"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Potreban materijal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Cijena</a:t>
                      </a:r>
                      <a:endParaRPr lang="hr-H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r-HR" dirty="0" smtClean="0"/>
                        <a:t>1.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Mapa</a:t>
                      </a:r>
                      <a:r>
                        <a:rPr lang="hr-HR" baseline="0" dirty="0" smtClean="0"/>
                        <a:t> praktične nastave</a:t>
                      </a:r>
                      <a:endParaRPr lang="hr-HR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105kn</a:t>
                      </a:r>
                      <a:endParaRPr lang="hr-H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r-HR" dirty="0" smtClean="0"/>
                        <a:t>2.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baseline="0" dirty="0" smtClean="0"/>
                        <a:t>Zadaćnice i potvrde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10kn</a:t>
                      </a:r>
                      <a:endParaRPr lang="hr-H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r-HR" dirty="0" smtClean="0"/>
                        <a:t>3.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Osiguranje učenika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35kn</a:t>
                      </a:r>
                      <a:endParaRPr lang="hr-H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r-HR" dirty="0" smtClean="0"/>
                        <a:t>4.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Radne uniforma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80kn</a:t>
                      </a:r>
                      <a:endParaRPr lang="hr-HR" dirty="0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hr-HR" b="1" dirty="0" smtClean="0"/>
                        <a:t>UKUPNO:</a:t>
                      </a:r>
                      <a:endParaRPr lang="hr-HR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230kn</a:t>
                      </a:r>
                      <a:endParaRPr lang="hr-HR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Content Placeholder 2"/>
          <p:cNvSpPr txBox="1">
            <a:spLocks/>
          </p:cNvSpPr>
          <p:nvPr/>
        </p:nvSpPr>
        <p:spPr>
          <a:xfrm>
            <a:off x="4644008" y="1340768"/>
            <a:ext cx="4330824" cy="792089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hr-H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Pri upisu u 1.r. zanimanja </a:t>
            </a:r>
            <a:r>
              <a:rPr kumimoji="0" lang="hr-H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hr-H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hr-H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KUHAR I SLASTIČAR </a:t>
            </a:r>
            <a:r>
              <a:rPr kumimoji="0" lang="hr-H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plaća se..</a:t>
            </a:r>
            <a:endParaRPr kumimoji="0" lang="hr-HR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Plaćanje pri upisu u srednju školu</a:t>
            </a:r>
            <a:endParaRPr lang="hr-HR" sz="3600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hr-HR"/>
          </a:p>
        </p:txBody>
      </p:sp>
      <p:graphicFrame>
        <p:nvGraphicFramePr>
          <p:cNvPr id="5" name="Content Placeholder 4"/>
          <p:cNvGraphicFramePr>
            <a:graphicFrameLocks/>
          </p:cNvGraphicFramePr>
          <p:nvPr/>
        </p:nvGraphicFramePr>
        <p:xfrm>
          <a:off x="1547664" y="2636912"/>
          <a:ext cx="6336705" cy="25908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77186"/>
                <a:gridCol w="5054276"/>
                <a:gridCol w="905243"/>
              </a:tblGrid>
              <a:tr h="298832"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Potreban materijal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Cijena</a:t>
                      </a:r>
                      <a:endParaRPr lang="hr-H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r-HR" dirty="0" smtClean="0"/>
                        <a:t>1.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Osobni</a:t>
                      </a:r>
                      <a:r>
                        <a:rPr lang="hr-HR" baseline="0" dirty="0" smtClean="0"/>
                        <a:t> dnevnik učenika na praktičnoj nastavi</a:t>
                      </a:r>
                      <a:endParaRPr lang="hr-HR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10kn</a:t>
                      </a:r>
                      <a:endParaRPr lang="hr-H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r-HR" dirty="0" smtClean="0"/>
                        <a:t>2.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baseline="0" dirty="0" smtClean="0"/>
                        <a:t>Zadaćnice i potvrde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10kn</a:t>
                      </a:r>
                      <a:endParaRPr lang="hr-H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r-HR" dirty="0" smtClean="0"/>
                        <a:t>3.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Osiguranje učenika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35kn</a:t>
                      </a:r>
                      <a:endParaRPr lang="hr-H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r-HR" dirty="0" smtClean="0"/>
                        <a:t>4.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Radne uniforma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80kn</a:t>
                      </a:r>
                      <a:endParaRPr lang="hr-H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r-HR" dirty="0" smtClean="0"/>
                        <a:t>5.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Testovi zaštite na radu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10kn</a:t>
                      </a:r>
                      <a:endParaRPr lang="hr-HR" dirty="0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hr-HR" b="1" dirty="0" smtClean="0"/>
                        <a:t>UKUPNO:</a:t>
                      </a:r>
                      <a:endParaRPr lang="hr-HR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130kn</a:t>
                      </a:r>
                      <a:endParaRPr lang="hr-HR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Content Placeholder 2"/>
          <p:cNvSpPr txBox="1">
            <a:spLocks/>
          </p:cNvSpPr>
          <p:nvPr/>
        </p:nvSpPr>
        <p:spPr>
          <a:xfrm>
            <a:off x="2627784" y="1412776"/>
            <a:ext cx="4330824" cy="792089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hr-H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Pri upisu u 1.r. zanimanja </a:t>
            </a:r>
            <a:r>
              <a:rPr kumimoji="0" lang="hr-H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hr-H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hr-H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TURISTIČKO HOTELIJERSKI </a:t>
            </a:r>
            <a:br>
              <a:rPr kumimoji="0" lang="hr-H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hr-H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KOMERCIJALIST </a:t>
            </a:r>
            <a:r>
              <a:rPr kumimoji="0" lang="hr-H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plaća se..</a:t>
            </a:r>
            <a:endParaRPr kumimoji="0" lang="hr-HR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Plaćanje pri upisu u srednju školu</a:t>
            </a:r>
            <a:endParaRPr lang="hr-HR" sz="3600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988840"/>
            <a:ext cx="8229600" cy="460648"/>
          </a:xfrm>
        </p:spPr>
        <p:txBody>
          <a:bodyPr/>
          <a:lstStyle/>
          <a:p>
            <a:pPr lvl="0" algn="ctr"/>
            <a:r>
              <a:rPr lang="hr-HR" sz="1800" dirty="0" smtClean="0">
                <a:solidFill>
                  <a:schemeClr val="tx1"/>
                </a:solidFill>
              </a:rPr>
              <a:t>Pri upisu u 1.r. zanimanja </a:t>
            </a:r>
            <a:r>
              <a:rPr lang="hr-HR" sz="1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AUTOMEHANIČAR, AUTOLIMAR, BRAVAR, </a:t>
            </a:r>
            <a:br>
              <a:rPr lang="hr-HR" sz="1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r-HR" sz="1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VODOINSTALATER, INSTALATER GRIJANJA I KLIMATIZACIJE, </a:t>
            </a:r>
            <a:br>
              <a:rPr lang="hr-HR" sz="1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r-HR" sz="1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PLINOINSTALATER, BRAVAR, MONTER SUHE GRADNJE, SOBOSLIKAR </a:t>
            </a:r>
            <a:br>
              <a:rPr lang="hr-HR" sz="1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r-HR" sz="1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LIČILAC, AUTOLAKIRER, ELEKTROINSTALATER, AUTOELEKTRIČAR, </a:t>
            </a:r>
            <a:br>
              <a:rPr lang="hr-HR" sz="1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r-HR" sz="1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ELEKTRONIČAR-MEHANIČAR, KONOBAR </a:t>
            </a:r>
            <a:r>
              <a:rPr lang="hr-HR" sz="1800" dirty="0" smtClean="0">
                <a:solidFill>
                  <a:schemeClr val="tx1"/>
                </a:solidFill>
              </a:rPr>
              <a:t>plaća se..</a:t>
            </a:r>
          </a:p>
          <a:p>
            <a:endParaRPr lang="hr-HR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hr-HR" dirty="0"/>
          </a:p>
        </p:txBody>
      </p:sp>
      <p:graphicFrame>
        <p:nvGraphicFramePr>
          <p:cNvPr id="5" name="Content Placeholder 4"/>
          <p:cNvGraphicFramePr>
            <a:graphicFrameLocks/>
          </p:cNvGraphicFramePr>
          <p:nvPr/>
        </p:nvGraphicFramePr>
        <p:xfrm>
          <a:off x="2555776" y="3068960"/>
          <a:ext cx="4031679" cy="18542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31279"/>
                <a:gridCol w="2664296"/>
                <a:gridCol w="936104"/>
              </a:tblGrid>
              <a:tr h="370840"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Potreban materijal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Cijena</a:t>
                      </a:r>
                      <a:endParaRPr lang="hr-H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r-HR" dirty="0" smtClean="0"/>
                        <a:t>1.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Mapa</a:t>
                      </a:r>
                      <a:r>
                        <a:rPr lang="hr-HR" baseline="0" dirty="0" smtClean="0"/>
                        <a:t> praktične nastave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105kn</a:t>
                      </a:r>
                      <a:endParaRPr lang="hr-H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r-HR" dirty="0" smtClean="0"/>
                        <a:t>2.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Zadaćnice</a:t>
                      </a:r>
                      <a:r>
                        <a:rPr lang="hr-HR" baseline="0" dirty="0" smtClean="0"/>
                        <a:t> i potvrde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10kn</a:t>
                      </a:r>
                      <a:endParaRPr lang="hr-H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r-HR" dirty="0" smtClean="0"/>
                        <a:t>3.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Osiguranje</a:t>
                      </a:r>
                      <a:r>
                        <a:rPr lang="hr-HR" baseline="0" dirty="0" smtClean="0"/>
                        <a:t> učenika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35kn</a:t>
                      </a:r>
                      <a:endParaRPr lang="hr-HR" dirty="0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hr-HR" b="1" dirty="0" smtClean="0"/>
                        <a:t>UKUPNO:</a:t>
                      </a:r>
                      <a:endParaRPr lang="hr-HR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150kn</a:t>
                      </a:r>
                      <a:endParaRPr lang="hr-HR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PRIJAVA I UPIS UČENIKA U SREDNJU ŠKOLU</a:t>
            </a:r>
            <a:endParaRPr lang="hr-HR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hr-HR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Svi postupci bit će opisani u publikaciji: </a:t>
            </a:r>
            <a:br>
              <a:rPr lang="hr-HR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r-HR" sz="18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“Prijave i upisi u srednje škole za školsku godinu 2016./2017. </a:t>
            </a:r>
            <a:br>
              <a:rPr lang="hr-HR" sz="18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r-HR" sz="18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Idemo u srednju!”</a:t>
            </a:r>
          </a:p>
          <a:p>
            <a:endParaRPr lang="hr-HR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323528" y="2204864"/>
            <a:ext cx="8352928" cy="36004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hr-HR" sz="1800" dirty="0" smtClean="0">
                <a:solidFill>
                  <a:schemeClr val="tx1"/>
                </a:solidFill>
              </a:rPr>
              <a:t>Na temelju </a:t>
            </a:r>
            <a:r>
              <a:rPr lang="hr-HR" sz="1800" b="1" dirty="0" smtClean="0">
                <a:solidFill>
                  <a:schemeClr val="tx1"/>
                </a:solidFill>
              </a:rPr>
              <a:t>javne objave </a:t>
            </a:r>
            <a:r>
              <a:rPr lang="hr-HR" sz="1800" dirty="0" smtClean="0">
                <a:solidFill>
                  <a:schemeClr val="tx1"/>
                </a:solidFill>
              </a:rPr>
              <a:t>konačnih </a:t>
            </a:r>
            <a:r>
              <a:rPr lang="hr-HR" sz="1800" b="1" dirty="0" smtClean="0">
                <a:solidFill>
                  <a:schemeClr val="tx1"/>
                </a:solidFill>
              </a:rPr>
              <a:t>ljestvica</a:t>
            </a:r>
            <a:r>
              <a:rPr lang="hr-HR" sz="1800" dirty="0" smtClean="0">
                <a:solidFill>
                  <a:schemeClr val="tx1"/>
                </a:solidFill>
              </a:rPr>
              <a:t> poretka učenika – učenik </a:t>
            </a:r>
            <a:br>
              <a:rPr lang="hr-HR" sz="1800" dirty="0" smtClean="0">
                <a:solidFill>
                  <a:schemeClr val="tx1"/>
                </a:solidFill>
              </a:rPr>
            </a:br>
            <a:r>
              <a:rPr lang="hr-HR" sz="1800" dirty="0" smtClean="0">
                <a:solidFill>
                  <a:schemeClr val="tx1"/>
                </a:solidFill>
              </a:rPr>
              <a:t>ostvaruje </a:t>
            </a:r>
            <a:r>
              <a:rPr lang="hr-HR" sz="1800" b="1" dirty="0" smtClean="0">
                <a:solidFill>
                  <a:schemeClr val="tx1"/>
                </a:solidFill>
              </a:rPr>
              <a:t>pravo upisa </a:t>
            </a:r>
            <a:r>
              <a:rPr lang="hr-HR" sz="1800" dirty="0" smtClean="0">
                <a:solidFill>
                  <a:schemeClr val="tx1"/>
                </a:solidFill>
              </a:rPr>
              <a:t>u 1. razred srednje škole u šk.god. 2016./2017.</a:t>
            </a:r>
          </a:p>
          <a:p>
            <a:pPr>
              <a:buFont typeface="Arial" pitchFamily="34" charset="0"/>
              <a:buChar char="•"/>
            </a:pPr>
            <a:r>
              <a:rPr lang="hr-HR" sz="1800" dirty="0" smtClean="0">
                <a:solidFill>
                  <a:schemeClr val="tx1"/>
                </a:solidFill>
              </a:rPr>
              <a:t>Svi učenici koji trebaju </a:t>
            </a:r>
            <a:r>
              <a:rPr lang="hr-HR" sz="1800" b="1" dirty="0" smtClean="0">
                <a:solidFill>
                  <a:schemeClr val="tx1"/>
                </a:solidFill>
              </a:rPr>
              <a:t>dostaviti dokumente </a:t>
            </a:r>
            <a:r>
              <a:rPr lang="hr-HR" sz="1800" dirty="0" smtClean="0">
                <a:solidFill>
                  <a:schemeClr val="tx1"/>
                </a:solidFill>
              </a:rPr>
              <a:t>(</a:t>
            </a:r>
            <a:r>
              <a:rPr lang="hr-HR" sz="1800" i="1" dirty="0" smtClean="0">
                <a:solidFill>
                  <a:schemeClr val="tx1"/>
                </a:solidFill>
              </a:rPr>
              <a:t>liječničke potvrde, ugovor o naukovanju, dokumentaciju kojom ostvaruju dodatna prava za upis</a:t>
            </a:r>
            <a:r>
              <a:rPr lang="hr-HR" sz="1800" dirty="0" smtClean="0">
                <a:solidFill>
                  <a:schemeClr val="tx1"/>
                </a:solidFill>
              </a:rPr>
              <a:t>) </a:t>
            </a:r>
            <a:br>
              <a:rPr lang="hr-HR" sz="1800" dirty="0" smtClean="0">
                <a:solidFill>
                  <a:schemeClr val="tx1"/>
                </a:solidFill>
              </a:rPr>
            </a:br>
            <a:r>
              <a:rPr lang="hr-HR" sz="1800" dirty="0" smtClean="0">
                <a:solidFill>
                  <a:schemeClr val="tx1"/>
                </a:solidFill>
              </a:rPr>
              <a:t>ostvaruju </a:t>
            </a:r>
            <a:r>
              <a:rPr lang="hr-HR" sz="1800" b="1" dirty="0" smtClean="0">
                <a:solidFill>
                  <a:schemeClr val="tx1"/>
                </a:solidFill>
              </a:rPr>
              <a:t>pravo upisa </a:t>
            </a:r>
            <a:r>
              <a:rPr lang="hr-HR" sz="1800" dirty="0" smtClean="0">
                <a:solidFill>
                  <a:schemeClr val="tx1"/>
                </a:solidFill>
              </a:rPr>
              <a:t>tek </a:t>
            </a:r>
            <a:r>
              <a:rPr lang="hr-HR" sz="1800" b="1" dirty="0" smtClean="0">
                <a:solidFill>
                  <a:schemeClr val="tx1"/>
                </a:solidFill>
              </a:rPr>
              <a:t>nakon dostave dokumenata </a:t>
            </a:r>
            <a:r>
              <a:rPr lang="hr-HR" sz="1800" dirty="0" smtClean="0">
                <a:solidFill>
                  <a:schemeClr val="tx1"/>
                </a:solidFill>
              </a:rPr>
              <a:t>u skladu s </a:t>
            </a:r>
            <a:br>
              <a:rPr lang="hr-HR" sz="1800" dirty="0" smtClean="0">
                <a:solidFill>
                  <a:schemeClr val="tx1"/>
                </a:solidFill>
              </a:rPr>
            </a:br>
            <a:r>
              <a:rPr lang="hr-HR" sz="1800" b="1" dirty="0" smtClean="0">
                <a:solidFill>
                  <a:schemeClr val="tx1"/>
                </a:solidFill>
              </a:rPr>
              <a:t>rokovima</a:t>
            </a:r>
            <a:r>
              <a:rPr lang="hr-HR" sz="1800" dirty="0" smtClean="0">
                <a:solidFill>
                  <a:schemeClr val="tx1"/>
                </a:solidFill>
              </a:rPr>
              <a:t>, ako ne dostave </a:t>
            </a:r>
            <a:r>
              <a:rPr lang="hr-HR" sz="1800" b="1" dirty="0" smtClean="0">
                <a:solidFill>
                  <a:schemeClr val="tx1"/>
                </a:solidFill>
              </a:rPr>
              <a:t>GUBE PRAVO UPISA </a:t>
            </a:r>
            <a:r>
              <a:rPr lang="hr-HR" sz="1800" dirty="0" smtClean="0">
                <a:solidFill>
                  <a:schemeClr val="tx1"/>
                </a:solidFill>
              </a:rPr>
              <a:t>u ljetnom roku te se </a:t>
            </a:r>
            <a:br>
              <a:rPr lang="hr-HR" sz="1800" dirty="0" smtClean="0">
                <a:solidFill>
                  <a:schemeClr val="tx1"/>
                </a:solidFill>
              </a:rPr>
            </a:br>
            <a:r>
              <a:rPr lang="hr-HR" sz="1800" dirty="0" smtClean="0">
                <a:solidFill>
                  <a:schemeClr val="tx1"/>
                </a:solidFill>
              </a:rPr>
              <a:t>prijavljuju na jesenski za ona zanimanja gdje ostane slobodnih mjesta </a:t>
            </a:r>
            <a:br>
              <a:rPr lang="hr-HR" sz="1800" dirty="0" smtClean="0">
                <a:solidFill>
                  <a:schemeClr val="tx1"/>
                </a:solidFill>
              </a:rPr>
            </a:br>
            <a:r>
              <a:rPr lang="hr-HR" sz="1800" dirty="0" smtClean="0">
                <a:solidFill>
                  <a:schemeClr val="tx1"/>
                </a:solidFill>
              </a:rPr>
              <a:t>(11. – 15.7.2016.)</a:t>
            </a:r>
          </a:p>
          <a:p>
            <a:pPr>
              <a:buFont typeface="Arial" pitchFamily="34" charset="0"/>
              <a:buChar char="•"/>
            </a:pPr>
            <a:r>
              <a:rPr lang="hr-HR" sz="1800" dirty="0" smtClean="0">
                <a:solidFill>
                  <a:schemeClr val="tx1"/>
                </a:solidFill>
              </a:rPr>
              <a:t>Učenik </a:t>
            </a:r>
            <a:r>
              <a:rPr lang="hr-HR" sz="1800" b="1" dirty="0" smtClean="0">
                <a:solidFill>
                  <a:schemeClr val="tx1"/>
                </a:solidFill>
              </a:rPr>
              <a:t>potvrđuje svoj upis vlastoručnim potpisom </a:t>
            </a:r>
            <a:r>
              <a:rPr lang="hr-HR" sz="1800" dirty="0" smtClean="0">
                <a:solidFill>
                  <a:schemeClr val="tx1"/>
                </a:solidFill>
              </a:rPr>
              <a:t>i </a:t>
            </a:r>
            <a:r>
              <a:rPr lang="hr-HR" sz="1800" b="1" dirty="0" smtClean="0">
                <a:solidFill>
                  <a:schemeClr val="tx1"/>
                </a:solidFill>
              </a:rPr>
              <a:t>potpisom roditelja </a:t>
            </a:r>
            <a:r>
              <a:rPr lang="hr-HR" sz="1800" dirty="0" smtClean="0">
                <a:solidFill>
                  <a:schemeClr val="tx1"/>
                </a:solidFill>
              </a:rPr>
              <a:t>na </a:t>
            </a:r>
            <a:r>
              <a:rPr lang="hr-HR" sz="1800" b="1" dirty="0" smtClean="0">
                <a:solidFill>
                  <a:schemeClr val="tx1"/>
                </a:solidFill>
              </a:rPr>
              <a:t>UPISNICI</a:t>
            </a:r>
            <a:r>
              <a:rPr lang="hr-HR" sz="1800" dirty="0" smtClean="0">
                <a:solidFill>
                  <a:schemeClr val="tx1"/>
                </a:solidFill>
              </a:rPr>
              <a:t> koja se nalazi u </a:t>
            </a:r>
            <a:r>
              <a:rPr lang="hr-HR" sz="1800" b="1" dirty="0" smtClean="0">
                <a:solidFill>
                  <a:schemeClr val="tx1"/>
                </a:solidFill>
              </a:rPr>
              <a:t>NISpuSŠ-u</a:t>
            </a:r>
            <a:r>
              <a:rPr lang="hr-HR" sz="1800" dirty="0" smtClean="0">
                <a:solidFill>
                  <a:schemeClr val="tx1"/>
                </a:solidFill>
              </a:rPr>
              <a:t> koju mora </a:t>
            </a:r>
            <a:r>
              <a:rPr lang="hr-HR" sz="1800" b="1" dirty="0" smtClean="0">
                <a:solidFill>
                  <a:schemeClr val="tx1"/>
                </a:solidFill>
              </a:rPr>
              <a:t>dostaviti u srednju </a:t>
            </a:r>
            <a:br>
              <a:rPr lang="hr-HR" sz="1800" b="1" dirty="0" smtClean="0">
                <a:solidFill>
                  <a:schemeClr val="tx1"/>
                </a:solidFill>
              </a:rPr>
            </a:br>
            <a:r>
              <a:rPr lang="hr-HR" sz="1800" b="1" dirty="0" smtClean="0">
                <a:solidFill>
                  <a:schemeClr val="tx1"/>
                </a:solidFill>
              </a:rPr>
              <a:t>školu </a:t>
            </a:r>
            <a:r>
              <a:rPr lang="hr-HR" sz="1800" dirty="0" smtClean="0">
                <a:solidFill>
                  <a:schemeClr val="tx1"/>
                </a:solidFill>
              </a:rPr>
              <a:t>(11. – 15.7.2016.)</a:t>
            </a:r>
          </a:p>
          <a:p>
            <a:pPr>
              <a:buFont typeface="Arial" pitchFamily="34" charset="0"/>
              <a:buChar char="•"/>
            </a:pPr>
            <a:r>
              <a:rPr lang="hr-HR" sz="1800" dirty="0" smtClean="0">
                <a:solidFill>
                  <a:schemeClr val="tx1"/>
                </a:solidFill>
              </a:rPr>
              <a:t>Ako učenik iz opravdanih razloga </a:t>
            </a:r>
            <a:r>
              <a:rPr lang="hr-HR" sz="1800" b="1" dirty="0" smtClean="0">
                <a:solidFill>
                  <a:schemeClr val="tx1"/>
                </a:solidFill>
              </a:rPr>
              <a:t>nije u mogućnosti dostaviti upisnicu</a:t>
            </a:r>
            <a:br>
              <a:rPr lang="hr-HR" sz="1800" b="1" dirty="0" smtClean="0">
                <a:solidFill>
                  <a:schemeClr val="tx1"/>
                </a:solidFill>
              </a:rPr>
            </a:br>
            <a:r>
              <a:rPr lang="hr-HR" sz="1800" b="1" dirty="0" smtClean="0">
                <a:solidFill>
                  <a:schemeClr val="tx1"/>
                </a:solidFill>
              </a:rPr>
              <a:t> </a:t>
            </a:r>
            <a:r>
              <a:rPr lang="hr-HR" sz="1800" dirty="0" smtClean="0">
                <a:solidFill>
                  <a:schemeClr val="tx1"/>
                </a:solidFill>
              </a:rPr>
              <a:t>u propisanom roku, to može </a:t>
            </a:r>
            <a:r>
              <a:rPr lang="hr-HR" sz="1800" b="1" dirty="0" smtClean="0">
                <a:solidFill>
                  <a:schemeClr val="tx1"/>
                </a:solidFill>
              </a:rPr>
              <a:t>učiniti njegov roditelj</a:t>
            </a:r>
          </a:p>
          <a:p>
            <a:pPr>
              <a:buFont typeface="Arial" pitchFamily="34" charset="0"/>
              <a:buChar char="•"/>
            </a:pPr>
            <a:r>
              <a:rPr lang="hr-HR" sz="1800" b="1" dirty="0" smtClean="0">
                <a:solidFill>
                  <a:schemeClr val="tx1"/>
                </a:solidFill>
              </a:rPr>
              <a:t>Tek kada je sva dokumentacija (i potpisana upisnica) dostavljena </a:t>
            </a:r>
            <a:br>
              <a:rPr lang="hr-HR" sz="1800" b="1" dirty="0" smtClean="0">
                <a:solidFill>
                  <a:schemeClr val="tx1"/>
                </a:solidFill>
              </a:rPr>
            </a:br>
            <a:r>
              <a:rPr lang="hr-HR" sz="1800" b="1" dirty="0" smtClean="0">
                <a:solidFill>
                  <a:schemeClr val="tx1"/>
                </a:solidFill>
              </a:rPr>
              <a:t>srednjoj školi učenik je upisan u srednju školu!</a:t>
            </a:r>
          </a:p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 algn="ctr"/>
            <a:r>
              <a:rPr lang="hr-HR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ŽELIM VAM PUNO USPJEHA </a:t>
            </a:r>
            <a:br>
              <a:rPr lang="hr-HR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hr-HR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U PRONALASKU ODGOVARAJUĆE </a:t>
            </a:r>
            <a:br>
              <a:rPr lang="hr-HR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hr-HR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SREDNJE ŠKOLE </a:t>
            </a:r>
            <a:br>
              <a:rPr lang="hr-HR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hr-HR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 ZANIMANJA!</a:t>
            </a:r>
          </a:p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672" y="116632"/>
            <a:ext cx="7524328" cy="1069514"/>
          </a:xfrm>
        </p:spPr>
        <p:txBody>
          <a:bodyPr/>
          <a:lstStyle/>
          <a:p>
            <a:pPr algn="ctr"/>
            <a:r>
              <a:rPr lang="hr-HR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Prednosti online upisa</a:t>
            </a:r>
            <a:endParaRPr lang="hr-HR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1403648" y="1196752"/>
            <a:ext cx="7200800" cy="4104456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hr-HR" sz="2400" b="1" dirty="0" smtClean="0">
                <a:solidFill>
                  <a:schemeClr val="tx1"/>
                </a:solidFill>
              </a:rPr>
              <a:t> </a:t>
            </a:r>
            <a:r>
              <a:rPr lang="hr-HR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Nema troškova </a:t>
            </a:r>
          </a:p>
          <a:p>
            <a:pPr>
              <a:buFont typeface="Arial" pitchFamily="34" charset="0"/>
              <a:buChar char="•"/>
            </a:pPr>
            <a:r>
              <a:rPr lang="hr-HR" sz="2400" b="1" dirty="0" smtClean="0">
                <a:solidFill>
                  <a:schemeClr val="tx1"/>
                </a:solidFill>
              </a:rPr>
              <a:t> </a:t>
            </a:r>
            <a:r>
              <a:rPr lang="hr-HR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Nema prikupljanja dokumenata </a:t>
            </a:r>
          </a:p>
          <a:p>
            <a:pPr>
              <a:buFont typeface="Arial" pitchFamily="34" charset="0"/>
              <a:buChar char="•"/>
            </a:pPr>
            <a:r>
              <a:rPr lang="hr-HR" sz="2400" b="1" dirty="0" smtClean="0">
                <a:solidFill>
                  <a:schemeClr val="tx1"/>
                </a:solidFill>
              </a:rPr>
              <a:t> </a:t>
            </a:r>
            <a:r>
              <a:rPr lang="hr-HR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Nema putovanja </a:t>
            </a:r>
          </a:p>
          <a:p>
            <a:pPr>
              <a:buFont typeface="Arial" pitchFamily="34" charset="0"/>
              <a:buChar char="•"/>
            </a:pPr>
            <a:r>
              <a:rPr lang="hr-HR" sz="2400" b="1" dirty="0" smtClean="0">
                <a:solidFill>
                  <a:schemeClr val="tx1"/>
                </a:solidFill>
              </a:rPr>
              <a:t> </a:t>
            </a:r>
            <a:r>
              <a:rPr lang="hr-HR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Više mogućnosti prijava i upisa </a:t>
            </a:r>
            <a:r>
              <a:rPr lang="hr-HR" sz="2400" b="1" dirty="0" smtClean="0">
                <a:solidFill>
                  <a:schemeClr val="tx1"/>
                </a:solidFill>
              </a:rPr>
              <a:t/>
            </a:r>
            <a:br>
              <a:rPr lang="hr-HR" sz="2400" b="1" dirty="0" smtClean="0">
                <a:solidFill>
                  <a:schemeClr val="tx1"/>
                </a:solidFill>
              </a:rPr>
            </a:br>
            <a:r>
              <a:rPr lang="hr-HR" sz="2400" b="1" dirty="0" smtClean="0">
                <a:solidFill>
                  <a:schemeClr val="tx1"/>
                </a:solidFill>
              </a:rPr>
              <a:t>(u više škola) - manje stresa za sve sudionike u postupku </a:t>
            </a:r>
          </a:p>
          <a:p>
            <a:pPr>
              <a:buFont typeface="Arial" pitchFamily="34" charset="0"/>
              <a:buChar char="•"/>
            </a:pPr>
            <a:r>
              <a:rPr lang="hr-HR" sz="2400" b="1" dirty="0" smtClean="0">
                <a:solidFill>
                  <a:schemeClr val="tx1"/>
                </a:solidFill>
              </a:rPr>
              <a:t> </a:t>
            </a:r>
            <a:r>
              <a:rPr lang="hr-HR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Transparentnost postupka </a:t>
            </a:r>
            <a:r>
              <a:rPr lang="hr-HR" sz="2400" b="1" dirty="0" smtClean="0">
                <a:solidFill>
                  <a:schemeClr val="tx1"/>
                </a:solidFill>
              </a:rPr>
              <a:t/>
            </a:r>
            <a:br>
              <a:rPr lang="hr-HR" sz="2400" b="1" dirty="0" smtClean="0">
                <a:solidFill>
                  <a:schemeClr val="tx1"/>
                </a:solidFill>
              </a:rPr>
            </a:br>
            <a:r>
              <a:rPr lang="hr-HR" sz="2400" b="1" dirty="0" smtClean="0">
                <a:solidFill>
                  <a:schemeClr val="tx1"/>
                </a:solidFill>
              </a:rPr>
              <a:t>(pravednost, ista pravila za sve) </a:t>
            </a:r>
            <a:br>
              <a:rPr lang="hr-HR" sz="2400" b="1" dirty="0" smtClean="0">
                <a:solidFill>
                  <a:schemeClr val="tx1"/>
                </a:solidFill>
              </a:rPr>
            </a:br>
            <a:r>
              <a:rPr lang="hr-HR" sz="2400" b="1" dirty="0" smtClean="0">
                <a:solidFill>
                  <a:schemeClr val="tx1"/>
                </a:solidFill>
              </a:rPr>
              <a:t>– sve javno (imena pod šifrom)</a:t>
            </a:r>
          </a:p>
          <a:p>
            <a:pPr>
              <a:buFont typeface="Arial" pitchFamily="34" charset="0"/>
              <a:buChar char="•"/>
            </a:pPr>
            <a:r>
              <a:rPr lang="hr-HR" sz="2400" b="1" dirty="0" smtClean="0">
                <a:solidFill>
                  <a:schemeClr val="tx1"/>
                </a:solidFill>
              </a:rPr>
              <a:t> </a:t>
            </a:r>
            <a:r>
              <a:rPr lang="hr-HR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Neće biti “neupisanih učenika”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672" y="188640"/>
            <a:ext cx="7524328" cy="1069514"/>
          </a:xfrm>
        </p:spPr>
        <p:txBody>
          <a:bodyPr/>
          <a:lstStyle/>
          <a:p>
            <a:pPr algn="ctr"/>
            <a:r>
              <a:rPr lang="hr-HR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Zadaci osnovne škole </a:t>
            </a:r>
            <a:br>
              <a:rPr lang="hr-HR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hr-HR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na upisima</a:t>
            </a:r>
            <a:endParaRPr lang="hr-HR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1691680" y="1268760"/>
            <a:ext cx="7272808" cy="5184576"/>
          </a:xfrm>
        </p:spPr>
        <p:txBody>
          <a:bodyPr/>
          <a:lstStyle/>
          <a:p>
            <a:pPr>
              <a:buFont typeface="Arial" pitchFamily="34" charset="0"/>
              <a:buChar char="•"/>
              <a:defRPr/>
            </a:pPr>
            <a:r>
              <a:rPr lang="hr-HR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Dodjeljuje</a:t>
            </a:r>
            <a:r>
              <a:rPr lang="hr-HR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r-HR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učenicima</a:t>
            </a:r>
            <a:r>
              <a:rPr lang="hr-HR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r-HR" sz="2400" dirty="0" smtClean="0">
                <a:solidFill>
                  <a:schemeClr val="tx1"/>
                </a:solidFill>
              </a:rPr>
              <a:t>i </a:t>
            </a:r>
            <a:r>
              <a:rPr lang="hr-HR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razrednicima</a:t>
            </a:r>
            <a:r>
              <a:rPr lang="hr-HR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r-HR" sz="2400" dirty="0" smtClean="0">
                <a:solidFill>
                  <a:schemeClr val="tx1"/>
                </a:solidFill>
              </a:rPr>
              <a:t>osmog </a:t>
            </a:r>
            <a:br>
              <a:rPr lang="hr-HR" sz="2400" dirty="0" smtClean="0">
                <a:solidFill>
                  <a:schemeClr val="tx1"/>
                </a:solidFill>
              </a:rPr>
            </a:br>
            <a:r>
              <a:rPr lang="hr-HR" sz="2400" dirty="0" smtClean="0">
                <a:solidFill>
                  <a:schemeClr val="tx1"/>
                </a:solidFill>
              </a:rPr>
              <a:t>razreda </a:t>
            </a:r>
            <a:r>
              <a:rPr lang="hr-HR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elektronički identitet </a:t>
            </a:r>
            <a:r>
              <a:rPr lang="hr-HR" sz="2400" dirty="0" smtClean="0">
                <a:solidFill>
                  <a:schemeClr val="tx1"/>
                </a:solidFill>
              </a:rPr>
              <a:t>iz AAI@Edu.hr </a:t>
            </a:r>
            <a:br>
              <a:rPr lang="hr-HR" sz="2400" dirty="0" smtClean="0">
                <a:solidFill>
                  <a:schemeClr val="tx1"/>
                </a:solidFill>
              </a:rPr>
            </a:br>
            <a:r>
              <a:rPr lang="hr-HR" sz="2400" dirty="0" smtClean="0">
                <a:solidFill>
                  <a:schemeClr val="tx1"/>
                </a:solidFill>
              </a:rPr>
              <a:t>sustava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hr-HR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Osigurava</a:t>
            </a:r>
            <a:r>
              <a:rPr lang="hr-HR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r-HR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točnost unesenih podataka </a:t>
            </a:r>
            <a:r>
              <a:rPr lang="hr-HR" sz="2400" dirty="0" smtClean="0">
                <a:solidFill>
                  <a:schemeClr val="tx1"/>
                </a:solidFill>
              </a:rPr>
              <a:t>u </a:t>
            </a:r>
            <a:br>
              <a:rPr lang="hr-HR" sz="2400" dirty="0" smtClean="0">
                <a:solidFill>
                  <a:schemeClr val="tx1"/>
                </a:solidFill>
              </a:rPr>
            </a:br>
            <a:r>
              <a:rPr lang="hr-HR" sz="2400" dirty="0" smtClean="0">
                <a:solidFill>
                  <a:schemeClr val="tx1"/>
                </a:solidFill>
              </a:rPr>
              <a:t>e-Maticu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hr-HR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Omogućuje učenicima iz školskih </a:t>
            </a:r>
            <a:br>
              <a:rPr lang="hr-HR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r-HR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informatičkih učionica pristup sustavu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hr-HR" sz="2400" dirty="0" smtClean="0">
                <a:solidFill>
                  <a:schemeClr val="tx1"/>
                </a:solidFill>
              </a:rPr>
              <a:t>O samom sustavu </a:t>
            </a:r>
            <a:r>
              <a:rPr lang="hr-HR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redovito informira učenike na satu razrednika </a:t>
            </a:r>
            <a:r>
              <a:rPr lang="hr-HR" sz="2400" dirty="0" smtClean="0">
                <a:solidFill>
                  <a:schemeClr val="tx1"/>
                </a:solidFill>
              </a:rPr>
              <a:t>i </a:t>
            </a:r>
            <a:r>
              <a:rPr lang="hr-HR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roditelje učenika putem </a:t>
            </a:r>
            <a:br>
              <a:rPr lang="hr-HR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r-HR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roditeljskih sastanaka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hr-HR" sz="2400" dirty="0" smtClean="0">
                <a:solidFill>
                  <a:schemeClr val="tx1"/>
                </a:solidFill>
              </a:rPr>
              <a:t>Škola će imati </a:t>
            </a:r>
            <a:r>
              <a:rPr lang="hr-HR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uvid u uspješnost svojih </a:t>
            </a:r>
            <a:br>
              <a:rPr lang="hr-HR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r-HR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učenika </a:t>
            </a:r>
            <a:r>
              <a:rPr lang="hr-HR" sz="2400" dirty="0" smtClean="0">
                <a:solidFill>
                  <a:schemeClr val="tx1"/>
                </a:solidFill>
              </a:rPr>
              <a:t>(</a:t>
            </a:r>
            <a:r>
              <a:rPr lang="hr-HR" sz="2400" i="1" dirty="0" smtClean="0">
                <a:solidFill>
                  <a:schemeClr val="tx1"/>
                </a:solidFill>
              </a:rPr>
              <a:t>gdje se tko upisao</a:t>
            </a:r>
            <a:r>
              <a:rPr lang="hr-HR" sz="2400" dirty="0" smtClean="0">
                <a:solidFill>
                  <a:schemeClr val="tx1"/>
                </a:solidFill>
              </a:rPr>
              <a:t>)</a:t>
            </a:r>
          </a:p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Uredi državne uprave</a:t>
            </a:r>
            <a:endParaRPr lang="hr-HR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hr-HR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Odgovarajuća tijela</a:t>
            </a:r>
            <a:endParaRPr lang="hr-HR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1907704" y="1844824"/>
            <a:ext cx="6984776" cy="4147865"/>
          </a:xfrm>
        </p:spPr>
        <p:txBody>
          <a:bodyPr/>
          <a:lstStyle/>
          <a:p>
            <a:pPr algn="ctr"/>
            <a:r>
              <a:rPr lang="hr-HR" sz="2400" u="sng" dirty="0" smtClean="0">
                <a:solidFill>
                  <a:schemeClr val="tx1"/>
                </a:solidFill>
              </a:rPr>
              <a:t>Oni unose</a:t>
            </a:r>
            <a:r>
              <a:rPr lang="hr-HR" sz="2400" b="1" dirty="0" smtClean="0">
                <a:solidFill>
                  <a:schemeClr val="tx1"/>
                </a:solidFill>
              </a:rPr>
              <a:t>: </a:t>
            </a:r>
          </a:p>
          <a:p>
            <a:pPr>
              <a:buFont typeface="Arial" pitchFamily="34" charset="0"/>
              <a:buChar char="•"/>
            </a:pPr>
            <a:r>
              <a:rPr lang="hr-HR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Rezultate natjecanja  </a:t>
            </a:r>
            <a:r>
              <a:rPr lang="hr-HR" sz="2400" b="1" dirty="0" smtClean="0">
                <a:solidFill>
                  <a:schemeClr val="tx1"/>
                </a:solidFill>
              </a:rPr>
              <a:t/>
            </a:r>
            <a:br>
              <a:rPr lang="hr-HR" sz="2400" b="1" dirty="0" smtClean="0">
                <a:solidFill>
                  <a:schemeClr val="tx1"/>
                </a:solidFill>
              </a:rPr>
            </a:br>
            <a:r>
              <a:rPr lang="hr-HR" sz="2400" dirty="0" smtClean="0">
                <a:solidFill>
                  <a:schemeClr val="tx1"/>
                </a:solidFill>
              </a:rPr>
              <a:t>(natjecanja u znanju i sportu)</a:t>
            </a:r>
          </a:p>
          <a:p>
            <a:pPr>
              <a:buFont typeface="Arial" pitchFamily="34" charset="0"/>
              <a:buChar char="•"/>
            </a:pPr>
            <a:r>
              <a:rPr lang="hr-HR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Dodatna postignuća </a:t>
            </a:r>
          </a:p>
          <a:p>
            <a:pPr>
              <a:buFont typeface="Arial" pitchFamily="34" charset="0"/>
              <a:buChar char="•"/>
            </a:pPr>
            <a:r>
              <a:rPr lang="hr-HR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Podatke o eventualnim teškoćama </a:t>
            </a:r>
            <a:r>
              <a:rPr lang="hr-HR" sz="2400" b="1" dirty="0" smtClean="0">
                <a:solidFill>
                  <a:schemeClr val="tx1"/>
                </a:solidFill>
              </a:rPr>
              <a:t/>
            </a:r>
            <a:br>
              <a:rPr lang="hr-HR" sz="2400" b="1" dirty="0" smtClean="0">
                <a:solidFill>
                  <a:schemeClr val="tx1"/>
                </a:solidFill>
              </a:rPr>
            </a:br>
            <a:r>
              <a:rPr lang="hr-HR" sz="2400" dirty="0" smtClean="0">
                <a:solidFill>
                  <a:schemeClr val="tx1"/>
                </a:solidFill>
              </a:rPr>
              <a:t>(prilagođeni programi, individualizacije…)</a:t>
            </a:r>
          </a:p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Srednje škole</a:t>
            </a:r>
            <a:endParaRPr lang="hr-HR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2123728" y="1412776"/>
            <a:ext cx="6563072" cy="4147865"/>
          </a:xfrm>
        </p:spPr>
        <p:txBody>
          <a:bodyPr/>
          <a:lstStyle/>
          <a:p>
            <a:pPr>
              <a:buFont typeface="Arial" pitchFamily="34" charset="0"/>
              <a:buChar char="•"/>
              <a:defRPr/>
            </a:pPr>
            <a:r>
              <a:rPr lang="hr-HR" sz="2400" b="1" dirty="0" smtClean="0">
                <a:solidFill>
                  <a:schemeClr val="tx1"/>
                </a:solidFill>
              </a:rPr>
              <a:t> </a:t>
            </a:r>
            <a:r>
              <a:rPr lang="hr-HR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Predlažu</a:t>
            </a:r>
            <a:r>
              <a:rPr lang="hr-HR" sz="2400" b="1" dirty="0" smtClean="0">
                <a:solidFill>
                  <a:schemeClr val="tx1"/>
                </a:solidFill>
              </a:rPr>
              <a:t> </a:t>
            </a:r>
            <a:r>
              <a:rPr lang="hr-HR" sz="24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upisne kvote </a:t>
            </a:r>
            <a:r>
              <a:rPr lang="hr-HR" sz="2400" dirty="0" smtClean="0">
                <a:solidFill>
                  <a:schemeClr val="tx1"/>
                </a:solidFill>
              </a:rPr>
              <a:t>i</a:t>
            </a:r>
            <a:r>
              <a:rPr lang="hr-HR" sz="2400" b="1" dirty="0" smtClean="0">
                <a:solidFill>
                  <a:schemeClr val="tx1"/>
                </a:solidFill>
              </a:rPr>
              <a:t> </a:t>
            </a:r>
            <a:r>
              <a:rPr lang="hr-HR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strukturu</a:t>
            </a:r>
            <a:r>
              <a:rPr lang="hr-HR" sz="2400" b="1" dirty="0" smtClean="0">
                <a:solidFill>
                  <a:schemeClr val="tx1"/>
                </a:solidFill>
              </a:rPr>
              <a:t> </a:t>
            </a:r>
            <a:br>
              <a:rPr lang="hr-HR" sz="2400" b="1" dirty="0" smtClean="0">
                <a:solidFill>
                  <a:schemeClr val="tx1"/>
                </a:solidFill>
              </a:rPr>
            </a:br>
            <a:r>
              <a:rPr lang="hr-HR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odjeljenja</a:t>
            </a:r>
            <a:r>
              <a:rPr lang="hr-HR" sz="2400" b="1" dirty="0" smtClean="0">
                <a:solidFill>
                  <a:schemeClr val="tx1"/>
                </a:solidFill>
              </a:rPr>
              <a:t> </a:t>
            </a:r>
            <a:r>
              <a:rPr lang="hr-HR" sz="2400" dirty="0" smtClean="0">
                <a:solidFill>
                  <a:schemeClr val="tx1"/>
                </a:solidFill>
              </a:rPr>
              <a:t>po</a:t>
            </a:r>
            <a:r>
              <a:rPr lang="hr-HR" sz="2400" b="1" dirty="0" smtClean="0">
                <a:solidFill>
                  <a:schemeClr val="tx1"/>
                </a:solidFill>
              </a:rPr>
              <a:t> </a:t>
            </a:r>
            <a:r>
              <a:rPr lang="hr-HR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programima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hr-HR" sz="2400" b="1" dirty="0" smtClean="0">
                <a:solidFill>
                  <a:schemeClr val="tx1"/>
                </a:solidFill>
              </a:rPr>
              <a:t> </a:t>
            </a:r>
            <a:r>
              <a:rPr lang="hr-HR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Objavljuju</a:t>
            </a:r>
            <a:r>
              <a:rPr lang="hr-HR" sz="2400" b="1" dirty="0" smtClean="0">
                <a:solidFill>
                  <a:schemeClr val="tx1"/>
                </a:solidFill>
              </a:rPr>
              <a:t> </a:t>
            </a:r>
            <a:r>
              <a:rPr lang="hr-HR" sz="2400" dirty="0" smtClean="0">
                <a:solidFill>
                  <a:schemeClr val="tx1"/>
                </a:solidFill>
              </a:rPr>
              <a:t>za koji </a:t>
            </a:r>
            <a:r>
              <a:rPr lang="hr-HR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program</a:t>
            </a:r>
            <a:r>
              <a:rPr lang="hr-HR" sz="2400" b="1" dirty="0" smtClean="0">
                <a:solidFill>
                  <a:schemeClr val="tx1"/>
                </a:solidFill>
              </a:rPr>
              <a:t> </a:t>
            </a:r>
            <a:r>
              <a:rPr lang="hr-HR" sz="2400" dirty="0" smtClean="0">
                <a:solidFill>
                  <a:schemeClr val="tx1"/>
                </a:solidFill>
              </a:rPr>
              <a:t>treba</a:t>
            </a:r>
            <a:r>
              <a:rPr lang="hr-HR" sz="2400" b="1" dirty="0" smtClean="0">
                <a:solidFill>
                  <a:schemeClr val="tx1"/>
                </a:solidFill>
              </a:rPr>
              <a:t> </a:t>
            </a:r>
            <a:br>
              <a:rPr lang="hr-HR" sz="2400" b="1" dirty="0" smtClean="0">
                <a:solidFill>
                  <a:schemeClr val="tx1"/>
                </a:solidFill>
              </a:rPr>
            </a:br>
            <a:r>
              <a:rPr lang="hr-HR" sz="24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liječnički pregled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pl-PL" sz="2400" b="1" dirty="0" smtClean="0">
                <a:solidFill>
                  <a:schemeClr val="tx1"/>
                </a:solidFill>
              </a:rPr>
              <a:t> </a:t>
            </a:r>
            <a:r>
              <a:rPr lang="pl-PL" sz="2400" dirty="0" smtClean="0">
                <a:solidFill>
                  <a:schemeClr val="tx1"/>
                </a:solidFill>
              </a:rPr>
              <a:t>Definiraju</a:t>
            </a:r>
            <a:r>
              <a:rPr lang="pl-PL" sz="2400" b="1" dirty="0" smtClean="0">
                <a:solidFill>
                  <a:schemeClr val="tx1"/>
                </a:solidFill>
              </a:rPr>
              <a:t> </a:t>
            </a:r>
            <a:r>
              <a:rPr lang="pl-PL" sz="24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dodatne kriterije </a:t>
            </a:r>
            <a:r>
              <a:rPr lang="pl-PL" sz="2400" u="sng" dirty="0" smtClean="0">
                <a:solidFill>
                  <a:schemeClr val="tx1"/>
                </a:solidFill>
              </a:rPr>
              <a:t>i</a:t>
            </a:r>
            <a:r>
              <a:rPr lang="pl-PL" sz="2400" b="1" u="sng" dirty="0" smtClean="0">
                <a:solidFill>
                  <a:schemeClr val="tx1"/>
                </a:solidFill>
              </a:rPr>
              <a:t> </a:t>
            </a:r>
            <a:br>
              <a:rPr lang="pl-PL" sz="2400" b="1" u="sng" dirty="0" smtClean="0">
                <a:solidFill>
                  <a:schemeClr val="tx1"/>
                </a:solidFill>
              </a:rPr>
            </a:br>
            <a:r>
              <a:rPr lang="pl-PL" sz="24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preduvjete za upis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hr-HR" sz="2400" b="1" dirty="0" smtClean="0">
                <a:solidFill>
                  <a:schemeClr val="tx1"/>
                </a:solidFill>
              </a:rPr>
              <a:t> </a:t>
            </a:r>
            <a:r>
              <a:rPr lang="hr-HR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Provode </a:t>
            </a:r>
            <a:r>
              <a:rPr lang="hr-HR" sz="24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provjeru darovitosti </a:t>
            </a:r>
            <a:r>
              <a:rPr lang="hr-HR" sz="2400" b="1" dirty="0" smtClean="0">
                <a:solidFill>
                  <a:schemeClr val="tx1"/>
                </a:solidFill>
              </a:rPr>
              <a:t>i </a:t>
            </a:r>
            <a:r>
              <a:rPr lang="hr-HR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unose</a:t>
            </a:r>
            <a:r>
              <a:rPr lang="hr-HR" sz="2400" b="1" dirty="0" smtClean="0">
                <a:solidFill>
                  <a:schemeClr val="tx1"/>
                </a:solidFill>
              </a:rPr>
              <a:t> </a:t>
            </a:r>
            <a:br>
              <a:rPr lang="hr-HR" sz="2400" b="1" dirty="0" smtClean="0">
                <a:solidFill>
                  <a:schemeClr val="tx1"/>
                </a:solidFill>
              </a:rPr>
            </a:br>
            <a:r>
              <a:rPr lang="hr-HR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rezultate u sustav 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hr-HR" sz="2400" b="1" dirty="0" smtClean="0">
                <a:solidFill>
                  <a:schemeClr val="tx1"/>
                </a:solidFill>
              </a:rPr>
              <a:t> </a:t>
            </a:r>
            <a:r>
              <a:rPr lang="hr-HR" sz="2400" dirty="0" smtClean="0">
                <a:solidFill>
                  <a:schemeClr val="tx1"/>
                </a:solidFill>
              </a:rPr>
              <a:t>To ćete provjeriti u </a:t>
            </a:r>
            <a:r>
              <a:rPr lang="hr-HR" sz="2400" b="1" dirty="0" smtClean="0">
                <a:solidFill>
                  <a:schemeClr val="tx1"/>
                </a:solidFill>
              </a:rPr>
              <a:t>“</a:t>
            </a:r>
            <a:r>
              <a:rPr lang="hr-HR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pretraživanje </a:t>
            </a:r>
            <a:br>
              <a:rPr lang="hr-HR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r-HR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školskih programa</a:t>
            </a:r>
            <a:r>
              <a:rPr lang="hr-HR" sz="2400" b="1" dirty="0" smtClean="0">
                <a:solidFill>
                  <a:schemeClr val="tx1"/>
                </a:solidFill>
              </a:rPr>
              <a:t>”</a:t>
            </a:r>
            <a:r>
              <a:rPr lang="vi-VN" sz="2400" b="1" dirty="0" smtClean="0">
                <a:solidFill>
                  <a:schemeClr val="tx1"/>
                </a:solidFill>
              </a:rPr>
              <a:t> </a:t>
            </a:r>
          </a:p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Učenici</a:t>
            </a:r>
            <a:endParaRPr lang="hr-HR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1763688" y="1052736"/>
            <a:ext cx="7128792" cy="4147865"/>
          </a:xfrm>
        </p:spPr>
        <p:txBody>
          <a:bodyPr/>
          <a:lstStyle/>
          <a:p>
            <a:pPr>
              <a:lnSpc>
                <a:spcPct val="110000"/>
              </a:lnSpc>
              <a:buFont typeface="Arial" pitchFamily="34" charset="0"/>
              <a:buChar char="•"/>
              <a:defRPr/>
            </a:pPr>
            <a:r>
              <a:rPr lang="hr-HR" sz="2400" b="1" dirty="0" smtClean="0">
                <a:solidFill>
                  <a:schemeClr val="tx1"/>
                </a:solidFill>
              </a:rPr>
              <a:t> </a:t>
            </a:r>
            <a:r>
              <a:rPr lang="hr-HR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Učenici u OŠ </a:t>
            </a:r>
            <a:r>
              <a:rPr lang="hr-HR" sz="24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dobivaju</a:t>
            </a:r>
            <a:r>
              <a:rPr lang="hr-HR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elektronički identitet  (korisničko ime i lozinku)</a:t>
            </a:r>
          </a:p>
          <a:p>
            <a:pPr>
              <a:lnSpc>
                <a:spcPct val="110000"/>
              </a:lnSpc>
              <a:buFont typeface="Arial" pitchFamily="34" charset="0"/>
              <a:buChar char="•"/>
              <a:defRPr/>
            </a:pPr>
            <a:r>
              <a:rPr lang="hr-HR" sz="2400" b="1" dirty="0" smtClean="0">
                <a:solidFill>
                  <a:schemeClr val="tx1"/>
                </a:solidFill>
              </a:rPr>
              <a:t> </a:t>
            </a:r>
            <a:r>
              <a:rPr lang="hr-HR" sz="24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 6.6.2016. </a:t>
            </a:r>
            <a:r>
              <a:rPr lang="hr-HR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prijava u sustav u školi</a:t>
            </a:r>
          </a:p>
          <a:p>
            <a:pPr>
              <a:lnSpc>
                <a:spcPct val="110000"/>
              </a:lnSpc>
              <a:buFont typeface="Arial" pitchFamily="34" charset="0"/>
              <a:buChar char="•"/>
              <a:defRPr/>
            </a:pPr>
            <a:r>
              <a:rPr lang="hr-HR" sz="2400" b="1" dirty="0" smtClean="0">
                <a:solidFill>
                  <a:schemeClr val="tx1"/>
                </a:solidFill>
              </a:rPr>
              <a:t> </a:t>
            </a:r>
            <a:r>
              <a:rPr lang="hr-HR" sz="2400" dirty="0" smtClean="0">
                <a:solidFill>
                  <a:schemeClr val="tx1"/>
                </a:solidFill>
              </a:rPr>
              <a:t>U sustav unijeti </a:t>
            </a:r>
            <a:r>
              <a:rPr lang="hr-HR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korisničko ime </a:t>
            </a:r>
            <a:r>
              <a:rPr lang="hr-HR" sz="2400" dirty="0" smtClean="0">
                <a:solidFill>
                  <a:schemeClr val="tx1"/>
                </a:solidFill>
              </a:rPr>
              <a:t>i</a:t>
            </a:r>
            <a:r>
              <a:rPr lang="hr-HR" sz="2400" b="1" dirty="0" smtClean="0">
                <a:solidFill>
                  <a:schemeClr val="tx1"/>
                </a:solidFill>
              </a:rPr>
              <a:t> </a:t>
            </a:r>
            <a:r>
              <a:rPr lang="hr-HR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lozinku</a:t>
            </a:r>
            <a:r>
              <a:rPr lang="hr-HR" sz="2400" b="1" dirty="0" smtClean="0">
                <a:solidFill>
                  <a:schemeClr val="tx1"/>
                </a:solidFill>
              </a:rPr>
              <a:t> </a:t>
            </a:r>
            <a:r>
              <a:rPr lang="hr-HR" sz="2400" dirty="0" smtClean="0">
                <a:solidFill>
                  <a:schemeClr val="tx1"/>
                </a:solidFill>
              </a:rPr>
              <a:t>i </a:t>
            </a:r>
            <a:r>
              <a:rPr lang="hr-HR" sz="2400" b="1" dirty="0" smtClean="0">
                <a:solidFill>
                  <a:schemeClr val="tx1"/>
                </a:solidFill>
              </a:rPr>
              <a:t/>
            </a:r>
            <a:br>
              <a:rPr lang="hr-HR" sz="2400" b="1" dirty="0" smtClean="0">
                <a:solidFill>
                  <a:schemeClr val="tx1"/>
                </a:solidFill>
              </a:rPr>
            </a:br>
            <a:r>
              <a:rPr lang="hr-HR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broj mobitela </a:t>
            </a:r>
            <a:r>
              <a:rPr lang="hr-HR" sz="2400" b="1" dirty="0" smtClean="0">
                <a:solidFill>
                  <a:schemeClr val="tx1"/>
                </a:solidFill>
              </a:rPr>
              <a:t>(</a:t>
            </a:r>
            <a:r>
              <a:rPr lang="hr-HR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PONIJETI MOBILNI TELEFON</a:t>
            </a:r>
            <a:r>
              <a:rPr lang="hr-HR" sz="2400" b="1" dirty="0" smtClean="0">
                <a:solidFill>
                  <a:schemeClr val="tx1"/>
                </a:solidFill>
              </a:rPr>
              <a:t>)</a:t>
            </a:r>
          </a:p>
          <a:p>
            <a:pPr>
              <a:lnSpc>
                <a:spcPct val="110000"/>
              </a:lnSpc>
              <a:buFont typeface="Arial" pitchFamily="34" charset="0"/>
              <a:buChar char="•"/>
              <a:defRPr/>
            </a:pPr>
            <a:r>
              <a:rPr lang="hr-HR" sz="2400" b="1" dirty="0" smtClean="0">
                <a:solidFill>
                  <a:schemeClr val="tx1"/>
                </a:solidFill>
              </a:rPr>
              <a:t> </a:t>
            </a:r>
            <a:r>
              <a:rPr lang="hr-HR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SMS-om dobivaju PIN  </a:t>
            </a:r>
          </a:p>
          <a:p>
            <a:pPr>
              <a:lnSpc>
                <a:spcPct val="110000"/>
              </a:lnSpc>
              <a:buFont typeface="Arial" pitchFamily="34" charset="0"/>
              <a:buChar char="•"/>
              <a:defRPr/>
            </a:pPr>
            <a:r>
              <a:rPr lang="hr-HR" sz="2400" b="1" dirty="0" smtClean="0">
                <a:solidFill>
                  <a:schemeClr val="tx1"/>
                </a:solidFill>
              </a:rPr>
              <a:t> </a:t>
            </a:r>
            <a:r>
              <a:rPr lang="hr-HR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Tko nema mobitel </a:t>
            </a:r>
            <a:r>
              <a:rPr lang="hr-HR" sz="2400" b="1" dirty="0" smtClean="0">
                <a:solidFill>
                  <a:schemeClr val="tx1"/>
                </a:solidFill>
              </a:rPr>
              <a:t>(</a:t>
            </a:r>
            <a:r>
              <a:rPr lang="hr-HR" sz="2400" dirty="0" smtClean="0">
                <a:solidFill>
                  <a:schemeClr val="tx1"/>
                </a:solidFill>
              </a:rPr>
              <a:t>niti roditelji</a:t>
            </a:r>
            <a:r>
              <a:rPr lang="hr-HR" sz="2400" b="1" dirty="0" smtClean="0">
                <a:solidFill>
                  <a:schemeClr val="tx1"/>
                </a:solidFill>
              </a:rPr>
              <a:t>) </a:t>
            </a:r>
            <a:r>
              <a:rPr lang="hr-HR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poslužit će mobilni telefon razrednika ili razrednice</a:t>
            </a:r>
          </a:p>
          <a:p>
            <a:pPr>
              <a:lnSpc>
                <a:spcPct val="110000"/>
              </a:lnSpc>
              <a:buFont typeface="Arial" pitchFamily="34" charset="0"/>
              <a:buChar char="•"/>
              <a:defRPr/>
            </a:pPr>
            <a:r>
              <a:rPr lang="hr-HR" sz="2400" b="1" dirty="0" smtClean="0">
                <a:solidFill>
                  <a:schemeClr val="tx1"/>
                </a:solidFill>
              </a:rPr>
              <a:t> </a:t>
            </a:r>
            <a:r>
              <a:rPr lang="hr-HR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Negdje si upisati PIN da se ne izgubi </a:t>
            </a:r>
            <a:r>
              <a:rPr lang="hr-HR" sz="2400" b="1" dirty="0" smtClean="0">
                <a:solidFill>
                  <a:schemeClr val="tx1"/>
                </a:solidFill>
              </a:rPr>
              <a:t/>
            </a:r>
            <a:br>
              <a:rPr lang="hr-HR" sz="2400" b="1" dirty="0" smtClean="0">
                <a:solidFill>
                  <a:schemeClr val="tx1"/>
                </a:solidFill>
              </a:rPr>
            </a:br>
            <a:r>
              <a:rPr lang="hr-HR" sz="2400" b="1" dirty="0" smtClean="0">
                <a:solidFill>
                  <a:schemeClr val="tx1"/>
                </a:solidFill>
              </a:rPr>
              <a:t>– </a:t>
            </a:r>
            <a:r>
              <a:rPr lang="hr-HR" sz="2400" dirty="0" smtClean="0">
                <a:solidFill>
                  <a:schemeClr val="tx1"/>
                </a:solidFill>
              </a:rPr>
              <a:t>sve troje </a:t>
            </a:r>
            <a:r>
              <a:rPr lang="hr-HR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(korisničko ime, lozinka i pin) </a:t>
            </a:r>
            <a:r>
              <a:rPr lang="hr-HR" sz="2400" b="1" dirty="0" smtClean="0">
                <a:solidFill>
                  <a:schemeClr val="tx1"/>
                </a:solidFill>
              </a:rPr>
              <a:t/>
            </a:r>
            <a:br>
              <a:rPr lang="hr-HR" sz="2400" b="1" dirty="0" smtClean="0">
                <a:solidFill>
                  <a:schemeClr val="tx1"/>
                </a:solidFill>
              </a:rPr>
            </a:br>
            <a:r>
              <a:rPr lang="hr-HR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potrebno svaki puta za prijavu i pregled</a:t>
            </a:r>
          </a:p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VAŽNI DATUMI/ROKOVI</a:t>
            </a:r>
            <a:endParaRPr lang="hr-HR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23728" y="1124744"/>
            <a:ext cx="6563072" cy="460648"/>
          </a:xfrm>
        </p:spPr>
        <p:txBody>
          <a:bodyPr/>
          <a:lstStyle/>
          <a:p>
            <a:pPr algn="ctr"/>
            <a:r>
              <a:rPr lang="hr-H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LJETNI UPISNI ROK</a:t>
            </a:r>
            <a:endParaRPr lang="hr-HR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1691680" y="1844824"/>
            <a:ext cx="7272808" cy="4608512"/>
          </a:xfrm>
        </p:spPr>
        <p:txBody>
          <a:bodyPr/>
          <a:lstStyle/>
          <a:p>
            <a:pPr>
              <a:defRPr/>
            </a:pPr>
            <a:r>
              <a:rPr lang="hr-HR" sz="2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2.6.2016. </a:t>
            </a:r>
            <a:r>
              <a:rPr lang="hr-HR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početak prijava u sustav</a:t>
            </a:r>
          </a:p>
          <a:p>
            <a:pPr>
              <a:defRPr/>
            </a:pPr>
            <a:r>
              <a:rPr lang="hr-HR" sz="2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27.6.2016.</a:t>
            </a:r>
            <a:r>
              <a:rPr lang="hr-H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r-HR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početak prijave programa</a:t>
            </a:r>
          </a:p>
          <a:p>
            <a:pPr>
              <a:defRPr/>
            </a:pPr>
            <a:r>
              <a:rPr lang="hr-HR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28.6.2016.- završetak prijava u programe koji imaju </a:t>
            </a:r>
            <a:br>
              <a:rPr lang="hr-HR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r-HR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dodatne provjere</a:t>
            </a:r>
          </a:p>
          <a:p>
            <a:pPr>
              <a:defRPr/>
            </a:pPr>
            <a:r>
              <a:rPr lang="hr-HR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29.6.-5.7.2016. – provođenje dodatnih provjera i </a:t>
            </a:r>
            <a:br>
              <a:rPr lang="hr-HR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r-HR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unos rezultata</a:t>
            </a:r>
          </a:p>
          <a:p>
            <a:pPr>
              <a:defRPr/>
            </a:pPr>
            <a:r>
              <a:rPr lang="hr-HR" sz="2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27.6.2016.</a:t>
            </a:r>
            <a:r>
              <a:rPr lang="hr-HR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rok za dostavu dodatne dokumentacije</a:t>
            </a:r>
          </a:p>
          <a:p>
            <a:pPr>
              <a:defRPr/>
            </a:pPr>
            <a:r>
              <a:rPr lang="hr-HR" sz="2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6.7.2016.</a:t>
            </a:r>
            <a:r>
              <a:rPr lang="hr-H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r-HR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zaključivanje odabira obraz. programa </a:t>
            </a:r>
            <a:br>
              <a:rPr lang="hr-HR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r-HR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(osnovna škola ispisuje prijavnice)</a:t>
            </a:r>
            <a:br>
              <a:rPr lang="hr-HR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r-HR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Roditeljski sastanak – 7.7.2016. doći zajedno s djetetom</a:t>
            </a:r>
            <a:endParaRPr lang="hr-HR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hr-HR" sz="2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11.7.2016. </a:t>
            </a:r>
            <a:r>
              <a:rPr lang="hr-H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r-HR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objava konačne ljestvice</a:t>
            </a:r>
          </a:p>
          <a:p>
            <a:pPr>
              <a:defRPr/>
            </a:pPr>
            <a:r>
              <a:rPr lang="hr-HR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11.-15.7.2016. – dostava upisnice i ostalog u SŠ </a:t>
            </a:r>
          </a:p>
          <a:p>
            <a:pPr>
              <a:defRPr/>
            </a:pPr>
            <a:r>
              <a:rPr lang="hr-HR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18.7.2016. – objava slobodnih mjesta za jesen</a:t>
            </a:r>
            <a:endParaRPr lang="hr-HR" sz="2000" dirty="0" smtClean="0">
              <a:solidFill>
                <a:schemeClr val="tx1"/>
              </a:solidFill>
            </a:endParaRPr>
          </a:p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1107</TotalTime>
  <Words>740</Words>
  <Application>Microsoft Office PowerPoint</Application>
  <PresentationFormat>On-screen Show (4:3)</PresentationFormat>
  <Paragraphs>347</Paragraphs>
  <Slides>35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35</vt:i4>
      </vt:variant>
    </vt:vector>
  </HeadingPairs>
  <TitlesOfParts>
    <vt:vector size="37" baseType="lpstr">
      <vt:lpstr>Office Theme</vt:lpstr>
      <vt:lpstr>Custom Design</vt:lpstr>
      <vt:lpstr>Slide 1</vt:lpstr>
      <vt:lpstr>Online upisi u srednju školu na portalu: www.upisi.hr</vt:lpstr>
      <vt:lpstr>Upis u srednje škole “online”</vt:lpstr>
      <vt:lpstr>Prednosti online upisa</vt:lpstr>
      <vt:lpstr>Zadaci osnovne škole  na upisima</vt:lpstr>
      <vt:lpstr>Uredi državne uprave</vt:lpstr>
      <vt:lpstr>Srednje škole</vt:lpstr>
      <vt:lpstr>Učenici</vt:lpstr>
      <vt:lpstr>VAŽNI DATUMI/ROKOVI</vt:lpstr>
      <vt:lpstr>VAŽNI DATUMI/ROKOVI</vt:lpstr>
      <vt:lpstr>Što prvo napraviti?</vt:lpstr>
      <vt:lpstr>Slide 12</vt:lpstr>
      <vt:lpstr>Slide 13</vt:lpstr>
      <vt:lpstr>Slide 14</vt:lpstr>
      <vt:lpstr>PRVA PRIJAVA U SUSTAV (registracija) U školi</vt:lpstr>
      <vt:lpstr>Prijava u sustav</vt:lpstr>
      <vt:lpstr>Osobni podaci i podaci za kontakt</vt:lpstr>
      <vt:lpstr>Ocjene: osnovno obrazovanje</vt:lpstr>
      <vt:lpstr>Obrazovni programi</vt:lpstr>
      <vt:lpstr>Slide 20</vt:lpstr>
      <vt:lpstr>Slide 21</vt:lpstr>
      <vt:lpstr>Slide 22</vt:lpstr>
      <vt:lpstr>Slide 23</vt:lpstr>
      <vt:lpstr>Obrazovni programi  (detalji – podaci o školi, opis zanimanja) </vt:lpstr>
      <vt:lpstr>Moj raspored – dodatne provjere</vt:lpstr>
      <vt:lpstr>Moj odabir</vt:lpstr>
      <vt:lpstr>Rezultati...</vt:lpstr>
      <vt:lpstr>Detaljno…</vt:lpstr>
      <vt:lpstr>NOVOSTI!</vt:lpstr>
      <vt:lpstr>Plaćanje pri upisu u srednju školu</vt:lpstr>
      <vt:lpstr>Plaćanje pri upisu u srednju školu</vt:lpstr>
      <vt:lpstr>Plaćanje pri upisu u srednju školu</vt:lpstr>
      <vt:lpstr>Plaćanje pri upisu u srednju školu</vt:lpstr>
      <vt:lpstr>PRIJAVA I UPIS UČENIKA U SREDNJU ŠKOLU</vt:lpstr>
      <vt:lpstr>Slide 35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Envy</cp:lastModifiedBy>
  <cp:revision>81</cp:revision>
  <dcterms:created xsi:type="dcterms:W3CDTF">2014-04-01T16:35:38Z</dcterms:created>
  <dcterms:modified xsi:type="dcterms:W3CDTF">2016-06-05T16:27:43Z</dcterms:modified>
</cp:coreProperties>
</file>