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936" r:id="rId2"/>
  </p:sldMasterIdLst>
  <p:notesMasterIdLst>
    <p:notesMasterId r:id="rId70"/>
  </p:notesMasterIdLst>
  <p:sldIdLst>
    <p:sldId id="257" r:id="rId3"/>
    <p:sldId id="293" r:id="rId4"/>
    <p:sldId id="327" r:id="rId5"/>
    <p:sldId id="259" r:id="rId6"/>
    <p:sldId id="261" r:id="rId7"/>
    <p:sldId id="262" r:id="rId8"/>
    <p:sldId id="294" r:id="rId9"/>
    <p:sldId id="295" r:id="rId10"/>
    <p:sldId id="296" r:id="rId11"/>
    <p:sldId id="263" r:id="rId12"/>
    <p:sldId id="302" r:id="rId13"/>
    <p:sldId id="303" r:id="rId14"/>
    <p:sldId id="264" r:id="rId15"/>
    <p:sldId id="265" r:id="rId16"/>
    <p:sldId id="298" r:id="rId17"/>
    <p:sldId id="300" r:id="rId18"/>
    <p:sldId id="312" r:id="rId19"/>
    <p:sldId id="299" r:id="rId20"/>
    <p:sldId id="266" r:id="rId21"/>
    <p:sldId id="267" r:id="rId22"/>
    <p:sldId id="305" r:id="rId23"/>
    <p:sldId id="269" r:id="rId24"/>
    <p:sldId id="270" r:id="rId25"/>
    <p:sldId id="281" r:id="rId26"/>
    <p:sldId id="271" r:id="rId27"/>
    <p:sldId id="282" r:id="rId28"/>
    <p:sldId id="283" r:id="rId29"/>
    <p:sldId id="284" r:id="rId30"/>
    <p:sldId id="272" r:id="rId31"/>
    <p:sldId id="273" r:id="rId32"/>
    <p:sldId id="285" r:id="rId33"/>
    <p:sldId id="286" r:id="rId34"/>
    <p:sldId id="314" r:id="rId35"/>
    <p:sldId id="338" r:id="rId36"/>
    <p:sldId id="315" r:id="rId37"/>
    <p:sldId id="309" r:id="rId38"/>
    <p:sldId id="308" r:id="rId39"/>
    <p:sldId id="287" r:id="rId40"/>
    <p:sldId id="310" r:id="rId41"/>
    <p:sldId id="274" r:id="rId42"/>
    <p:sldId id="289" r:id="rId43"/>
    <p:sldId id="275" r:id="rId44"/>
    <p:sldId id="291" r:id="rId45"/>
    <p:sldId id="288" r:id="rId46"/>
    <p:sldId id="276" r:id="rId47"/>
    <p:sldId id="277" r:id="rId48"/>
    <p:sldId id="278" r:id="rId49"/>
    <p:sldId id="279" r:id="rId50"/>
    <p:sldId id="304" r:id="rId51"/>
    <p:sldId id="317" r:id="rId52"/>
    <p:sldId id="318" r:id="rId53"/>
    <p:sldId id="319" r:id="rId54"/>
    <p:sldId id="320" r:id="rId55"/>
    <p:sldId id="321" r:id="rId56"/>
    <p:sldId id="322" r:id="rId57"/>
    <p:sldId id="323" r:id="rId58"/>
    <p:sldId id="324" r:id="rId59"/>
    <p:sldId id="325" r:id="rId60"/>
    <p:sldId id="340" r:id="rId61"/>
    <p:sldId id="326" r:id="rId62"/>
    <p:sldId id="339" r:id="rId63"/>
    <p:sldId id="292" r:id="rId64"/>
    <p:sldId id="313" r:id="rId65"/>
    <p:sldId id="316" r:id="rId66"/>
    <p:sldId id="337" r:id="rId67"/>
    <p:sldId id="307" r:id="rId68"/>
    <p:sldId id="280" r:id="rId69"/>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ka" initials="T" lastIdx="0" clrIdx="0">
    <p:extLst>
      <p:ext uri="{19B8F6BF-5375-455C-9EA6-DF929625EA0E}">
        <p15:presenceInfo xmlns:p15="http://schemas.microsoft.com/office/powerpoint/2012/main" userId="Ton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380FC1-46CD-4D23-9CAE-39D5F888E0A3}" type="doc">
      <dgm:prSet loTypeId="urn:microsoft.com/office/officeart/2005/8/layout/hProcess9" loCatId="process" qsTypeId="urn:microsoft.com/office/officeart/2005/8/quickstyle/simple1" qsCatId="simple" csTypeId="urn:microsoft.com/office/officeart/2005/8/colors/accent1_2" csCatId="accent1" phldr="1"/>
      <dgm:spPr/>
    </dgm:pt>
    <dgm:pt modelId="{6C7E935E-363A-4AEA-A896-C2E8746D1224}">
      <dgm:prSet phldrT="[Tekst]">
        <dgm:style>
          <a:lnRef idx="2">
            <a:schemeClr val="accent4"/>
          </a:lnRef>
          <a:fillRef idx="1">
            <a:schemeClr val="lt1"/>
          </a:fillRef>
          <a:effectRef idx="0">
            <a:schemeClr val="accent4"/>
          </a:effectRef>
          <a:fontRef idx="minor">
            <a:schemeClr val="dk1"/>
          </a:fontRef>
        </dgm:style>
      </dgm:prSet>
      <dgm:spPr>
        <a:ln>
          <a:solidFill>
            <a:schemeClr val="tx1">
              <a:lumMod val="65000"/>
              <a:lumOff val="35000"/>
            </a:schemeClr>
          </a:solidFill>
        </a:ln>
      </dgm:spPr>
      <dgm:t>
        <a:bodyPr/>
        <a:lstStyle/>
        <a:p>
          <a:r>
            <a:rPr lang="hr-HR" dirty="0">
              <a:latin typeface="Garamond" panose="02020404030301010803" pitchFamily="18" charset="0"/>
            </a:rPr>
            <a:t>1. </a:t>
          </a:r>
        </a:p>
        <a:p>
          <a:r>
            <a:rPr lang="hr-HR" dirty="0">
              <a:latin typeface="Garamond" panose="02020404030301010803" pitchFamily="18" charset="0"/>
            </a:rPr>
            <a:t>Zajednički element</a:t>
          </a:r>
        </a:p>
      </dgm:t>
    </dgm:pt>
    <dgm:pt modelId="{80338C97-7200-4B06-B528-84EE92381052}" type="parTrans" cxnId="{772205B8-9735-492F-B081-AF711976E15F}">
      <dgm:prSet/>
      <dgm:spPr/>
      <dgm:t>
        <a:bodyPr/>
        <a:lstStyle/>
        <a:p>
          <a:endParaRPr lang="hr-HR"/>
        </a:p>
      </dgm:t>
    </dgm:pt>
    <dgm:pt modelId="{DABB4F31-D2D0-41D2-B50E-2641143D2858}" type="sibTrans" cxnId="{772205B8-9735-492F-B081-AF711976E15F}">
      <dgm:prSet/>
      <dgm:spPr/>
      <dgm:t>
        <a:bodyPr/>
        <a:lstStyle/>
        <a:p>
          <a:endParaRPr lang="hr-HR"/>
        </a:p>
      </dgm:t>
    </dgm:pt>
    <dgm:pt modelId="{D8AB5F2B-2E82-4B76-A432-FE3F8B16E446}">
      <dgm:prSet phldrT="[Tekst]">
        <dgm:style>
          <a:lnRef idx="2">
            <a:schemeClr val="accent3"/>
          </a:lnRef>
          <a:fillRef idx="1">
            <a:schemeClr val="lt1"/>
          </a:fillRef>
          <a:effectRef idx="0">
            <a:schemeClr val="accent3"/>
          </a:effectRef>
          <a:fontRef idx="minor">
            <a:schemeClr val="dk1"/>
          </a:fontRef>
        </dgm:style>
      </dgm:prSet>
      <dgm:spPr>
        <a:ln>
          <a:solidFill>
            <a:schemeClr val="tx1">
              <a:lumMod val="65000"/>
              <a:lumOff val="35000"/>
            </a:schemeClr>
          </a:solidFill>
        </a:ln>
      </dgm:spPr>
      <dgm:t>
        <a:bodyPr/>
        <a:lstStyle/>
        <a:p>
          <a:r>
            <a:rPr lang="hr-HR" dirty="0">
              <a:latin typeface="Garamond" panose="02020404030301010803" pitchFamily="18" charset="0"/>
            </a:rPr>
            <a:t>2. </a:t>
          </a:r>
        </a:p>
        <a:p>
          <a:r>
            <a:rPr lang="hr-HR" dirty="0">
              <a:latin typeface="Garamond" panose="02020404030301010803" pitchFamily="18" charset="0"/>
            </a:rPr>
            <a:t>Dodatni element</a:t>
          </a:r>
        </a:p>
      </dgm:t>
    </dgm:pt>
    <dgm:pt modelId="{5E12DED8-96ED-4155-BE46-9DFEECD06235}" type="parTrans" cxnId="{EEA1B864-3EB3-4758-BF9A-BFEB91A2EA2D}">
      <dgm:prSet/>
      <dgm:spPr/>
      <dgm:t>
        <a:bodyPr/>
        <a:lstStyle/>
        <a:p>
          <a:endParaRPr lang="hr-HR"/>
        </a:p>
      </dgm:t>
    </dgm:pt>
    <dgm:pt modelId="{4F7FDD06-AAFE-4699-8D83-28E1A9EC50FF}" type="sibTrans" cxnId="{EEA1B864-3EB3-4758-BF9A-BFEB91A2EA2D}">
      <dgm:prSet/>
      <dgm:spPr/>
      <dgm:t>
        <a:bodyPr/>
        <a:lstStyle/>
        <a:p>
          <a:endParaRPr lang="hr-HR"/>
        </a:p>
      </dgm:t>
    </dgm:pt>
    <dgm:pt modelId="{C568FBB3-FB16-4999-9825-3C829B19AD1D}">
      <dgm:prSet phldrT="[Tekst]">
        <dgm:style>
          <a:lnRef idx="2">
            <a:schemeClr val="accent6"/>
          </a:lnRef>
          <a:fillRef idx="1">
            <a:schemeClr val="lt1"/>
          </a:fillRef>
          <a:effectRef idx="0">
            <a:schemeClr val="accent6"/>
          </a:effectRef>
          <a:fontRef idx="minor">
            <a:schemeClr val="dk1"/>
          </a:fontRef>
        </dgm:style>
      </dgm:prSet>
      <dgm:spPr>
        <a:ln>
          <a:solidFill>
            <a:schemeClr val="tx1">
              <a:lumMod val="65000"/>
              <a:lumOff val="35000"/>
            </a:schemeClr>
          </a:solidFill>
        </a:ln>
      </dgm:spPr>
      <dgm:t>
        <a:bodyPr/>
        <a:lstStyle/>
        <a:p>
          <a:r>
            <a:rPr lang="hr-HR" dirty="0">
              <a:latin typeface="Garamond" panose="02020404030301010803" pitchFamily="18" charset="0"/>
            </a:rPr>
            <a:t>3. </a:t>
          </a:r>
        </a:p>
        <a:p>
          <a:r>
            <a:rPr lang="hr-HR" dirty="0">
              <a:latin typeface="Garamond" panose="02020404030301010803" pitchFamily="18" charset="0"/>
            </a:rPr>
            <a:t>Poseban element</a:t>
          </a:r>
        </a:p>
      </dgm:t>
    </dgm:pt>
    <dgm:pt modelId="{826E965A-11D1-4DA1-8E3C-BF7CAF4EE449}" type="parTrans" cxnId="{0D1DBE86-2DA9-4892-96F8-2B02E313B644}">
      <dgm:prSet/>
      <dgm:spPr/>
      <dgm:t>
        <a:bodyPr/>
        <a:lstStyle/>
        <a:p>
          <a:endParaRPr lang="hr-HR"/>
        </a:p>
      </dgm:t>
    </dgm:pt>
    <dgm:pt modelId="{02B5DA7A-D766-4F1F-8DDB-BDFF633A8282}" type="sibTrans" cxnId="{0D1DBE86-2DA9-4892-96F8-2B02E313B644}">
      <dgm:prSet/>
      <dgm:spPr/>
      <dgm:t>
        <a:bodyPr/>
        <a:lstStyle/>
        <a:p>
          <a:endParaRPr lang="hr-HR"/>
        </a:p>
      </dgm:t>
    </dgm:pt>
    <dgm:pt modelId="{ABCF5E52-B32B-4AD5-B172-39A2B18FE501}" type="pres">
      <dgm:prSet presAssocID="{E5380FC1-46CD-4D23-9CAE-39D5F888E0A3}" presName="CompostProcess" presStyleCnt="0">
        <dgm:presLayoutVars>
          <dgm:dir/>
          <dgm:resizeHandles val="exact"/>
        </dgm:presLayoutVars>
      </dgm:prSet>
      <dgm:spPr/>
    </dgm:pt>
    <dgm:pt modelId="{9F93AF61-C3B8-44BA-B14A-BC519FC59A0A}" type="pres">
      <dgm:prSet presAssocID="{E5380FC1-46CD-4D23-9CAE-39D5F888E0A3}" presName="arrow" presStyleLbl="bgShp" presStyleIdx="0" presStyleCnt="1">
        <dgm:style>
          <a:lnRef idx="1">
            <a:schemeClr val="accent4"/>
          </a:lnRef>
          <a:fillRef idx="2">
            <a:schemeClr val="accent4"/>
          </a:fillRef>
          <a:effectRef idx="1">
            <a:schemeClr val="accent4"/>
          </a:effectRef>
          <a:fontRef idx="minor">
            <a:schemeClr val="dk1"/>
          </a:fontRef>
        </dgm:style>
      </dgm:prSet>
      <dgm:spPr>
        <a:gradFill rotWithShape="0">
          <a:gsLst>
            <a:gs pos="0">
              <a:schemeClr val="tx1">
                <a:lumMod val="65000"/>
                <a:lumOff val="35000"/>
              </a:schemeClr>
            </a:gs>
            <a:gs pos="35000">
              <a:schemeClr val="bg2">
                <a:lumMod val="25000"/>
              </a:schemeClr>
            </a:gs>
            <a:gs pos="100000">
              <a:schemeClr val="bg1">
                <a:lumMod val="75000"/>
              </a:schemeClr>
            </a:gs>
          </a:gsLst>
        </a:gradFill>
        <a:ln>
          <a:solidFill>
            <a:schemeClr val="bg2">
              <a:lumMod val="50000"/>
            </a:schemeClr>
          </a:solidFill>
        </a:ln>
      </dgm:spPr>
    </dgm:pt>
    <dgm:pt modelId="{BA055CD5-E510-4F93-A74D-0CD6ABD253E2}" type="pres">
      <dgm:prSet presAssocID="{E5380FC1-46CD-4D23-9CAE-39D5F888E0A3}" presName="linearProcess" presStyleCnt="0"/>
      <dgm:spPr/>
    </dgm:pt>
    <dgm:pt modelId="{C6275805-E4AC-4B78-88A4-3A7401813471}" type="pres">
      <dgm:prSet presAssocID="{6C7E935E-363A-4AEA-A896-C2E8746D1224}" presName="textNode" presStyleLbl="node1" presStyleIdx="0" presStyleCnt="3">
        <dgm:presLayoutVars>
          <dgm:bulletEnabled val="1"/>
        </dgm:presLayoutVars>
      </dgm:prSet>
      <dgm:spPr/>
      <dgm:t>
        <a:bodyPr/>
        <a:lstStyle/>
        <a:p>
          <a:endParaRPr lang="hr-HR"/>
        </a:p>
      </dgm:t>
    </dgm:pt>
    <dgm:pt modelId="{A31B0C40-D891-4482-B733-393DC404ACCF}" type="pres">
      <dgm:prSet presAssocID="{DABB4F31-D2D0-41D2-B50E-2641143D2858}" presName="sibTrans" presStyleCnt="0"/>
      <dgm:spPr/>
    </dgm:pt>
    <dgm:pt modelId="{2DB4FF8D-DFB0-48CD-8561-2F758CEADF67}" type="pres">
      <dgm:prSet presAssocID="{D8AB5F2B-2E82-4B76-A432-FE3F8B16E446}" presName="textNode" presStyleLbl="node1" presStyleIdx="1" presStyleCnt="3">
        <dgm:presLayoutVars>
          <dgm:bulletEnabled val="1"/>
        </dgm:presLayoutVars>
      </dgm:prSet>
      <dgm:spPr/>
      <dgm:t>
        <a:bodyPr/>
        <a:lstStyle/>
        <a:p>
          <a:endParaRPr lang="hr-HR"/>
        </a:p>
      </dgm:t>
    </dgm:pt>
    <dgm:pt modelId="{A13D9D16-219D-460B-956E-BA751C503B7E}" type="pres">
      <dgm:prSet presAssocID="{4F7FDD06-AAFE-4699-8D83-28E1A9EC50FF}" presName="sibTrans" presStyleCnt="0"/>
      <dgm:spPr/>
    </dgm:pt>
    <dgm:pt modelId="{E6A22EAE-6E46-47B7-9FF2-742C8B78DB3D}" type="pres">
      <dgm:prSet presAssocID="{C568FBB3-FB16-4999-9825-3C829B19AD1D}" presName="textNode" presStyleLbl="node1" presStyleIdx="2" presStyleCnt="3">
        <dgm:presLayoutVars>
          <dgm:bulletEnabled val="1"/>
        </dgm:presLayoutVars>
      </dgm:prSet>
      <dgm:spPr/>
      <dgm:t>
        <a:bodyPr/>
        <a:lstStyle/>
        <a:p>
          <a:endParaRPr lang="hr-HR"/>
        </a:p>
      </dgm:t>
    </dgm:pt>
  </dgm:ptLst>
  <dgm:cxnLst>
    <dgm:cxn modelId="{70C0292D-27E1-4F05-B5C3-ADA9232908D6}" type="presOf" srcId="{C568FBB3-FB16-4999-9825-3C829B19AD1D}" destId="{E6A22EAE-6E46-47B7-9FF2-742C8B78DB3D}" srcOrd="0" destOrd="0" presId="urn:microsoft.com/office/officeart/2005/8/layout/hProcess9"/>
    <dgm:cxn modelId="{0E4C60C5-B635-49DC-B337-611E7E49621F}" type="presOf" srcId="{6C7E935E-363A-4AEA-A896-C2E8746D1224}" destId="{C6275805-E4AC-4B78-88A4-3A7401813471}" srcOrd="0" destOrd="0" presId="urn:microsoft.com/office/officeart/2005/8/layout/hProcess9"/>
    <dgm:cxn modelId="{DCD80528-AA4C-4032-ADE8-9064BCF7F479}" type="presOf" srcId="{D8AB5F2B-2E82-4B76-A432-FE3F8B16E446}" destId="{2DB4FF8D-DFB0-48CD-8561-2F758CEADF67}" srcOrd="0" destOrd="0" presId="urn:microsoft.com/office/officeart/2005/8/layout/hProcess9"/>
    <dgm:cxn modelId="{EEA1B864-3EB3-4758-BF9A-BFEB91A2EA2D}" srcId="{E5380FC1-46CD-4D23-9CAE-39D5F888E0A3}" destId="{D8AB5F2B-2E82-4B76-A432-FE3F8B16E446}" srcOrd="1" destOrd="0" parTransId="{5E12DED8-96ED-4155-BE46-9DFEECD06235}" sibTransId="{4F7FDD06-AAFE-4699-8D83-28E1A9EC50FF}"/>
    <dgm:cxn modelId="{077437D7-DFB9-4EE2-AEBE-63F7AB80F4EC}" type="presOf" srcId="{E5380FC1-46CD-4D23-9CAE-39D5F888E0A3}" destId="{ABCF5E52-B32B-4AD5-B172-39A2B18FE501}" srcOrd="0" destOrd="0" presId="urn:microsoft.com/office/officeart/2005/8/layout/hProcess9"/>
    <dgm:cxn modelId="{0D1DBE86-2DA9-4892-96F8-2B02E313B644}" srcId="{E5380FC1-46CD-4D23-9CAE-39D5F888E0A3}" destId="{C568FBB3-FB16-4999-9825-3C829B19AD1D}" srcOrd="2" destOrd="0" parTransId="{826E965A-11D1-4DA1-8E3C-BF7CAF4EE449}" sibTransId="{02B5DA7A-D766-4F1F-8DDB-BDFF633A8282}"/>
    <dgm:cxn modelId="{772205B8-9735-492F-B081-AF711976E15F}" srcId="{E5380FC1-46CD-4D23-9CAE-39D5F888E0A3}" destId="{6C7E935E-363A-4AEA-A896-C2E8746D1224}" srcOrd="0" destOrd="0" parTransId="{80338C97-7200-4B06-B528-84EE92381052}" sibTransId="{DABB4F31-D2D0-41D2-B50E-2641143D2858}"/>
    <dgm:cxn modelId="{760116B0-B36D-41F7-8D1D-1802A88BC32A}" type="presParOf" srcId="{ABCF5E52-B32B-4AD5-B172-39A2B18FE501}" destId="{9F93AF61-C3B8-44BA-B14A-BC519FC59A0A}" srcOrd="0" destOrd="0" presId="urn:microsoft.com/office/officeart/2005/8/layout/hProcess9"/>
    <dgm:cxn modelId="{972E81B4-B55A-4DA4-8A7E-177A6A4C8862}" type="presParOf" srcId="{ABCF5E52-B32B-4AD5-B172-39A2B18FE501}" destId="{BA055CD5-E510-4F93-A74D-0CD6ABD253E2}" srcOrd="1" destOrd="0" presId="urn:microsoft.com/office/officeart/2005/8/layout/hProcess9"/>
    <dgm:cxn modelId="{2224F704-6E7F-4F12-B329-8080C2770E7E}" type="presParOf" srcId="{BA055CD5-E510-4F93-A74D-0CD6ABD253E2}" destId="{C6275805-E4AC-4B78-88A4-3A7401813471}" srcOrd="0" destOrd="0" presId="urn:microsoft.com/office/officeart/2005/8/layout/hProcess9"/>
    <dgm:cxn modelId="{692142CA-C453-45EB-A448-5F68889FA33B}" type="presParOf" srcId="{BA055CD5-E510-4F93-A74D-0CD6ABD253E2}" destId="{A31B0C40-D891-4482-B733-393DC404ACCF}" srcOrd="1" destOrd="0" presId="urn:microsoft.com/office/officeart/2005/8/layout/hProcess9"/>
    <dgm:cxn modelId="{B6C70BD1-E92C-497B-A19B-157AADE81C80}" type="presParOf" srcId="{BA055CD5-E510-4F93-A74D-0CD6ABD253E2}" destId="{2DB4FF8D-DFB0-48CD-8561-2F758CEADF67}" srcOrd="2" destOrd="0" presId="urn:microsoft.com/office/officeart/2005/8/layout/hProcess9"/>
    <dgm:cxn modelId="{8068749F-9C68-4569-AEC8-293FCFA6D7F6}" type="presParOf" srcId="{BA055CD5-E510-4F93-A74D-0CD6ABD253E2}" destId="{A13D9D16-219D-460B-956E-BA751C503B7E}" srcOrd="3" destOrd="0" presId="urn:microsoft.com/office/officeart/2005/8/layout/hProcess9"/>
    <dgm:cxn modelId="{CF8E990C-F732-460D-B20C-1BB730B24731}" type="presParOf" srcId="{BA055CD5-E510-4F93-A74D-0CD6ABD253E2}" destId="{E6A22EAE-6E46-47B7-9FF2-742C8B78DB3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5CB833-C8B9-45A8-8F92-507D293C559B}" type="doc">
      <dgm:prSet loTypeId="urn:microsoft.com/office/officeart/2005/8/layout/hList1" loCatId="list" qsTypeId="urn:microsoft.com/office/officeart/2005/8/quickstyle/3d4" qsCatId="3D" csTypeId="urn:microsoft.com/office/officeart/2005/8/colors/colorful3" csCatId="colorful" phldr="1"/>
      <dgm:spPr/>
      <dgm:t>
        <a:bodyPr/>
        <a:lstStyle/>
        <a:p>
          <a:endParaRPr lang="hr-HR"/>
        </a:p>
      </dgm:t>
    </dgm:pt>
    <dgm:pt modelId="{E7C179EA-A298-4043-98B2-0BA5AEBBFBA2}" type="pres">
      <dgm:prSet presAssocID="{9F5CB833-C8B9-45A8-8F92-507D293C559B}" presName="Name0" presStyleCnt="0">
        <dgm:presLayoutVars>
          <dgm:dir/>
          <dgm:animLvl val="lvl"/>
          <dgm:resizeHandles val="exact"/>
        </dgm:presLayoutVars>
      </dgm:prSet>
      <dgm:spPr/>
      <dgm:t>
        <a:bodyPr/>
        <a:lstStyle/>
        <a:p>
          <a:endParaRPr lang="hr-HR"/>
        </a:p>
      </dgm:t>
    </dgm:pt>
  </dgm:ptLst>
  <dgm:cxnLst>
    <dgm:cxn modelId="{3C922A02-5ADE-42AF-87E7-410E6F67CFE8}" type="presOf" srcId="{9F5CB833-C8B9-45A8-8F92-507D293C559B}" destId="{E7C179EA-A298-4043-98B2-0BA5AEBBFBA2}" srcOrd="0"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19433D-B377-4E05-8C3D-3F1E5BFFC112}" type="doc">
      <dgm:prSet loTypeId="urn:microsoft.com/office/officeart/2005/8/layout/vList5" loCatId="list" qsTypeId="urn:microsoft.com/office/officeart/2005/8/quickstyle/3d4" qsCatId="3D" csTypeId="urn:microsoft.com/office/officeart/2005/8/colors/colorful3" csCatId="colorful" phldr="1"/>
      <dgm:spPr/>
      <dgm:t>
        <a:bodyPr/>
        <a:lstStyle/>
        <a:p>
          <a:endParaRPr lang="hr-HR"/>
        </a:p>
      </dgm:t>
    </dgm:pt>
    <dgm:pt modelId="{4FA6428E-55CA-4BDD-95C1-43BCC662E3B4}">
      <dgm:prSet phldrT="[Tekst]"/>
      <dgm:spPr/>
      <dgm:t>
        <a:bodyPr/>
        <a:lstStyle/>
        <a:p>
          <a:r>
            <a:rPr lang="hr-HR" b="1" dirty="0">
              <a:latin typeface="Garamond" panose="02020404030301010803" pitchFamily="18" charset="0"/>
            </a:rPr>
            <a:t>Programi u trajanju od 4 godine</a:t>
          </a:r>
        </a:p>
      </dgm:t>
    </dgm:pt>
    <dgm:pt modelId="{2CA3D2C9-1DF7-407C-B984-7BCE12F31D00}" type="parTrans" cxnId="{57D9A2E4-A391-44E4-912B-1FD98A514601}">
      <dgm:prSet/>
      <dgm:spPr/>
      <dgm:t>
        <a:bodyPr/>
        <a:lstStyle/>
        <a:p>
          <a:endParaRPr lang="hr-HR"/>
        </a:p>
      </dgm:t>
    </dgm:pt>
    <dgm:pt modelId="{73A063F5-9900-4123-B48F-4F3A16482C04}" type="sibTrans" cxnId="{57D9A2E4-A391-44E4-912B-1FD98A514601}">
      <dgm:prSet/>
      <dgm:spPr/>
      <dgm:t>
        <a:bodyPr/>
        <a:lstStyle/>
        <a:p>
          <a:endParaRPr lang="hr-HR"/>
        </a:p>
      </dgm:t>
    </dgm:pt>
    <dgm:pt modelId="{371169A0-D715-4326-9901-F42F28C03028}">
      <dgm:prSet phldrT="[Tekst]" custT="1"/>
      <dgm:spPr/>
      <dgm:t>
        <a:bodyPr/>
        <a:lstStyle/>
        <a:p>
          <a:pPr algn="just"/>
          <a:r>
            <a:rPr lang="hr-HR" sz="1800" b="1" dirty="0">
              <a:latin typeface="Garamond" panose="02020404030301010803" pitchFamily="18" charset="0"/>
            </a:rPr>
            <a:t>Prosjeci zaključnih ocjena svih nastavnih predmeta na dvije decimale u posljednja četiri razreda osnovnog obrazovanja</a:t>
          </a:r>
          <a:r>
            <a:rPr lang="hr-HR" sz="1800" dirty="0">
              <a:latin typeface="Garamond" panose="02020404030301010803" pitchFamily="18" charset="0"/>
            </a:rPr>
            <a:t>, </a:t>
          </a:r>
          <a:r>
            <a:rPr lang="hr-HR" sz="1800" b="1" dirty="0">
              <a:latin typeface="Garamond" panose="02020404030301010803" pitchFamily="18" charset="0"/>
            </a:rPr>
            <a:t>zaključne ocjene u posljednja dva razreda </a:t>
          </a:r>
          <a:r>
            <a:rPr lang="hr-HR" sz="1800" dirty="0">
              <a:latin typeface="Garamond" panose="02020404030301010803" pitchFamily="18" charset="0"/>
            </a:rPr>
            <a:t>osnovnog obrazovanja iz nastavnih predmeta </a:t>
          </a:r>
          <a:r>
            <a:rPr lang="hr-HR" sz="1800" b="1" dirty="0">
              <a:latin typeface="Garamond" panose="02020404030301010803" pitchFamily="18" charset="0"/>
            </a:rPr>
            <a:t>Hrvatski jezik, Matematika i prvi strani jezik</a:t>
          </a:r>
          <a:r>
            <a:rPr lang="hr-HR" sz="1800" dirty="0">
              <a:latin typeface="Garamond" panose="02020404030301010803" pitchFamily="18" charset="0"/>
            </a:rPr>
            <a:t> te </a:t>
          </a:r>
          <a:r>
            <a:rPr lang="hr-HR" sz="1800" b="1" dirty="0">
              <a:latin typeface="Garamond" panose="02020404030301010803" pitchFamily="18" charset="0"/>
            </a:rPr>
            <a:t>triju nastavnih predmeta važnih za nastavak obrazovanja </a:t>
          </a:r>
          <a:r>
            <a:rPr lang="hr-HR" sz="1800" dirty="0">
              <a:latin typeface="Garamond" panose="02020404030301010803" pitchFamily="18" charset="0"/>
            </a:rPr>
            <a:t>u pojedinim obrazovnim programima od kojih su dva propisana </a:t>
          </a:r>
          <a:r>
            <a:rPr lang="hr-HR" sz="1800" i="1" dirty="0">
              <a:latin typeface="Garamond" panose="02020404030301010803" pitchFamily="18" charset="0"/>
            </a:rPr>
            <a:t>Popisom predmeta posebno važnih za upis, </a:t>
          </a:r>
          <a:r>
            <a:rPr lang="hr-HR" sz="1800" dirty="0">
              <a:latin typeface="Garamond" panose="02020404030301010803" pitchFamily="18" charset="0"/>
            </a:rPr>
            <a:t>a jedan samostalno određuje srednja škola od obveznih nastavnih predmeta koji se uče u osnovnoj školi + dodatni i poseban element.</a:t>
          </a:r>
        </a:p>
      </dgm:t>
    </dgm:pt>
    <dgm:pt modelId="{3C61628C-913E-4034-8911-D52C6D7BC7D7}" type="parTrans" cxnId="{7B01A3CE-4355-4EF2-95E1-E953373A892B}">
      <dgm:prSet/>
      <dgm:spPr/>
      <dgm:t>
        <a:bodyPr/>
        <a:lstStyle/>
        <a:p>
          <a:endParaRPr lang="hr-HR"/>
        </a:p>
      </dgm:t>
    </dgm:pt>
    <dgm:pt modelId="{CDB48E8F-54D7-4A04-95AD-D952CA128D0E}" type="sibTrans" cxnId="{7B01A3CE-4355-4EF2-95E1-E953373A892B}">
      <dgm:prSet/>
      <dgm:spPr/>
      <dgm:t>
        <a:bodyPr/>
        <a:lstStyle/>
        <a:p>
          <a:endParaRPr lang="hr-HR"/>
        </a:p>
      </dgm:t>
    </dgm:pt>
    <dgm:pt modelId="{1ADA8DF7-2EE8-412A-AA82-A3EF12BB15EC}">
      <dgm:prSet phldrT="[Tekst]"/>
      <dgm:spPr/>
      <dgm:t>
        <a:bodyPr/>
        <a:lstStyle/>
        <a:p>
          <a:r>
            <a:rPr lang="hr-HR" b="1" dirty="0">
              <a:latin typeface="Garamond" panose="02020404030301010803" pitchFamily="18" charset="0"/>
            </a:rPr>
            <a:t>Programi u trajanju od 3 godine</a:t>
          </a:r>
        </a:p>
      </dgm:t>
    </dgm:pt>
    <dgm:pt modelId="{04A6BB42-5D8D-4FD2-BD06-69330EEAFAF4}" type="parTrans" cxnId="{76EE31E6-6603-409E-9EF9-0B6574FF5A12}">
      <dgm:prSet/>
      <dgm:spPr/>
      <dgm:t>
        <a:bodyPr/>
        <a:lstStyle/>
        <a:p>
          <a:endParaRPr lang="hr-HR"/>
        </a:p>
      </dgm:t>
    </dgm:pt>
    <dgm:pt modelId="{E01EB46E-A3F1-4433-8FB5-CD7B2852AA2F}" type="sibTrans" cxnId="{76EE31E6-6603-409E-9EF9-0B6574FF5A12}">
      <dgm:prSet/>
      <dgm:spPr/>
      <dgm:t>
        <a:bodyPr/>
        <a:lstStyle/>
        <a:p>
          <a:endParaRPr lang="hr-HR"/>
        </a:p>
      </dgm:t>
    </dgm:pt>
    <dgm:pt modelId="{2C556F81-539D-4932-8355-30596C85DC70}">
      <dgm:prSet phldrT="[Tekst]"/>
      <dgm:spPr/>
      <dgm:t>
        <a:bodyPr/>
        <a:lstStyle/>
        <a:p>
          <a:pPr algn="just"/>
          <a:r>
            <a:rPr lang="hr-HR" b="1" dirty="0">
              <a:latin typeface="Garamond" panose="02020404030301010803" pitchFamily="18" charset="0"/>
            </a:rPr>
            <a:t>Prosjeci zaključnih ocjena svih nastavnih predmeta na dvije decimale u posljednja četiri razreda</a:t>
          </a:r>
          <a:r>
            <a:rPr lang="hr-HR" dirty="0">
              <a:latin typeface="Garamond" panose="02020404030301010803" pitchFamily="18" charset="0"/>
            </a:rPr>
            <a:t> osnovnog obrazovanja te </a:t>
          </a:r>
          <a:r>
            <a:rPr lang="hr-HR" b="1" dirty="0">
              <a:latin typeface="Garamond" panose="02020404030301010803" pitchFamily="18" charset="0"/>
            </a:rPr>
            <a:t>zaključne ocjene u posljednja dva razreda osnovnog obrazovanja iz nastavnih predmeta Hrvatski jezik, Matematika i prvi strani jezik</a:t>
          </a:r>
          <a:r>
            <a:rPr lang="hr-HR" dirty="0">
              <a:latin typeface="Garamond" panose="02020404030301010803" pitchFamily="18" charset="0"/>
            </a:rPr>
            <a:t> + dodatni i poseban element.</a:t>
          </a:r>
        </a:p>
      </dgm:t>
    </dgm:pt>
    <dgm:pt modelId="{73DBCDCC-716B-424C-AD32-CE33B99C02D2}" type="parTrans" cxnId="{E121D848-2F05-4A8B-94B3-6157B346F098}">
      <dgm:prSet/>
      <dgm:spPr/>
      <dgm:t>
        <a:bodyPr/>
        <a:lstStyle/>
        <a:p>
          <a:endParaRPr lang="hr-HR"/>
        </a:p>
      </dgm:t>
    </dgm:pt>
    <dgm:pt modelId="{97F792D5-F74A-4953-A78E-7926245AA1FB}" type="sibTrans" cxnId="{E121D848-2F05-4A8B-94B3-6157B346F098}">
      <dgm:prSet/>
      <dgm:spPr/>
      <dgm:t>
        <a:bodyPr/>
        <a:lstStyle/>
        <a:p>
          <a:endParaRPr lang="hr-HR"/>
        </a:p>
      </dgm:t>
    </dgm:pt>
    <dgm:pt modelId="{8DD38BDF-4D62-43AB-8F0F-111A7E326A96}">
      <dgm:prSet phldrT="[Tekst]"/>
      <dgm:spPr/>
      <dgm:t>
        <a:bodyPr/>
        <a:lstStyle/>
        <a:p>
          <a:r>
            <a:rPr lang="hr-HR" b="1" dirty="0">
              <a:latin typeface="Garamond" panose="02020404030301010803" pitchFamily="18" charset="0"/>
            </a:rPr>
            <a:t>Programi u trajanju manjem od 3 godine</a:t>
          </a:r>
        </a:p>
      </dgm:t>
    </dgm:pt>
    <dgm:pt modelId="{2B8D1549-1925-404A-8555-567C36F836B1}" type="parTrans" cxnId="{DDA48333-0F4E-4C75-9EC5-FAB97D95E4D4}">
      <dgm:prSet/>
      <dgm:spPr/>
      <dgm:t>
        <a:bodyPr/>
        <a:lstStyle/>
        <a:p>
          <a:endParaRPr lang="hr-HR"/>
        </a:p>
      </dgm:t>
    </dgm:pt>
    <dgm:pt modelId="{5CDA255C-B468-4D73-B1EE-7EC0342C0B69}" type="sibTrans" cxnId="{DDA48333-0F4E-4C75-9EC5-FAB97D95E4D4}">
      <dgm:prSet/>
      <dgm:spPr/>
      <dgm:t>
        <a:bodyPr/>
        <a:lstStyle/>
        <a:p>
          <a:endParaRPr lang="hr-HR"/>
        </a:p>
      </dgm:t>
    </dgm:pt>
    <dgm:pt modelId="{801B7961-0C47-4785-A0FE-927528978CF0}">
      <dgm:prSet phldrT="[Tekst]"/>
      <dgm:spPr/>
      <dgm:t>
        <a:bodyPr/>
        <a:lstStyle/>
        <a:p>
          <a:pPr algn="just"/>
          <a:r>
            <a:rPr lang="hr-HR" b="1" dirty="0">
              <a:latin typeface="Garamond" panose="02020404030301010803" pitchFamily="18" charset="0"/>
            </a:rPr>
            <a:t>Prosjeci svih zaključnih ocjena svih nastavnih predmeta na dvije decimale u posljednja četiri razreda osnovnog obrazovanja </a:t>
          </a:r>
          <a:r>
            <a:rPr lang="hr-HR" dirty="0">
              <a:latin typeface="Garamond" panose="02020404030301010803" pitchFamily="18" charset="0"/>
            </a:rPr>
            <a:t>+ dodatni i poseban element.</a:t>
          </a:r>
        </a:p>
      </dgm:t>
    </dgm:pt>
    <dgm:pt modelId="{9FE9B667-9033-4A9E-85EC-FC6FE7DAC38C}" type="parTrans" cxnId="{20A1C362-492F-497B-926E-B4EE393796AD}">
      <dgm:prSet/>
      <dgm:spPr/>
      <dgm:t>
        <a:bodyPr/>
        <a:lstStyle/>
        <a:p>
          <a:endParaRPr lang="hr-HR"/>
        </a:p>
      </dgm:t>
    </dgm:pt>
    <dgm:pt modelId="{1EC25AED-978E-4B79-AF1F-C627D74ECFDD}" type="sibTrans" cxnId="{20A1C362-492F-497B-926E-B4EE393796AD}">
      <dgm:prSet/>
      <dgm:spPr/>
      <dgm:t>
        <a:bodyPr/>
        <a:lstStyle/>
        <a:p>
          <a:endParaRPr lang="hr-HR"/>
        </a:p>
      </dgm:t>
    </dgm:pt>
    <dgm:pt modelId="{81C36FCE-7FF4-4425-9F4C-2B372D3EF28C}">
      <dgm:prSet phldrT="[Tekst]" custT="1"/>
      <dgm:spPr/>
      <dgm:t>
        <a:bodyPr/>
        <a:lstStyle/>
        <a:p>
          <a:pPr algn="just"/>
          <a:r>
            <a:rPr lang="hr-HR" sz="1800" dirty="0">
              <a:latin typeface="Garamond" panose="02020404030301010803" pitchFamily="18" charset="0"/>
            </a:rPr>
            <a:t>Na takav način moguće je steći najviše 80 bodova. </a:t>
          </a:r>
        </a:p>
      </dgm:t>
    </dgm:pt>
    <dgm:pt modelId="{1CFB86E0-B702-4AB4-B938-8F9D8BA5E8BE}" type="parTrans" cxnId="{830CFFF4-CE19-4C2F-A7B1-120A918BC56A}">
      <dgm:prSet/>
      <dgm:spPr/>
      <dgm:t>
        <a:bodyPr/>
        <a:lstStyle/>
        <a:p>
          <a:endParaRPr lang="hr-HR"/>
        </a:p>
      </dgm:t>
    </dgm:pt>
    <dgm:pt modelId="{B4F3282D-0D75-4902-AD86-B2EBE162C2BC}" type="sibTrans" cxnId="{830CFFF4-CE19-4C2F-A7B1-120A918BC56A}">
      <dgm:prSet/>
      <dgm:spPr/>
      <dgm:t>
        <a:bodyPr/>
        <a:lstStyle/>
        <a:p>
          <a:endParaRPr lang="hr-HR"/>
        </a:p>
      </dgm:t>
    </dgm:pt>
    <dgm:pt modelId="{83E80A64-98FC-42C2-8942-684DA592D498}">
      <dgm:prSet phldrT="[Tekst]"/>
      <dgm:spPr/>
      <dgm:t>
        <a:bodyPr/>
        <a:lstStyle/>
        <a:p>
          <a:pPr algn="just"/>
          <a:r>
            <a:rPr lang="hr-HR" dirty="0">
              <a:latin typeface="Garamond" panose="02020404030301010803" pitchFamily="18" charset="0"/>
            </a:rPr>
            <a:t>Na takav način moguće je steći najviše 50 bodova.</a:t>
          </a:r>
        </a:p>
      </dgm:t>
    </dgm:pt>
    <dgm:pt modelId="{EC05D3D6-B69E-4516-960E-F7F165401B6B}" type="parTrans" cxnId="{FF111416-FCE7-48C9-B976-3C4593E8BBFC}">
      <dgm:prSet/>
      <dgm:spPr/>
      <dgm:t>
        <a:bodyPr/>
        <a:lstStyle/>
        <a:p>
          <a:endParaRPr lang="hr-HR"/>
        </a:p>
      </dgm:t>
    </dgm:pt>
    <dgm:pt modelId="{765AD3B4-7470-40DB-A0E4-1124CEDB13DF}" type="sibTrans" cxnId="{FF111416-FCE7-48C9-B976-3C4593E8BBFC}">
      <dgm:prSet/>
      <dgm:spPr/>
      <dgm:t>
        <a:bodyPr/>
        <a:lstStyle/>
        <a:p>
          <a:endParaRPr lang="hr-HR"/>
        </a:p>
      </dgm:t>
    </dgm:pt>
    <dgm:pt modelId="{285650C9-3EA0-4F59-993E-2BA61924BC3E}">
      <dgm:prSet phldrT="[Tekst]"/>
      <dgm:spPr/>
      <dgm:t>
        <a:bodyPr/>
        <a:lstStyle/>
        <a:p>
          <a:pPr algn="just"/>
          <a:r>
            <a:rPr lang="hr-HR" dirty="0">
              <a:latin typeface="Garamond" panose="02020404030301010803" pitchFamily="18" charset="0"/>
            </a:rPr>
            <a:t>Na takav način moguće je steći najviše 20 bodova.</a:t>
          </a:r>
        </a:p>
      </dgm:t>
    </dgm:pt>
    <dgm:pt modelId="{29F349DB-7120-4A82-B21A-B96845DDC112}" type="parTrans" cxnId="{A1127F7D-B97D-45E3-AD29-104F32C30D73}">
      <dgm:prSet/>
      <dgm:spPr/>
      <dgm:t>
        <a:bodyPr/>
        <a:lstStyle/>
        <a:p>
          <a:endParaRPr lang="hr-HR"/>
        </a:p>
      </dgm:t>
    </dgm:pt>
    <dgm:pt modelId="{6292D94E-94EA-490C-A147-9CC9037CE817}" type="sibTrans" cxnId="{A1127F7D-B97D-45E3-AD29-104F32C30D73}">
      <dgm:prSet/>
      <dgm:spPr/>
      <dgm:t>
        <a:bodyPr/>
        <a:lstStyle/>
        <a:p>
          <a:endParaRPr lang="hr-HR"/>
        </a:p>
      </dgm:t>
    </dgm:pt>
    <dgm:pt modelId="{DB8E00ED-5B70-4CA3-BF4C-B4F583F0BF57}" type="pres">
      <dgm:prSet presAssocID="{2F19433D-B377-4E05-8C3D-3F1E5BFFC112}" presName="Name0" presStyleCnt="0">
        <dgm:presLayoutVars>
          <dgm:dir/>
          <dgm:animLvl val="lvl"/>
          <dgm:resizeHandles val="exact"/>
        </dgm:presLayoutVars>
      </dgm:prSet>
      <dgm:spPr/>
      <dgm:t>
        <a:bodyPr/>
        <a:lstStyle/>
        <a:p>
          <a:endParaRPr lang="hr-HR"/>
        </a:p>
      </dgm:t>
    </dgm:pt>
    <dgm:pt modelId="{88EB9AF5-A01F-44D7-96AA-F07E94BF39AC}" type="pres">
      <dgm:prSet presAssocID="{4FA6428E-55CA-4BDD-95C1-43BCC662E3B4}" presName="linNode" presStyleCnt="0"/>
      <dgm:spPr/>
    </dgm:pt>
    <dgm:pt modelId="{72FF2F30-2BE4-4ACE-965B-8D2496C2BB2A}" type="pres">
      <dgm:prSet presAssocID="{4FA6428E-55CA-4BDD-95C1-43BCC662E3B4}" presName="parentText" presStyleLbl="node1" presStyleIdx="0" presStyleCnt="3" custScaleX="60698" custScaleY="139980">
        <dgm:presLayoutVars>
          <dgm:chMax val="1"/>
          <dgm:bulletEnabled val="1"/>
        </dgm:presLayoutVars>
      </dgm:prSet>
      <dgm:spPr/>
      <dgm:t>
        <a:bodyPr/>
        <a:lstStyle/>
        <a:p>
          <a:endParaRPr lang="hr-HR"/>
        </a:p>
      </dgm:t>
    </dgm:pt>
    <dgm:pt modelId="{088B53A7-3EA9-4DE8-B477-8B850BAF38AE}" type="pres">
      <dgm:prSet presAssocID="{4FA6428E-55CA-4BDD-95C1-43BCC662E3B4}" presName="descendantText" presStyleLbl="alignAccFollowNode1" presStyleIdx="0" presStyleCnt="3" custScaleX="121781" custScaleY="161514">
        <dgm:presLayoutVars>
          <dgm:bulletEnabled val="1"/>
        </dgm:presLayoutVars>
      </dgm:prSet>
      <dgm:spPr/>
      <dgm:t>
        <a:bodyPr/>
        <a:lstStyle/>
        <a:p>
          <a:endParaRPr lang="hr-HR"/>
        </a:p>
      </dgm:t>
    </dgm:pt>
    <dgm:pt modelId="{2ABBECEB-8CB9-4486-BA90-2F846373F6E0}" type="pres">
      <dgm:prSet presAssocID="{73A063F5-9900-4123-B48F-4F3A16482C04}" presName="sp" presStyleCnt="0"/>
      <dgm:spPr/>
    </dgm:pt>
    <dgm:pt modelId="{B67D67AA-B6EA-46BD-9939-4686B8BAF67E}" type="pres">
      <dgm:prSet presAssocID="{1ADA8DF7-2EE8-412A-AA82-A3EF12BB15EC}" presName="linNode" presStyleCnt="0"/>
      <dgm:spPr/>
    </dgm:pt>
    <dgm:pt modelId="{FF3BD970-C6D9-427D-AD70-11BC2B2266FA}" type="pres">
      <dgm:prSet presAssocID="{1ADA8DF7-2EE8-412A-AA82-A3EF12BB15EC}" presName="parentText" presStyleLbl="node1" presStyleIdx="1" presStyleCnt="3" custScaleX="65033">
        <dgm:presLayoutVars>
          <dgm:chMax val="1"/>
          <dgm:bulletEnabled val="1"/>
        </dgm:presLayoutVars>
      </dgm:prSet>
      <dgm:spPr/>
      <dgm:t>
        <a:bodyPr/>
        <a:lstStyle/>
        <a:p>
          <a:endParaRPr lang="hr-HR"/>
        </a:p>
      </dgm:t>
    </dgm:pt>
    <dgm:pt modelId="{6AB6A48F-C486-440D-8F37-AAA55904CADA}" type="pres">
      <dgm:prSet presAssocID="{1ADA8DF7-2EE8-412A-AA82-A3EF12BB15EC}" presName="descendantText" presStyleLbl="alignAccFollowNode1" presStyleIdx="1" presStyleCnt="3" custScaleX="129101" custScaleY="118335">
        <dgm:presLayoutVars>
          <dgm:bulletEnabled val="1"/>
        </dgm:presLayoutVars>
      </dgm:prSet>
      <dgm:spPr/>
      <dgm:t>
        <a:bodyPr/>
        <a:lstStyle/>
        <a:p>
          <a:endParaRPr lang="hr-HR"/>
        </a:p>
      </dgm:t>
    </dgm:pt>
    <dgm:pt modelId="{19C7CCDB-7403-4F9E-889A-99AD72476D4B}" type="pres">
      <dgm:prSet presAssocID="{E01EB46E-A3F1-4433-8FB5-CD7B2852AA2F}" presName="sp" presStyleCnt="0"/>
      <dgm:spPr/>
    </dgm:pt>
    <dgm:pt modelId="{834C8B1C-2D02-4D27-B971-987B16430806}" type="pres">
      <dgm:prSet presAssocID="{8DD38BDF-4D62-43AB-8F0F-111A7E326A96}" presName="linNode" presStyleCnt="0"/>
      <dgm:spPr/>
    </dgm:pt>
    <dgm:pt modelId="{00D795CB-970A-4F56-8761-C71EB5F9BC5A}" type="pres">
      <dgm:prSet presAssocID="{8DD38BDF-4D62-43AB-8F0F-111A7E326A96}" presName="parentText" presStyleLbl="node1" presStyleIdx="2" presStyleCnt="3" custScaleX="63066">
        <dgm:presLayoutVars>
          <dgm:chMax val="1"/>
          <dgm:bulletEnabled val="1"/>
        </dgm:presLayoutVars>
      </dgm:prSet>
      <dgm:spPr/>
      <dgm:t>
        <a:bodyPr/>
        <a:lstStyle/>
        <a:p>
          <a:endParaRPr lang="hr-HR"/>
        </a:p>
      </dgm:t>
    </dgm:pt>
    <dgm:pt modelId="{A28BE652-DAC1-4B51-A7AF-EF74C5EBB007}" type="pres">
      <dgm:prSet presAssocID="{8DD38BDF-4D62-43AB-8F0F-111A7E326A96}" presName="descendantText" presStyleLbl="alignAccFollowNode1" presStyleIdx="2" presStyleCnt="3" custScaleX="126931">
        <dgm:presLayoutVars>
          <dgm:bulletEnabled val="1"/>
        </dgm:presLayoutVars>
      </dgm:prSet>
      <dgm:spPr/>
      <dgm:t>
        <a:bodyPr/>
        <a:lstStyle/>
        <a:p>
          <a:endParaRPr lang="hr-HR"/>
        </a:p>
      </dgm:t>
    </dgm:pt>
  </dgm:ptLst>
  <dgm:cxnLst>
    <dgm:cxn modelId="{94EF6329-B91D-495A-84DB-09B65D22A9D9}" type="presOf" srcId="{801B7961-0C47-4785-A0FE-927528978CF0}" destId="{A28BE652-DAC1-4B51-A7AF-EF74C5EBB007}" srcOrd="0" destOrd="0" presId="urn:microsoft.com/office/officeart/2005/8/layout/vList5"/>
    <dgm:cxn modelId="{F9C332C4-DB2C-4ABC-A528-DE24082EC4BE}" type="presOf" srcId="{8DD38BDF-4D62-43AB-8F0F-111A7E326A96}" destId="{00D795CB-970A-4F56-8761-C71EB5F9BC5A}" srcOrd="0" destOrd="0" presId="urn:microsoft.com/office/officeart/2005/8/layout/vList5"/>
    <dgm:cxn modelId="{20A1C362-492F-497B-926E-B4EE393796AD}" srcId="{8DD38BDF-4D62-43AB-8F0F-111A7E326A96}" destId="{801B7961-0C47-4785-A0FE-927528978CF0}" srcOrd="0" destOrd="0" parTransId="{9FE9B667-9033-4A9E-85EC-FC6FE7DAC38C}" sibTransId="{1EC25AED-978E-4B79-AF1F-C627D74ECFDD}"/>
    <dgm:cxn modelId="{DDA48333-0F4E-4C75-9EC5-FAB97D95E4D4}" srcId="{2F19433D-B377-4E05-8C3D-3F1E5BFFC112}" destId="{8DD38BDF-4D62-43AB-8F0F-111A7E326A96}" srcOrd="2" destOrd="0" parTransId="{2B8D1549-1925-404A-8555-567C36F836B1}" sibTransId="{5CDA255C-B468-4D73-B1EE-7EC0342C0B69}"/>
    <dgm:cxn modelId="{76EE31E6-6603-409E-9EF9-0B6574FF5A12}" srcId="{2F19433D-B377-4E05-8C3D-3F1E5BFFC112}" destId="{1ADA8DF7-2EE8-412A-AA82-A3EF12BB15EC}" srcOrd="1" destOrd="0" parTransId="{04A6BB42-5D8D-4FD2-BD06-69330EEAFAF4}" sibTransId="{E01EB46E-A3F1-4433-8FB5-CD7B2852AA2F}"/>
    <dgm:cxn modelId="{263D36B4-0F84-4275-820E-E57B04723041}" type="presOf" srcId="{285650C9-3EA0-4F59-993E-2BA61924BC3E}" destId="{A28BE652-DAC1-4B51-A7AF-EF74C5EBB007}" srcOrd="0" destOrd="1" presId="urn:microsoft.com/office/officeart/2005/8/layout/vList5"/>
    <dgm:cxn modelId="{7B01A3CE-4355-4EF2-95E1-E953373A892B}" srcId="{4FA6428E-55CA-4BDD-95C1-43BCC662E3B4}" destId="{371169A0-D715-4326-9901-F42F28C03028}" srcOrd="0" destOrd="0" parTransId="{3C61628C-913E-4034-8911-D52C6D7BC7D7}" sibTransId="{CDB48E8F-54D7-4A04-95AD-D952CA128D0E}"/>
    <dgm:cxn modelId="{DB3D66B8-7740-4337-B7D0-EF8D9F4FB90B}" type="presOf" srcId="{4FA6428E-55CA-4BDD-95C1-43BCC662E3B4}" destId="{72FF2F30-2BE4-4ACE-965B-8D2496C2BB2A}" srcOrd="0" destOrd="0" presId="urn:microsoft.com/office/officeart/2005/8/layout/vList5"/>
    <dgm:cxn modelId="{B9D003CD-B97C-43E2-A830-22685E251745}" type="presOf" srcId="{371169A0-D715-4326-9901-F42F28C03028}" destId="{088B53A7-3EA9-4DE8-B477-8B850BAF38AE}" srcOrd="0" destOrd="0" presId="urn:microsoft.com/office/officeart/2005/8/layout/vList5"/>
    <dgm:cxn modelId="{830CFFF4-CE19-4C2F-A7B1-120A918BC56A}" srcId="{4FA6428E-55CA-4BDD-95C1-43BCC662E3B4}" destId="{81C36FCE-7FF4-4425-9F4C-2B372D3EF28C}" srcOrd="1" destOrd="0" parTransId="{1CFB86E0-B702-4AB4-B938-8F9D8BA5E8BE}" sibTransId="{B4F3282D-0D75-4902-AD86-B2EBE162C2BC}"/>
    <dgm:cxn modelId="{0F0AB47C-DEEE-458F-8B3D-16559EC6E4E8}" type="presOf" srcId="{2C556F81-539D-4932-8355-30596C85DC70}" destId="{6AB6A48F-C486-440D-8F37-AAA55904CADA}" srcOrd="0" destOrd="0" presId="urn:microsoft.com/office/officeart/2005/8/layout/vList5"/>
    <dgm:cxn modelId="{316671F0-CC30-4E7D-9239-99DFF4283680}" type="presOf" srcId="{81C36FCE-7FF4-4425-9F4C-2B372D3EF28C}" destId="{088B53A7-3EA9-4DE8-B477-8B850BAF38AE}" srcOrd="0" destOrd="1" presId="urn:microsoft.com/office/officeart/2005/8/layout/vList5"/>
    <dgm:cxn modelId="{FF111416-FCE7-48C9-B976-3C4593E8BBFC}" srcId="{1ADA8DF7-2EE8-412A-AA82-A3EF12BB15EC}" destId="{83E80A64-98FC-42C2-8942-684DA592D498}" srcOrd="1" destOrd="0" parTransId="{EC05D3D6-B69E-4516-960E-F7F165401B6B}" sibTransId="{765AD3B4-7470-40DB-A0E4-1124CEDB13DF}"/>
    <dgm:cxn modelId="{A1127F7D-B97D-45E3-AD29-104F32C30D73}" srcId="{8DD38BDF-4D62-43AB-8F0F-111A7E326A96}" destId="{285650C9-3EA0-4F59-993E-2BA61924BC3E}" srcOrd="1" destOrd="0" parTransId="{29F349DB-7120-4A82-B21A-B96845DDC112}" sibTransId="{6292D94E-94EA-490C-A147-9CC9037CE817}"/>
    <dgm:cxn modelId="{57D9A2E4-A391-44E4-912B-1FD98A514601}" srcId="{2F19433D-B377-4E05-8C3D-3F1E5BFFC112}" destId="{4FA6428E-55CA-4BDD-95C1-43BCC662E3B4}" srcOrd="0" destOrd="0" parTransId="{2CA3D2C9-1DF7-407C-B984-7BCE12F31D00}" sibTransId="{73A063F5-9900-4123-B48F-4F3A16482C04}"/>
    <dgm:cxn modelId="{916B2416-7075-404C-A012-0F803E2A1AE4}" type="presOf" srcId="{1ADA8DF7-2EE8-412A-AA82-A3EF12BB15EC}" destId="{FF3BD970-C6D9-427D-AD70-11BC2B2266FA}" srcOrd="0" destOrd="0" presId="urn:microsoft.com/office/officeart/2005/8/layout/vList5"/>
    <dgm:cxn modelId="{E121D848-2F05-4A8B-94B3-6157B346F098}" srcId="{1ADA8DF7-2EE8-412A-AA82-A3EF12BB15EC}" destId="{2C556F81-539D-4932-8355-30596C85DC70}" srcOrd="0" destOrd="0" parTransId="{73DBCDCC-716B-424C-AD32-CE33B99C02D2}" sibTransId="{97F792D5-F74A-4953-A78E-7926245AA1FB}"/>
    <dgm:cxn modelId="{7A0F178D-8D68-42EA-8D4A-885220ABB4FE}" type="presOf" srcId="{2F19433D-B377-4E05-8C3D-3F1E5BFFC112}" destId="{DB8E00ED-5B70-4CA3-BF4C-B4F583F0BF57}" srcOrd="0" destOrd="0" presId="urn:microsoft.com/office/officeart/2005/8/layout/vList5"/>
    <dgm:cxn modelId="{70CE933F-185A-44FC-8EB3-42660EDEA912}" type="presOf" srcId="{83E80A64-98FC-42C2-8942-684DA592D498}" destId="{6AB6A48F-C486-440D-8F37-AAA55904CADA}" srcOrd="0" destOrd="1" presId="urn:microsoft.com/office/officeart/2005/8/layout/vList5"/>
    <dgm:cxn modelId="{47A809B5-734D-4B82-8874-5946EE952383}" type="presParOf" srcId="{DB8E00ED-5B70-4CA3-BF4C-B4F583F0BF57}" destId="{88EB9AF5-A01F-44D7-96AA-F07E94BF39AC}" srcOrd="0" destOrd="0" presId="urn:microsoft.com/office/officeart/2005/8/layout/vList5"/>
    <dgm:cxn modelId="{97C5CD63-39BF-4B18-8E06-87CAF6B86E70}" type="presParOf" srcId="{88EB9AF5-A01F-44D7-96AA-F07E94BF39AC}" destId="{72FF2F30-2BE4-4ACE-965B-8D2496C2BB2A}" srcOrd="0" destOrd="0" presId="urn:microsoft.com/office/officeart/2005/8/layout/vList5"/>
    <dgm:cxn modelId="{76844156-4150-4253-B6F3-FA1622EAE529}" type="presParOf" srcId="{88EB9AF5-A01F-44D7-96AA-F07E94BF39AC}" destId="{088B53A7-3EA9-4DE8-B477-8B850BAF38AE}" srcOrd="1" destOrd="0" presId="urn:microsoft.com/office/officeart/2005/8/layout/vList5"/>
    <dgm:cxn modelId="{670B0C1D-6728-42C8-B304-B096CF0C3CAB}" type="presParOf" srcId="{DB8E00ED-5B70-4CA3-BF4C-B4F583F0BF57}" destId="{2ABBECEB-8CB9-4486-BA90-2F846373F6E0}" srcOrd="1" destOrd="0" presId="urn:microsoft.com/office/officeart/2005/8/layout/vList5"/>
    <dgm:cxn modelId="{F8018158-91E1-4F7B-B3E6-924C197D0A9B}" type="presParOf" srcId="{DB8E00ED-5B70-4CA3-BF4C-B4F583F0BF57}" destId="{B67D67AA-B6EA-46BD-9939-4686B8BAF67E}" srcOrd="2" destOrd="0" presId="urn:microsoft.com/office/officeart/2005/8/layout/vList5"/>
    <dgm:cxn modelId="{A15E61EF-DD53-41EF-87C3-8CE4B760845B}" type="presParOf" srcId="{B67D67AA-B6EA-46BD-9939-4686B8BAF67E}" destId="{FF3BD970-C6D9-427D-AD70-11BC2B2266FA}" srcOrd="0" destOrd="0" presId="urn:microsoft.com/office/officeart/2005/8/layout/vList5"/>
    <dgm:cxn modelId="{BD90D2A9-A6D2-4B24-9461-F516AADE5731}" type="presParOf" srcId="{B67D67AA-B6EA-46BD-9939-4686B8BAF67E}" destId="{6AB6A48F-C486-440D-8F37-AAA55904CADA}" srcOrd="1" destOrd="0" presId="urn:microsoft.com/office/officeart/2005/8/layout/vList5"/>
    <dgm:cxn modelId="{9F4D8FA6-A953-4448-9768-D91789C4FD28}" type="presParOf" srcId="{DB8E00ED-5B70-4CA3-BF4C-B4F583F0BF57}" destId="{19C7CCDB-7403-4F9E-889A-99AD72476D4B}" srcOrd="3" destOrd="0" presId="urn:microsoft.com/office/officeart/2005/8/layout/vList5"/>
    <dgm:cxn modelId="{EBA079E2-7969-490A-9947-5E4303E8B694}" type="presParOf" srcId="{DB8E00ED-5B70-4CA3-BF4C-B4F583F0BF57}" destId="{834C8B1C-2D02-4D27-B971-987B16430806}" srcOrd="4" destOrd="0" presId="urn:microsoft.com/office/officeart/2005/8/layout/vList5"/>
    <dgm:cxn modelId="{8F94A271-AC5F-412C-B393-3CB763E221DD}" type="presParOf" srcId="{834C8B1C-2D02-4D27-B971-987B16430806}" destId="{00D795CB-970A-4F56-8761-C71EB5F9BC5A}" srcOrd="0" destOrd="0" presId="urn:microsoft.com/office/officeart/2005/8/layout/vList5"/>
    <dgm:cxn modelId="{77B48300-E39C-4D43-AD4C-E366FB6CC236}" type="presParOf" srcId="{834C8B1C-2D02-4D27-B971-987B16430806}" destId="{A28BE652-DAC1-4B51-A7AF-EF74C5EBB007}"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FE0CB9-850D-4A6B-8904-F75CF0C947B2}" type="doc">
      <dgm:prSet loTypeId="urn:microsoft.com/office/officeart/2005/8/layout/radial4" loCatId="relationship" qsTypeId="urn:microsoft.com/office/officeart/2005/8/quickstyle/3d4" qsCatId="3D" csTypeId="urn:microsoft.com/office/officeart/2005/8/colors/colorful3" csCatId="colorful" phldr="1"/>
      <dgm:spPr/>
      <dgm:t>
        <a:bodyPr/>
        <a:lstStyle/>
        <a:p>
          <a:endParaRPr lang="hr-HR"/>
        </a:p>
      </dgm:t>
    </dgm:pt>
    <dgm:pt modelId="{E36C8306-288F-4919-95A6-1933EB465409}">
      <dgm:prSet phldrT="[Tekst]"/>
      <dgm:spPr/>
      <dgm:t>
        <a:bodyPr/>
        <a:lstStyle/>
        <a:p>
          <a:r>
            <a:rPr lang="hr-HR" b="1" dirty="0">
              <a:latin typeface="Garamond" panose="02020404030301010803" pitchFamily="18" charset="0"/>
              <a:cs typeface="Calibri Light" panose="020F0302020204030204" pitchFamily="34" charset="0"/>
            </a:rPr>
            <a:t>Sposobnosti, darovitosti i znanja kandidata.</a:t>
          </a:r>
        </a:p>
      </dgm:t>
    </dgm:pt>
    <dgm:pt modelId="{18E84238-F092-4118-B202-6CC7A6ABF1DB}" type="parTrans" cxnId="{F36EC85C-126B-47E3-BA3C-F37346F5272D}">
      <dgm:prSet/>
      <dgm:spPr/>
      <dgm:t>
        <a:bodyPr/>
        <a:lstStyle/>
        <a:p>
          <a:endParaRPr lang="hr-HR"/>
        </a:p>
      </dgm:t>
    </dgm:pt>
    <dgm:pt modelId="{942C9A4D-61C0-4982-9617-0A8A4227586C}" type="sibTrans" cxnId="{F36EC85C-126B-47E3-BA3C-F37346F5272D}">
      <dgm:prSet/>
      <dgm:spPr/>
      <dgm:t>
        <a:bodyPr/>
        <a:lstStyle/>
        <a:p>
          <a:endParaRPr lang="hr-HR"/>
        </a:p>
      </dgm:t>
    </dgm:pt>
    <dgm:pt modelId="{7AF635FA-FB11-4B70-B418-0CC6A9BBC276}">
      <dgm:prSet phldrT="[Tekst]"/>
      <dgm:spPr/>
      <dgm:t>
        <a:bodyPr/>
        <a:lstStyle/>
        <a:p>
          <a:r>
            <a:rPr lang="hr-HR" b="1" dirty="0">
              <a:latin typeface="Garamond" panose="02020404030301010803" pitchFamily="18" charset="0"/>
              <a:cs typeface="Calibri Light" panose="020F0302020204030204" pitchFamily="34" charset="0"/>
            </a:rPr>
            <a:t>Ispitivanje posebnih znanja, vještina, sposobnosti i darovitosti.</a:t>
          </a:r>
        </a:p>
      </dgm:t>
    </dgm:pt>
    <dgm:pt modelId="{5B217E72-E912-423E-894C-7B829D2F6E33}" type="parTrans" cxnId="{0FCFB67E-2F6C-429A-ACBC-CCBA69CD9019}">
      <dgm:prSet/>
      <dgm:spPr/>
      <dgm:t>
        <a:bodyPr/>
        <a:lstStyle/>
        <a:p>
          <a:endParaRPr lang="hr-HR"/>
        </a:p>
      </dgm:t>
    </dgm:pt>
    <dgm:pt modelId="{880288B2-04A0-4F9D-9D81-105A3FCC534A}" type="sibTrans" cxnId="{0FCFB67E-2F6C-429A-ACBC-CCBA69CD9019}">
      <dgm:prSet/>
      <dgm:spPr/>
      <dgm:t>
        <a:bodyPr/>
        <a:lstStyle/>
        <a:p>
          <a:endParaRPr lang="hr-HR"/>
        </a:p>
      </dgm:t>
    </dgm:pt>
    <dgm:pt modelId="{21707CB0-3B4C-4C34-894C-3BA670575BD2}">
      <dgm:prSet phldrT="[Tekst]"/>
      <dgm:spPr/>
      <dgm:t>
        <a:bodyPr/>
        <a:lstStyle/>
        <a:p>
          <a:r>
            <a:rPr lang="hr-HR" b="1" dirty="0">
              <a:latin typeface="Garamond" panose="02020404030301010803" pitchFamily="18" charset="0"/>
              <a:cs typeface="Calibri Light" panose="020F0302020204030204" pitchFamily="34" charset="0"/>
            </a:rPr>
            <a:t>Rezultati postignuti na natjecanjima u organizaciji školskih sportskih društava.</a:t>
          </a:r>
        </a:p>
      </dgm:t>
    </dgm:pt>
    <dgm:pt modelId="{FF921106-4721-4EDA-A3FB-FD4C0B5CCD39}" type="parTrans" cxnId="{C313E733-26B8-43F1-BFDF-DFFF7AD3724F}">
      <dgm:prSet/>
      <dgm:spPr/>
      <dgm:t>
        <a:bodyPr/>
        <a:lstStyle/>
        <a:p>
          <a:endParaRPr lang="hr-HR"/>
        </a:p>
      </dgm:t>
    </dgm:pt>
    <dgm:pt modelId="{01747516-482B-435A-B0CF-F116629C6561}" type="sibTrans" cxnId="{C313E733-26B8-43F1-BFDF-DFFF7AD3724F}">
      <dgm:prSet/>
      <dgm:spPr/>
      <dgm:t>
        <a:bodyPr/>
        <a:lstStyle/>
        <a:p>
          <a:endParaRPr lang="hr-HR"/>
        </a:p>
      </dgm:t>
    </dgm:pt>
    <dgm:pt modelId="{561C9262-3207-4B72-B29A-5CB167F4D633}">
      <dgm:prSet phldrT="[Tekst]"/>
      <dgm:spPr/>
      <dgm:t>
        <a:bodyPr/>
        <a:lstStyle/>
        <a:p>
          <a:r>
            <a:rPr lang="hr-HR" b="1" dirty="0">
              <a:latin typeface="Garamond" panose="02020404030301010803" pitchFamily="18" charset="0"/>
              <a:cs typeface="Calibri Light" panose="020F0302020204030204" pitchFamily="34" charset="0"/>
            </a:rPr>
            <a:t>Rezultati postignuti na natjecanjima u znanju.</a:t>
          </a:r>
        </a:p>
      </dgm:t>
    </dgm:pt>
    <dgm:pt modelId="{AF309FFD-D235-45DE-9290-8EFE018469E7}" type="sibTrans" cxnId="{B056D909-D945-42B9-B043-87B4F41BBE68}">
      <dgm:prSet/>
      <dgm:spPr/>
      <dgm:t>
        <a:bodyPr/>
        <a:lstStyle/>
        <a:p>
          <a:endParaRPr lang="hr-HR"/>
        </a:p>
      </dgm:t>
    </dgm:pt>
    <dgm:pt modelId="{B687CCC1-FF55-42D3-891F-70CD46697726}" type="parTrans" cxnId="{B056D909-D945-42B9-B043-87B4F41BBE68}">
      <dgm:prSet/>
      <dgm:spPr/>
      <dgm:t>
        <a:bodyPr/>
        <a:lstStyle/>
        <a:p>
          <a:endParaRPr lang="hr-HR"/>
        </a:p>
      </dgm:t>
    </dgm:pt>
    <dgm:pt modelId="{9EAFDA31-6BD0-4F21-9F70-38B1E73A57CA}" type="pres">
      <dgm:prSet presAssocID="{38FE0CB9-850D-4A6B-8904-F75CF0C947B2}" presName="cycle" presStyleCnt="0">
        <dgm:presLayoutVars>
          <dgm:chMax val="1"/>
          <dgm:dir/>
          <dgm:animLvl val="ctr"/>
          <dgm:resizeHandles val="exact"/>
        </dgm:presLayoutVars>
      </dgm:prSet>
      <dgm:spPr/>
      <dgm:t>
        <a:bodyPr/>
        <a:lstStyle/>
        <a:p>
          <a:endParaRPr lang="hr-HR"/>
        </a:p>
      </dgm:t>
    </dgm:pt>
    <dgm:pt modelId="{A7AE0BAD-4CBF-4E13-B244-FE6DDB0188B8}" type="pres">
      <dgm:prSet presAssocID="{E36C8306-288F-4919-95A6-1933EB465409}" presName="centerShape" presStyleLbl="node0" presStyleIdx="0" presStyleCnt="1"/>
      <dgm:spPr/>
      <dgm:t>
        <a:bodyPr/>
        <a:lstStyle/>
        <a:p>
          <a:endParaRPr lang="hr-HR"/>
        </a:p>
      </dgm:t>
    </dgm:pt>
    <dgm:pt modelId="{BEDA07DF-2BAE-45F4-95C3-6887104F6FD0}" type="pres">
      <dgm:prSet presAssocID="{5B217E72-E912-423E-894C-7B829D2F6E33}" presName="parTrans" presStyleLbl="bgSibTrans2D1" presStyleIdx="0" presStyleCnt="3"/>
      <dgm:spPr/>
      <dgm:t>
        <a:bodyPr/>
        <a:lstStyle/>
        <a:p>
          <a:endParaRPr lang="hr-HR"/>
        </a:p>
      </dgm:t>
    </dgm:pt>
    <dgm:pt modelId="{8A202739-C189-487F-869C-C5B2F67ECC7E}" type="pres">
      <dgm:prSet presAssocID="{7AF635FA-FB11-4B70-B418-0CC6A9BBC276}" presName="node" presStyleLbl="node1" presStyleIdx="0" presStyleCnt="3">
        <dgm:presLayoutVars>
          <dgm:bulletEnabled val="1"/>
        </dgm:presLayoutVars>
      </dgm:prSet>
      <dgm:spPr/>
      <dgm:t>
        <a:bodyPr/>
        <a:lstStyle/>
        <a:p>
          <a:endParaRPr lang="hr-HR"/>
        </a:p>
      </dgm:t>
    </dgm:pt>
    <dgm:pt modelId="{B7E70AB6-E3A7-4E94-A180-C6DA7CEED880}" type="pres">
      <dgm:prSet presAssocID="{B687CCC1-FF55-42D3-891F-70CD46697726}" presName="parTrans" presStyleLbl="bgSibTrans2D1" presStyleIdx="1" presStyleCnt="3"/>
      <dgm:spPr/>
      <dgm:t>
        <a:bodyPr/>
        <a:lstStyle/>
        <a:p>
          <a:endParaRPr lang="hr-HR"/>
        </a:p>
      </dgm:t>
    </dgm:pt>
    <dgm:pt modelId="{5D681B5F-4EAB-4C2C-B11F-7A8902011CBF}" type="pres">
      <dgm:prSet presAssocID="{561C9262-3207-4B72-B29A-5CB167F4D633}" presName="node" presStyleLbl="node1" presStyleIdx="1" presStyleCnt="3">
        <dgm:presLayoutVars>
          <dgm:bulletEnabled val="1"/>
        </dgm:presLayoutVars>
      </dgm:prSet>
      <dgm:spPr/>
      <dgm:t>
        <a:bodyPr/>
        <a:lstStyle/>
        <a:p>
          <a:endParaRPr lang="hr-HR"/>
        </a:p>
      </dgm:t>
    </dgm:pt>
    <dgm:pt modelId="{8736BE02-D75C-44D1-9407-6CF445DB6F98}" type="pres">
      <dgm:prSet presAssocID="{FF921106-4721-4EDA-A3FB-FD4C0B5CCD39}" presName="parTrans" presStyleLbl="bgSibTrans2D1" presStyleIdx="2" presStyleCnt="3"/>
      <dgm:spPr/>
      <dgm:t>
        <a:bodyPr/>
        <a:lstStyle/>
        <a:p>
          <a:endParaRPr lang="hr-HR"/>
        </a:p>
      </dgm:t>
    </dgm:pt>
    <dgm:pt modelId="{DCC77ECF-781A-4457-9C52-9E42868F8E5B}" type="pres">
      <dgm:prSet presAssocID="{21707CB0-3B4C-4C34-894C-3BA670575BD2}" presName="node" presStyleLbl="node1" presStyleIdx="2" presStyleCnt="3">
        <dgm:presLayoutVars>
          <dgm:bulletEnabled val="1"/>
        </dgm:presLayoutVars>
      </dgm:prSet>
      <dgm:spPr/>
      <dgm:t>
        <a:bodyPr/>
        <a:lstStyle/>
        <a:p>
          <a:endParaRPr lang="hr-HR"/>
        </a:p>
      </dgm:t>
    </dgm:pt>
  </dgm:ptLst>
  <dgm:cxnLst>
    <dgm:cxn modelId="{9DCAD209-072B-43B0-9EB2-FE7C8AD5C086}" type="presOf" srcId="{FF921106-4721-4EDA-A3FB-FD4C0B5CCD39}" destId="{8736BE02-D75C-44D1-9407-6CF445DB6F98}" srcOrd="0" destOrd="0" presId="urn:microsoft.com/office/officeart/2005/8/layout/radial4"/>
    <dgm:cxn modelId="{9E85440C-6EC8-46C7-B15B-7882CC37F91B}" type="presOf" srcId="{21707CB0-3B4C-4C34-894C-3BA670575BD2}" destId="{DCC77ECF-781A-4457-9C52-9E42868F8E5B}" srcOrd="0" destOrd="0" presId="urn:microsoft.com/office/officeart/2005/8/layout/radial4"/>
    <dgm:cxn modelId="{081C2A06-7F9F-4268-91C7-C52E80B54FFB}" type="presOf" srcId="{5B217E72-E912-423E-894C-7B829D2F6E33}" destId="{BEDA07DF-2BAE-45F4-95C3-6887104F6FD0}" srcOrd="0" destOrd="0" presId="urn:microsoft.com/office/officeart/2005/8/layout/radial4"/>
    <dgm:cxn modelId="{B056D909-D945-42B9-B043-87B4F41BBE68}" srcId="{E36C8306-288F-4919-95A6-1933EB465409}" destId="{561C9262-3207-4B72-B29A-5CB167F4D633}" srcOrd="1" destOrd="0" parTransId="{B687CCC1-FF55-42D3-891F-70CD46697726}" sibTransId="{AF309FFD-D235-45DE-9290-8EFE018469E7}"/>
    <dgm:cxn modelId="{DE1BBB25-56D2-40F5-8800-F0AD8E998BB3}" type="presOf" srcId="{B687CCC1-FF55-42D3-891F-70CD46697726}" destId="{B7E70AB6-E3A7-4E94-A180-C6DA7CEED880}" srcOrd="0" destOrd="0" presId="urn:microsoft.com/office/officeart/2005/8/layout/radial4"/>
    <dgm:cxn modelId="{3D19CAA3-9D39-44C5-AF53-8653F2B24CC3}" type="presOf" srcId="{7AF635FA-FB11-4B70-B418-0CC6A9BBC276}" destId="{8A202739-C189-487F-869C-C5B2F67ECC7E}" srcOrd="0" destOrd="0" presId="urn:microsoft.com/office/officeart/2005/8/layout/radial4"/>
    <dgm:cxn modelId="{223D112A-BB88-4B24-BEFE-E418F42EDADE}" type="presOf" srcId="{561C9262-3207-4B72-B29A-5CB167F4D633}" destId="{5D681B5F-4EAB-4C2C-B11F-7A8902011CBF}" srcOrd="0" destOrd="0" presId="urn:microsoft.com/office/officeart/2005/8/layout/radial4"/>
    <dgm:cxn modelId="{FF9C6B6E-2398-425B-B3C0-8C5C0ED72AF4}" type="presOf" srcId="{38FE0CB9-850D-4A6B-8904-F75CF0C947B2}" destId="{9EAFDA31-6BD0-4F21-9F70-38B1E73A57CA}" srcOrd="0" destOrd="0" presId="urn:microsoft.com/office/officeart/2005/8/layout/radial4"/>
    <dgm:cxn modelId="{F36EC85C-126B-47E3-BA3C-F37346F5272D}" srcId="{38FE0CB9-850D-4A6B-8904-F75CF0C947B2}" destId="{E36C8306-288F-4919-95A6-1933EB465409}" srcOrd="0" destOrd="0" parTransId="{18E84238-F092-4118-B202-6CC7A6ABF1DB}" sibTransId="{942C9A4D-61C0-4982-9617-0A8A4227586C}"/>
    <dgm:cxn modelId="{34E4D436-E73E-48C4-8450-1A9AC7C6E79D}" type="presOf" srcId="{E36C8306-288F-4919-95A6-1933EB465409}" destId="{A7AE0BAD-4CBF-4E13-B244-FE6DDB0188B8}" srcOrd="0" destOrd="0" presId="urn:microsoft.com/office/officeart/2005/8/layout/radial4"/>
    <dgm:cxn modelId="{C313E733-26B8-43F1-BFDF-DFFF7AD3724F}" srcId="{E36C8306-288F-4919-95A6-1933EB465409}" destId="{21707CB0-3B4C-4C34-894C-3BA670575BD2}" srcOrd="2" destOrd="0" parTransId="{FF921106-4721-4EDA-A3FB-FD4C0B5CCD39}" sibTransId="{01747516-482B-435A-B0CF-F116629C6561}"/>
    <dgm:cxn modelId="{0FCFB67E-2F6C-429A-ACBC-CCBA69CD9019}" srcId="{E36C8306-288F-4919-95A6-1933EB465409}" destId="{7AF635FA-FB11-4B70-B418-0CC6A9BBC276}" srcOrd="0" destOrd="0" parTransId="{5B217E72-E912-423E-894C-7B829D2F6E33}" sibTransId="{880288B2-04A0-4F9D-9D81-105A3FCC534A}"/>
    <dgm:cxn modelId="{E873F790-78AE-49D1-9CE6-FFF7AC9C6DF4}" type="presParOf" srcId="{9EAFDA31-6BD0-4F21-9F70-38B1E73A57CA}" destId="{A7AE0BAD-4CBF-4E13-B244-FE6DDB0188B8}" srcOrd="0" destOrd="0" presId="urn:microsoft.com/office/officeart/2005/8/layout/radial4"/>
    <dgm:cxn modelId="{E39A6EBE-3F0D-4A80-8B2B-56065075E2CD}" type="presParOf" srcId="{9EAFDA31-6BD0-4F21-9F70-38B1E73A57CA}" destId="{BEDA07DF-2BAE-45F4-95C3-6887104F6FD0}" srcOrd="1" destOrd="0" presId="urn:microsoft.com/office/officeart/2005/8/layout/radial4"/>
    <dgm:cxn modelId="{C2C3A344-3F46-401A-A48D-269D6F9AA856}" type="presParOf" srcId="{9EAFDA31-6BD0-4F21-9F70-38B1E73A57CA}" destId="{8A202739-C189-487F-869C-C5B2F67ECC7E}" srcOrd="2" destOrd="0" presId="urn:microsoft.com/office/officeart/2005/8/layout/radial4"/>
    <dgm:cxn modelId="{FC110CDE-AF6B-4212-A0C0-90ED822FD1DE}" type="presParOf" srcId="{9EAFDA31-6BD0-4F21-9F70-38B1E73A57CA}" destId="{B7E70AB6-E3A7-4E94-A180-C6DA7CEED880}" srcOrd="3" destOrd="0" presId="urn:microsoft.com/office/officeart/2005/8/layout/radial4"/>
    <dgm:cxn modelId="{E92428DA-8CD7-46B0-A872-A37152539B91}" type="presParOf" srcId="{9EAFDA31-6BD0-4F21-9F70-38B1E73A57CA}" destId="{5D681B5F-4EAB-4C2C-B11F-7A8902011CBF}" srcOrd="4" destOrd="0" presId="urn:microsoft.com/office/officeart/2005/8/layout/radial4"/>
    <dgm:cxn modelId="{5D5AC4CF-F858-4287-8356-3E069C03F4F0}" type="presParOf" srcId="{9EAFDA31-6BD0-4F21-9F70-38B1E73A57CA}" destId="{8736BE02-D75C-44D1-9407-6CF445DB6F98}" srcOrd="5" destOrd="0" presId="urn:microsoft.com/office/officeart/2005/8/layout/radial4"/>
    <dgm:cxn modelId="{4620AF74-B0E8-40C5-B50A-F178124598A0}" type="presParOf" srcId="{9EAFDA31-6BD0-4F21-9F70-38B1E73A57CA}" destId="{DCC77ECF-781A-4457-9C52-9E42868F8E5B}"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369AF2-0C95-453E-8925-007AE6EA473F}" type="doc">
      <dgm:prSet loTypeId="urn:microsoft.com/office/officeart/2005/8/layout/process1" loCatId="process" qsTypeId="urn:microsoft.com/office/officeart/2005/8/quickstyle/3d4" qsCatId="3D" csTypeId="urn:microsoft.com/office/officeart/2005/8/colors/colorful4" csCatId="colorful" phldr="1"/>
      <dgm:spPr/>
    </dgm:pt>
    <dgm:pt modelId="{28191DE6-E85E-4219-B873-B44B594E8A07}">
      <dgm:prSet phldrT="[Tekst]" custT="1"/>
      <dgm:spPr>
        <a:solidFill>
          <a:schemeClr val="tx1">
            <a:lumMod val="65000"/>
            <a:lumOff val="35000"/>
          </a:schemeClr>
        </a:solidFill>
      </dgm:spPr>
      <dgm:t>
        <a:bodyPr/>
        <a:lstStyle/>
        <a:p>
          <a:r>
            <a:rPr lang="hr-HR" sz="1800" dirty="0">
              <a:solidFill>
                <a:schemeClr val="bg1"/>
              </a:solidFill>
              <a:latin typeface="Garamond" panose="02020404030301010803" pitchFamily="18" charset="0"/>
            </a:rPr>
            <a:t>www.ucenici.com</a:t>
          </a:r>
        </a:p>
      </dgm:t>
    </dgm:pt>
    <dgm:pt modelId="{2F436E7A-BACC-41C4-B956-2D287FF49023}" type="parTrans" cxnId="{2AA2FBB2-2E45-4414-AE42-8AC05056DE52}">
      <dgm:prSet/>
      <dgm:spPr/>
      <dgm:t>
        <a:bodyPr/>
        <a:lstStyle/>
        <a:p>
          <a:endParaRPr lang="hr-HR"/>
        </a:p>
      </dgm:t>
    </dgm:pt>
    <dgm:pt modelId="{4FCF1B02-2D85-4624-B544-777A78244D31}" type="sibTrans" cxnId="{2AA2FBB2-2E45-4414-AE42-8AC05056DE52}">
      <dgm:prSet/>
      <dgm:spPr>
        <a:solidFill>
          <a:schemeClr val="bg1">
            <a:lumMod val="75000"/>
          </a:schemeClr>
        </a:solidFill>
      </dgm:spPr>
      <dgm:t>
        <a:bodyPr/>
        <a:lstStyle/>
        <a:p>
          <a:endParaRPr lang="hr-HR"/>
        </a:p>
      </dgm:t>
    </dgm:pt>
    <dgm:pt modelId="{C0D273FB-17C8-474C-84E9-6339B20BBFE0}">
      <dgm:prSet phldrT="[Tekst]" custT="1"/>
      <dgm:spPr>
        <a:solidFill>
          <a:schemeClr val="tx1">
            <a:lumMod val="65000"/>
            <a:lumOff val="35000"/>
          </a:schemeClr>
        </a:solidFill>
      </dgm:spPr>
      <dgm:t>
        <a:bodyPr/>
        <a:lstStyle/>
        <a:p>
          <a:r>
            <a:rPr lang="hr-HR" sz="1800" dirty="0">
              <a:solidFill>
                <a:schemeClr val="bg1"/>
              </a:solidFill>
              <a:latin typeface="Garamond" panose="02020404030301010803" pitchFamily="18" charset="0"/>
            </a:rPr>
            <a:t>www.mzo.hr</a:t>
          </a:r>
        </a:p>
      </dgm:t>
    </dgm:pt>
    <dgm:pt modelId="{EF78C80B-12FF-4173-B9E4-43939EAD34EB}" type="parTrans" cxnId="{FA63C431-2504-496B-80C9-7710B07EF4E7}">
      <dgm:prSet/>
      <dgm:spPr/>
      <dgm:t>
        <a:bodyPr/>
        <a:lstStyle/>
        <a:p>
          <a:endParaRPr lang="hr-HR"/>
        </a:p>
      </dgm:t>
    </dgm:pt>
    <dgm:pt modelId="{F656D828-8189-48A2-A353-95D1EEBE7F4D}" type="sibTrans" cxnId="{FA63C431-2504-496B-80C9-7710B07EF4E7}">
      <dgm:prSet/>
      <dgm:spPr>
        <a:solidFill>
          <a:schemeClr val="bg1">
            <a:lumMod val="75000"/>
          </a:schemeClr>
        </a:solidFill>
      </dgm:spPr>
      <dgm:t>
        <a:bodyPr/>
        <a:lstStyle/>
        <a:p>
          <a:endParaRPr lang="hr-HR"/>
        </a:p>
      </dgm:t>
    </dgm:pt>
    <dgm:pt modelId="{0653B82B-3A1F-4C01-B292-3349676A5492}">
      <dgm:prSet phldrT="[Tekst]" custT="1"/>
      <dgm:spPr>
        <a:solidFill>
          <a:schemeClr val="tx1">
            <a:lumMod val="65000"/>
            <a:lumOff val="35000"/>
          </a:schemeClr>
        </a:solidFill>
      </dgm:spPr>
      <dgm:t>
        <a:bodyPr/>
        <a:lstStyle/>
        <a:p>
          <a:r>
            <a:rPr lang="hr-HR" sz="1800" dirty="0">
              <a:solidFill>
                <a:schemeClr val="bg1"/>
              </a:solidFill>
              <a:latin typeface="Garamond" panose="02020404030301010803" pitchFamily="18" charset="0"/>
            </a:rPr>
            <a:t>www.srednja.hr</a:t>
          </a:r>
        </a:p>
      </dgm:t>
    </dgm:pt>
    <dgm:pt modelId="{68DB57AF-3ACA-4AFC-9565-B672F3FCD4A1}" type="parTrans" cxnId="{16102CF7-7227-4036-ACA6-10DC1A07A8FC}">
      <dgm:prSet/>
      <dgm:spPr/>
      <dgm:t>
        <a:bodyPr/>
        <a:lstStyle/>
        <a:p>
          <a:endParaRPr lang="hr-HR"/>
        </a:p>
      </dgm:t>
    </dgm:pt>
    <dgm:pt modelId="{F8E90478-8FAF-46C2-814A-3A32E51D8101}" type="sibTrans" cxnId="{16102CF7-7227-4036-ACA6-10DC1A07A8FC}">
      <dgm:prSet/>
      <dgm:spPr/>
      <dgm:t>
        <a:bodyPr/>
        <a:lstStyle/>
        <a:p>
          <a:endParaRPr lang="hr-HR"/>
        </a:p>
      </dgm:t>
    </dgm:pt>
    <dgm:pt modelId="{CD49E186-37D7-4DA2-BD4B-AA0F47655AA5}" type="pres">
      <dgm:prSet presAssocID="{57369AF2-0C95-453E-8925-007AE6EA473F}" presName="Name0" presStyleCnt="0">
        <dgm:presLayoutVars>
          <dgm:dir/>
          <dgm:resizeHandles val="exact"/>
        </dgm:presLayoutVars>
      </dgm:prSet>
      <dgm:spPr/>
    </dgm:pt>
    <dgm:pt modelId="{6EF3234F-A532-4220-A04D-B39E00AA10E5}" type="pres">
      <dgm:prSet presAssocID="{28191DE6-E85E-4219-B873-B44B594E8A07}" presName="node" presStyleLbl="node1" presStyleIdx="0" presStyleCnt="3" custScaleX="113602">
        <dgm:presLayoutVars>
          <dgm:bulletEnabled val="1"/>
        </dgm:presLayoutVars>
      </dgm:prSet>
      <dgm:spPr/>
      <dgm:t>
        <a:bodyPr/>
        <a:lstStyle/>
        <a:p>
          <a:endParaRPr lang="hr-HR"/>
        </a:p>
      </dgm:t>
    </dgm:pt>
    <dgm:pt modelId="{70400AF6-29D6-46F6-A71B-A5D09D865981}" type="pres">
      <dgm:prSet presAssocID="{4FCF1B02-2D85-4624-B544-777A78244D31}" presName="sibTrans" presStyleLbl="sibTrans2D1" presStyleIdx="0" presStyleCnt="2"/>
      <dgm:spPr/>
      <dgm:t>
        <a:bodyPr/>
        <a:lstStyle/>
        <a:p>
          <a:endParaRPr lang="hr-HR"/>
        </a:p>
      </dgm:t>
    </dgm:pt>
    <dgm:pt modelId="{BB41BC4F-A127-456D-8FD3-71004047A753}" type="pres">
      <dgm:prSet presAssocID="{4FCF1B02-2D85-4624-B544-777A78244D31}" presName="connectorText" presStyleLbl="sibTrans2D1" presStyleIdx="0" presStyleCnt="2"/>
      <dgm:spPr/>
      <dgm:t>
        <a:bodyPr/>
        <a:lstStyle/>
        <a:p>
          <a:endParaRPr lang="hr-HR"/>
        </a:p>
      </dgm:t>
    </dgm:pt>
    <dgm:pt modelId="{273772A7-84E8-431E-B272-DADD049B2781}" type="pres">
      <dgm:prSet presAssocID="{C0D273FB-17C8-474C-84E9-6339B20BBFE0}" presName="node" presStyleLbl="node1" presStyleIdx="1" presStyleCnt="3">
        <dgm:presLayoutVars>
          <dgm:bulletEnabled val="1"/>
        </dgm:presLayoutVars>
      </dgm:prSet>
      <dgm:spPr/>
      <dgm:t>
        <a:bodyPr/>
        <a:lstStyle/>
        <a:p>
          <a:endParaRPr lang="hr-HR"/>
        </a:p>
      </dgm:t>
    </dgm:pt>
    <dgm:pt modelId="{34421923-88E6-4FA9-8A25-70FFF638C855}" type="pres">
      <dgm:prSet presAssocID="{F656D828-8189-48A2-A353-95D1EEBE7F4D}" presName="sibTrans" presStyleLbl="sibTrans2D1" presStyleIdx="1" presStyleCnt="2"/>
      <dgm:spPr/>
      <dgm:t>
        <a:bodyPr/>
        <a:lstStyle/>
        <a:p>
          <a:endParaRPr lang="hr-HR"/>
        </a:p>
      </dgm:t>
    </dgm:pt>
    <dgm:pt modelId="{4C942C35-5DA3-45C7-8A5E-72AD24524AE9}" type="pres">
      <dgm:prSet presAssocID="{F656D828-8189-48A2-A353-95D1EEBE7F4D}" presName="connectorText" presStyleLbl="sibTrans2D1" presStyleIdx="1" presStyleCnt="2"/>
      <dgm:spPr/>
      <dgm:t>
        <a:bodyPr/>
        <a:lstStyle/>
        <a:p>
          <a:endParaRPr lang="hr-HR"/>
        </a:p>
      </dgm:t>
    </dgm:pt>
    <dgm:pt modelId="{1B9EBE06-9C6B-46D5-BA97-79D2801531E5}" type="pres">
      <dgm:prSet presAssocID="{0653B82B-3A1F-4C01-B292-3349676A5492}" presName="node" presStyleLbl="node1" presStyleIdx="2" presStyleCnt="3">
        <dgm:presLayoutVars>
          <dgm:bulletEnabled val="1"/>
        </dgm:presLayoutVars>
      </dgm:prSet>
      <dgm:spPr/>
      <dgm:t>
        <a:bodyPr/>
        <a:lstStyle/>
        <a:p>
          <a:endParaRPr lang="hr-HR"/>
        </a:p>
      </dgm:t>
    </dgm:pt>
  </dgm:ptLst>
  <dgm:cxnLst>
    <dgm:cxn modelId="{50681C44-3B5A-4447-9A0C-23939D38C167}" type="presOf" srcId="{57369AF2-0C95-453E-8925-007AE6EA473F}" destId="{CD49E186-37D7-4DA2-BD4B-AA0F47655AA5}" srcOrd="0" destOrd="0" presId="urn:microsoft.com/office/officeart/2005/8/layout/process1"/>
    <dgm:cxn modelId="{16102CF7-7227-4036-ACA6-10DC1A07A8FC}" srcId="{57369AF2-0C95-453E-8925-007AE6EA473F}" destId="{0653B82B-3A1F-4C01-B292-3349676A5492}" srcOrd="2" destOrd="0" parTransId="{68DB57AF-3ACA-4AFC-9565-B672F3FCD4A1}" sibTransId="{F8E90478-8FAF-46C2-814A-3A32E51D8101}"/>
    <dgm:cxn modelId="{91D0DA52-9156-42B3-B7E5-D83CB3E7BFC8}" type="presOf" srcId="{F656D828-8189-48A2-A353-95D1EEBE7F4D}" destId="{34421923-88E6-4FA9-8A25-70FFF638C855}" srcOrd="0" destOrd="0" presId="urn:microsoft.com/office/officeart/2005/8/layout/process1"/>
    <dgm:cxn modelId="{05058F8D-869A-4DB9-AD25-4B82C66927DD}" type="presOf" srcId="{C0D273FB-17C8-474C-84E9-6339B20BBFE0}" destId="{273772A7-84E8-431E-B272-DADD049B2781}" srcOrd="0" destOrd="0" presId="urn:microsoft.com/office/officeart/2005/8/layout/process1"/>
    <dgm:cxn modelId="{6656F277-C993-4E85-932A-374393777770}" type="presOf" srcId="{F656D828-8189-48A2-A353-95D1EEBE7F4D}" destId="{4C942C35-5DA3-45C7-8A5E-72AD24524AE9}" srcOrd="1" destOrd="0" presId="urn:microsoft.com/office/officeart/2005/8/layout/process1"/>
    <dgm:cxn modelId="{883AFADB-18F7-48E1-9225-87E1322434AB}" type="presOf" srcId="{28191DE6-E85E-4219-B873-B44B594E8A07}" destId="{6EF3234F-A532-4220-A04D-B39E00AA10E5}" srcOrd="0" destOrd="0" presId="urn:microsoft.com/office/officeart/2005/8/layout/process1"/>
    <dgm:cxn modelId="{62DF1530-2C24-470B-9F78-8BE0B1D7DCBC}" type="presOf" srcId="{4FCF1B02-2D85-4624-B544-777A78244D31}" destId="{70400AF6-29D6-46F6-A71B-A5D09D865981}" srcOrd="0" destOrd="0" presId="urn:microsoft.com/office/officeart/2005/8/layout/process1"/>
    <dgm:cxn modelId="{8473FB36-6833-4F8A-BCAB-A47B6C612EF0}" type="presOf" srcId="{0653B82B-3A1F-4C01-B292-3349676A5492}" destId="{1B9EBE06-9C6B-46D5-BA97-79D2801531E5}" srcOrd="0" destOrd="0" presId="urn:microsoft.com/office/officeart/2005/8/layout/process1"/>
    <dgm:cxn modelId="{FA63C431-2504-496B-80C9-7710B07EF4E7}" srcId="{57369AF2-0C95-453E-8925-007AE6EA473F}" destId="{C0D273FB-17C8-474C-84E9-6339B20BBFE0}" srcOrd="1" destOrd="0" parTransId="{EF78C80B-12FF-4173-B9E4-43939EAD34EB}" sibTransId="{F656D828-8189-48A2-A353-95D1EEBE7F4D}"/>
    <dgm:cxn modelId="{2AA2FBB2-2E45-4414-AE42-8AC05056DE52}" srcId="{57369AF2-0C95-453E-8925-007AE6EA473F}" destId="{28191DE6-E85E-4219-B873-B44B594E8A07}" srcOrd="0" destOrd="0" parTransId="{2F436E7A-BACC-41C4-B956-2D287FF49023}" sibTransId="{4FCF1B02-2D85-4624-B544-777A78244D31}"/>
    <dgm:cxn modelId="{F8B342EA-B954-474E-AE26-D3328D463207}" type="presOf" srcId="{4FCF1B02-2D85-4624-B544-777A78244D31}" destId="{BB41BC4F-A127-456D-8FD3-71004047A753}" srcOrd="1" destOrd="0" presId="urn:microsoft.com/office/officeart/2005/8/layout/process1"/>
    <dgm:cxn modelId="{6F907753-5FCD-448B-B319-96568EA258B0}" type="presParOf" srcId="{CD49E186-37D7-4DA2-BD4B-AA0F47655AA5}" destId="{6EF3234F-A532-4220-A04D-B39E00AA10E5}" srcOrd="0" destOrd="0" presId="urn:microsoft.com/office/officeart/2005/8/layout/process1"/>
    <dgm:cxn modelId="{CA352F99-7F91-49ED-A45B-6B781B7C47E3}" type="presParOf" srcId="{CD49E186-37D7-4DA2-BD4B-AA0F47655AA5}" destId="{70400AF6-29D6-46F6-A71B-A5D09D865981}" srcOrd="1" destOrd="0" presId="urn:microsoft.com/office/officeart/2005/8/layout/process1"/>
    <dgm:cxn modelId="{AA3624E7-EB9E-4E80-B77B-2CC2BF52595D}" type="presParOf" srcId="{70400AF6-29D6-46F6-A71B-A5D09D865981}" destId="{BB41BC4F-A127-456D-8FD3-71004047A753}" srcOrd="0" destOrd="0" presId="urn:microsoft.com/office/officeart/2005/8/layout/process1"/>
    <dgm:cxn modelId="{889973AE-EC74-40DA-A1A5-31EF210C6269}" type="presParOf" srcId="{CD49E186-37D7-4DA2-BD4B-AA0F47655AA5}" destId="{273772A7-84E8-431E-B272-DADD049B2781}" srcOrd="2" destOrd="0" presId="urn:microsoft.com/office/officeart/2005/8/layout/process1"/>
    <dgm:cxn modelId="{2EB37E09-ECAA-4FFC-85B0-11FB16D14376}" type="presParOf" srcId="{CD49E186-37D7-4DA2-BD4B-AA0F47655AA5}" destId="{34421923-88E6-4FA9-8A25-70FFF638C855}" srcOrd="3" destOrd="0" presId="urn:microsoft.com/office/officeart/2005/8/layout/process1"/>
    <dgm:cxn modelId="{E27C77B7-D7CA-4C23-836F-2E28D71499F6}" type="presParOf" srcId="{34421923-88E6-4FA9-8A25-70FFF638C855}" destId="{4C942C35-5DA3-45C7-8A5E-72AD24524AE9}" srcOrd="0" destOrd="0" presId="urn:microsoft.com/office/officeart/2005/8/layout/process1"/>
    <dgm:cxn modelId="{54BCF3E5-6169-4F84-BF90-E3D7785A95C0}" type="presParOf" srcId="{CD49E186-37D7-4DA2-BD4B-AA0F47655AA5}" destId="{1B9EBE06-9C6B-46D5-BA97-79D2801531E5}" srcOrd="4"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3AF61-C3B8-44BA-B14A-BC519FC59A0A}">
      <dsp:nvSpPr>
        <dsp:cNvPr id="0" name=""/>
        <dsp:cNvSpPr/>
      </dsp:nvSpPr>
      <dsp:spPr>
        <a:xfrm>
          <a:off x="617219" y="0"/>
          <a:ext cx="6995160" cy="4525963"/>
        </a:xfrm>
        <a:prstGeom prst="rightArrow">
          <a:avLst/>
        </a:prstGeom>
        <a:gradFill rotWithShape="0">
          <a:gsLst>
            <a:gs pos="0">
              <a:schemeClr val="tx1">
                <a:lumMod val="65000"/>
                <a:lumOff val="35000"/>
              </a:schemeClr>
            </a:gs>
            <a:gs pos="35000">
              <a:schemeClr val="bg2">
                <a:lumMod val="25000"/>
              </a:schemeClr>
            </a:gs>
            <a:gs pos="100000">
              <a:schemeClr val="bg1">
                <a:lumMod val="75000"/>
              </a:schemeClr>
            </a:gs>
          </a:gsLst>
          <a:lin ang="5400000" scaled="0"/>
        </a:gradFill>
        <a:ln w="6350" cap="flat" cmpd="sng" algn="in">
          <a:solidFill>
            <a:schemeClr val="bg2">
              <a:lumMod val="50000"/>
            </a:schemeClr>
          </a:solidFill>
          <a:prstDash val="solid"/>
        </a:ln>
        <a:effectLst/>
      </dsp:spPr>
      <dsp:style>
        <a:lnRef idx="1">
          <a:schemeClr val="accent4"/>
        </a:lnRef>
        <a:fillRef idx="2">
          <a:schemeClr val="accent4"/>
        </a:fillRef>
        <a:effectRef idx="1">
          <a:schemeClr val="accent4"/>
        </a:effectRef>
        <a:fontRef idx="minor">
          <a:schemeClr val="dk1"/>
        </a:fontRef>
      </dsp:style>
    </dsp:sp>
    <dsp:sp modelId="{C6275805-E4AC-4B78-88A4-3A7401813471}">
      <dsp:nvSpPr>
        <dsp:cNvPr id="0" name=""/>
        <dsp:cNvSpPr/>
      </dsp:nvSpPr>
      <dsp:spPr>
        <a:xfrm>
          <a:off x="251750" y="1357788"/>
          <a:ext cx="2468880" cy="1810385"/>
        </a:xfrm>
        <a:prstGeom prst="roundRect">
          <a:avLst/>
        </a:prstGeom>
        <a:solidFill>
          <a:schemeClr val="lt1"/>
        </a:solidFill>
        <a:ln w="34925" cap="flat" cmpd="sng" algn="in">
          <a:solidFill>
            <a:schemeClr val="tx1">
              <a:lumMod val="65000"/>
              <a:lumOff val="35000"/>
            </a:schemeClr>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hr-HR" sz="3100" kern="1200" dirty="0">
              <a:latin typeface="Garamond" panose="02020404030301010803" pitchFamily="18" charset="0"/>
            </a:rPr>
            <a:t>1. </a:t>
          </a:r>
        </a:p>
        <a:p>
          <a:pPr lvl="0" algn="ctr" defTabSz="1377950">
            <a:lnSpc>
              <a:spcPct val="90000"/>
            </a:lnSpc>
            <a:spcBef>
              <a:spcPct val="0"/>
            </a:spcBef>
            <a:spcAft>
              <a:spcPct val="35000"/>
            </a:spcAft>
          </a:pPr>
          <a:r>
            <a:rPr lang="hr-HR" sz="3100" kern="1200" dirty="0">
              <a:latin typeface="Garamond" panose="02020404030301010803" pitchFamily="18" charset="0"/>
            </a:rPr>
            <a:t>Zajednički element</a:t>
          </a:r>
        </a:p>
      </dsp:txBody>
      <dsp:txXfrm>
        <a:off x="340126" y="1446164"/>
        <a:ext cx="2292128" cy="1633633"/>
      </dsp:txXfrm>
    </dsp:sp>
    <dsp:sp modelId="{2DB4FF8D-DFB0-48CD-8561-2F758CEADF67}">
      <dsp:nvSpPr>
        <dsp:cNvPr id="0" name=""/>
        <dsp:cNvSpPr/>
      </dsp:nvSpPr>
      <dsp:spPr>
        <a:xfrm>
          <a:off x="2880360" y="1357788"/>
          <a:ext cx="2468880" cy="1810385"/>
        </a:xfrm>
        <a:prstGeom prst="roundRect">
          <a:avLst/>
        </a:prstGeom>
        <a:solidFill>
          <a:schemeClr val="lt1"/>
        </a:solidFill>
        <a:ln w="34925" cap="flat" cmpd="sng" algn="in">
          <a:solidFill>
            <a:schemeClr val="tx1">
              <a:lumMod val="65000"/>
              <a:lumOff val="35000"/>
            </a:schemeClr>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hr-HR" sz="3100" kern="1200" dirty="0">
              <a:latin typeface="Garamond" panose="02020404030301010803" pitchFamily="18" charset="0"/>
            </a:rPr>
            <a:t>2. </a:t>
          </a:r>
        </a:p>
        <a:p>
          <a:pPr lvl="0" algn="ctr" defTabSz="1377950">
            <a:lnSpc>
              <a:spcPct val="90000"/>
            </a:lnSpc>
            <a:spcBef>
              <a:spcPct val="0"/>
            </a:spcBef>
            <a:spcAft>
              <a:spcPct val="35000"/>
            </a:spcAft>
          </a:pPr>
          <a:r>
            <a:rPr lang="hr-HR" sz="3100" kern="1200" dirty="0">
              <a:latin typeface="Garamond" panose="02020404030301010803" pitchFamily="18" charset="0"/>
            </a:rPr>
            <a:t>Dodatni element</a:t>
          </a:r>
        </a:p>
      </dsp:txBody>
      <dsp:txXfrm>
        <a:off x="2968736" y="1446164"/>
        <a:ext cx="2292128" cy="1633633"/>
      </dsp:txXfrm>
    </dsp:sp>
    <dsp:sp modelId="{E6A22EAE-6E46-47B7-9FF2-742C8B78DB3D}">
      <dsp:nvSpPr>
        <dsp:cNvPr id="0" name=""/>
        <dsp:cNvSpPr/>
      </dsp:nvSpPr>
      <dsp:spPr>
        <a:xfrm>
          <a:off x="5508969" y="1357788"/>
          <a:ext cx="2468880" cy="1810385"/>
        </a:xfrm>
        <a:prstGeom prst="roundRect">
          <a:avLst/>
        </a:prstGeom>
        <a:solidFill>
          <a:schemeClr val="lt1"/>
        </a:solidFill>
        <a:ln w="34925" cap="flat" cmpd="sng" algn="in">
          <a:solidFill>
            <a:schemeClr val="tx1">
              <a:lumMod val="65000"/>
              <a:lumOff val="35000"/>
            </a:schemeClr>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hr-HR" sz="3100" kern="1200" dirty="0">
              <a:latin typeface="Garamond" panose="02020404030301010803" pitchFamily="18" charset="0"/>
            </a:rPr>
            <a:t>3. </a:t>
          </a:r>
        </a:p>
        <a:p>
          <a:pPr lvl="0" algn="ctr" defTabSz="1377950">
            <a:lnSpc>
              <a:spcPct val="90000"/>
            </a:lnSpc>
            <a:spcBef>
              <a:spcPct val="0"/>
            </a:spcBef>
            <a:spcAft>
              <a:spcPct val="35000"/>
            </a:spcAft>
          </a:pPr>
          <a:r>
            <a:rPr lang="hr-HR" sz="3100" kern="1200" dirty="0">
              <a:latin typeface="Garamond" panose="02020404030301010803" pitchFamily="18" charset="0"/>
            </a:rPr>
            <a:t>Poseban element</a:t>
          </a:r>
        </a:p>
      </dsp:txBody>
      <dsp:txXfrm>
        <a:off x="5597345" y="1446164"/>
        <a:ext cx="2292128" cy="1633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B53A7-3EA9-4DE8-B477-8B850BAF38AE}">
      <dsp:nvSpPr>
        <dsp:cNvPr id="0" name=""/>
        <dsp:cNvSpPr/>
      </dsp:nvSpPr>
      <dsp:spPr>
        <a:xfrm rot="5400000">
          <a:off x="5754496" y="-3226775"/>
          <a:ext cx="2073010" cy="8701023"/>
        </a:xfrm>
        <a:prstGeom prst="round2SameRect">
          <a:avLst/>
        </a:prstGeom>
        <a:solidFill>
          <a:schemeClr val="accent3">
            <a:tint val="40000"/>
            <a:alpha val="90000"/>
            <a:hueOff val="0"/>
            <a:satOff val="0"/>
            <a:lumOff val="0"/>
            <a:alphaOff val="0"/>
          </a:schemeClr>
        </a:solidFill>
        <a:ln w="6350" cap="flat" cmpd="sng" algn="in">
          <a:solidFill>
            <a:schemeClr val="accent3">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just" defTabSz="800100">
            <a:lnSpc>
              <a:spcPct val="90000"/>
            </a:lnSpc>
            <a:spcBef>
              <a:spcPct val="0"/>
            </a:spcBef>
            <a:spcAft>
              <a:spcPct val="15000"/>
            </a:spcAft>
            <a:buChar char="••"/>
          </a:pPr>
          <a:r>
            <a:rPr lang="hr-HR" sz="1800" b="1" kern="1200" dirty="0">
              <a:latin typeface="Garamond" panose="02020404030301010803" pitchFamily="18" charset="0"/>
            </a:rPr>
            <a:t>Prosjeci zaključnih ocjena svih nastavnih predmeta na dvije decimale u posljednja četiri razreda osnovnog obrazovanja</a:t>
          </a:r>
          <a:r>
            <a:rPr lang="hr-HR" sz="1800" kern="1200" dirty="0">
              <a:latin typeface="Garamond" panose="02020404030301010803" pitchFamily="18" charset="0"/>
            </a:rPr>
            <a:t>, </a:t>
          </a:r>
          <a:r>
            <a:rPr lang="hr-HR" sz="1800" b="1" kern="1200" dirty="0">
              <a:latin typeface="Garamond" panose="02020404030301010803" pitchFamily="18" charset="0"/>
            </a:rPr>
            <a:t>zaključne ocjene u posljednja dva razreda </a:t>
          </a:r>
          <a:r>
            <a:rPr lang="hr-HR" sz="1800" kern="1200" dirty="0">
              <a:latin typeface="Garamond" panose="02020404030301010803" pitchFamily="18" charset="0"/>
            </a:rPr>
            <a:t>osnovnog obrazovanja iz nastavnih predmeta </a:t>
          </a:r>
          <a:r>
            <a:rPr lang="hr-HR" sz="1800" b="1" kern="1200" dirty="0">
              <a:latin typeface="Garamond" panose="02020404030301010803" pitchFamily="18" charset="0"/>
            </a:rPr>
            <a:t>Hrvatski jezik, Matematika i prvi strani jezik</a:t>
          </a:r>
          <a:r>
            <a:rPr lang="hr-HR" sz="1800" kern="1200" dirty="0">
              <a:latin typeface="Garamond" panose="02020404030301010803" pitchFamily="18" charset="0"/>
            </a:rPr>
            <a:t> te </a:t>
          </a:r>
          <a:r>
            <a:rPr lang="hr-HR" sz="1800" b="1" kern="1200" dirty="0">
              <a:latin typeface="Garamond" panose="02020404030301010803" pitchFamily="18" charset="0"/>
            </a:rPr>
            <a:t>triju nastavnih predmeta važnih za nastavak obrazovanja </a:t>
          </a:r>
          <a:r>
            <a:rPr lang="hr-HR" sz="1800" kern="1200" dirty="0">
              <a:latin typeface="Garamond" panose="02020404030301010803" pitchFamily="18" charset="0"/>
            </a:rPr>
            <a:t>u pojedinim obrazovnim programima od kojih su dva propisana </a:t>
          </a:r>
          <a:r>
            <a:rPr lang="hr-HR" sz="1800" i="1" kern="1200" dirty="0">
              <a:latin typeface="Garamond" panose="02020404030301010803" pitchFamily="18" charset="0"/>
            </a:rPr>
            <a:t>Popisom predmeta posebno važnih za upis, </a:t>
          </a:r>
          <a:r>
            <a:rPr lang="hr-HR" sz="1800" kern="1200" dirty="0">
              <a:latin typeface="Garamond" panose="02020404030301010803" pitchFamily="18" charset="0"/>
            </a:rPr>
            <a:t>a jedan samostalno određuje srednja škola od obveznih nastavnih predmeta koji se uče u osnovnoj školi + dodatni i poseban element.</a:t>
          </a:r>
        </a:p>
        <a:p>
          <a:pPr marL="171450" lvl="1" indent="-171450" algn="just" defTabSz="800100">
            <a:lnSpc>
              <a:spcPct val="90000"/>
            </a:lnSpc>
            <a:spcBef>
              <a:spcPct val="0"/>
            </a:spcBef>
            <a:spcAft>
              <a:spcPct val="15000"/>
            </a:spcAft>
            <a:buChar char="••"/>
          </a:pPr>
          <a:r>
            <a:rPr lang="hr-HR" sz="1800" kern="1200" dirty="0">
              <a:latin typeface="Garamond" panose="02020404030301010803" pitchFamily="18" charset="0"/>
            </a:rPr>
            <a:t>Na takav način moguće je steći najviše 80 bodova. </a:t>
          </a:r>
        </a:p>
      </dsp:txBody>
      <dsp:txXfrm rot="-5400000">
        <a:off x="2440490" y="188427"/>
        <a:ext cx="8599827" cy="1870618"/>
      </dsp:txXfrm>
    </dsp:sp>
    <dsp:sp modelId="{72FF2F30-2BE4-4ACE-965B-8D2496C2BB2A}">
      <dsp:nvSpPr>
        <dsp:cNvPr id="0" name=""/>
        <dsp:cNvSpPr/>
      </dsp:nvSpPr>
      <dsp:spPr>
        <a:xfrm>
          <a:off x="1063" y="846"/>
          <a:ext cx="2439426" cy="2245780"/>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hr-HR" sz="2600" b="1" kern="1200" dirty="0">
              <a:latin typeface="Garamond" panose="02020404030301010803" pitchFamily="18" charset="0"/>
            </a:rPr>
            <a:t>Programi u trajanju od 4 godine</a:t>
          </a:r>
        </a:p>
      </dsp:txBody>
      <dsp:txXfrm>
        <a:off x="110693" y="110476"/>
        <a:ext cx="2220166" cy="2026520"/>
      </dsp:txXfrm>
    </dsp:sp>
    <dsp:sp modelId="{6AB6A48F-C486-440D-8F37-AAA55904CADA}">
      <dsp:nvSpPr>
        <dsp:cNvPr id="0" name=""/>
        <dsp:cNvSpPr/>
      </dsp:nvSpPr>
      <dsp:spPr>
        <a:xfrm rot="5400000">
          <a:off x="6057650" y="-1221505"/>
          <a:ext cx="1518813" cy="8701058"/>
        </a:xfrm>
        <a:prstGeom prst="round2SameRect">
          <a:avLst/>
        </a:prstGeom>
        <a:solidFill>
          <a:schemeClr val="accent3">
            <a:tint val="40000"/>
            <a:alpha val="90000"/>
            <a:hueOff val="2562195"/>
            <a:satOff val="1309"/>
            <a:lumOff val="1640"/>
            <a:alphaOff val="0"/>
          </a:schemeClr>
        </a:solidFill>
        <a:ln w="6350" cap="flat" cmpd="sng" algn="in">
          <a:solidFill>
            <a:schemeClr val="accent3">
              <a:tint val="40000"/>
              <a:alpha val="90000"/>
              <a:hueOff val="2562195"/>
              <a:satOff val="1309"/>
              <a:lumOff val="164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just" defTabSz="844550">
            <a:lnSpc>
              <a:spcPct val="90000"/>
            </a:lnSpc>
            <a:spcBef>
              <a:spcPct val="0"/>
            </a:spcBef>
            <a:spcAft>
              <a:spcPct val="15000"/>
            </a:spcAft>
            <a:buChar char="••"/>
          </a:pPr>
          <a:r>
            <a:rPr lang="hr-HR" sz="1900" b="1" kern="1200" dirty="0">
              <a:latin typeface="Garamond" panose="02020404030301010803" pitchFamily="18" charset="0"/>
            </a:rPr>
            <a:t>Prosjeci zaključnih ocjena svih nastavnih predmeta na dvije decimale u posljednja četiri razreda</a:t>
          </a:r>
          <a:r>
            <a:rPr lang="hr-HR" sz="1900" kern="1200" dirty="0">
              <a:latin typeface="Garamond" panose="02020404030301010803" pitchFamily="18" charset="0"/>
            </a:rPr>
            <a:t> osnovnog obrazovanja te </a:t>
          </a:r>
          <a:r>
            <a:rPr lang="hr-HR" sz="1900" b="1" kern="1200" dirty="0">
              <a:latin typeface="Garamond" panose="02020404030301010803" pitchFamily="18" charset="0"/>
            </a:rPr>
            <a:t>zaključne ocjene u posljednja dva razreda osnovnog obrazovanja iz nastavnih predmeta Hrvatski jezik, Matematika i prvi strani jezik</a:t>
          </a:r>
          <a:r>
            <a:rPr lang="hr-HR" sz="1900" kern="1200" dirty="0">
              <a:latin typeface="Garamond" panose="02020404030301010803" pitchFamily="18" charset="0"/>
            </a:rPr>
            <a:t> + dodatni i poseban element.</a:t>
          </a:r>
        </a:p>
        <a:p>
          <a:pPr marL="171450" lvl="1" indent="-171450" algn="just" defTabSz="844550">
            <a:lnSpc>
              <a:spcPct val="90000"/>
            </a:lnSpc>
            <a:spcBef>
              <a:spcPct val="0"/>
            </a:spcBef>
            <a:spcAft>
              <a:spcPct val="15000"/>
            </a:spcAft>
            <a:buChar char="••"/>
          </a:pPr>
          <a:r>
            <a:rPr lang="hr-HR" sz="1900" kern="1200" dirty="0">
              <a:latin typeface="Garamond" panose="02020404030301010803" pitchFamily="18" charset="0"/>
            </a:rPr>
            <a:t>Na takav način moguće je steći najviše 50 bodova.</a:t>
          </a:r>
        </a:p>
      </dsp:txBody>
      <dsp:txXfrm rot="-5400000">
        <a:off x="2466528" y="2443759"/>
        <a:ext cx="8626916" cy="1370529"/>
      </dsp:txXfrm>
    </dsp:sp>
    <dsp:sp modelId="{FF3BD970-C6D9-427D-AD70-11BC2B2266FA}">
      <dsp:nvSpPr>
        <dsp:cNvPr id="0" name=""/>
        <dsp:cNvSpPr/>
      </dsp:nvSpPr>
      <dsp:spPr>
        <a:xfrm>
          <a:off x="1063" y="2326844"/>
          <a:ext cx="2465464" cy="1604357"/>
        </a:xfrm>
        <a:prstGeom prst="roundRect">
          <a:avLst/>
        </a:prstGeom>
        <a:solidFill>
          <a:schemeClr val="accent3">
            <a:hueOff val="2489983"/>
            <a:satOff val="-971"/>
            <a:lumOff val="764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hr-HR" sz="2600" b="1" kern="1200" dirty="0">
              <a:latin typeface="Garamond" panose="02020404030301010803" pitchFamily="18" charset="0"/>
            </a:rPr>
            <a:t>Programi u trajanju od 3 godine</a:t>
          </a:r>
        </a:p>
      </dsp:txBody>
      <dsp:txXfrm>
        <a:off x="79381" y="2405162"/>
        <a:ext cx="2308828" cy="1447721"/>
      </dsp:txXfrm>
    </dsp:sp>
    <dsp:sp modelId="{A28BE652-DAC1-4B51-A7AF-EF74C5EBB007}">
      <dsp:nvSpPr>
        <dsp:cNvPr id="0" name=""/>
        <dsp:cNvSpPr/>
      </dsp:nvSpPr>
      <dsp:spPr>
        <a:xfrm rot="5400000">
          <a:off x="6165820" y="447545"/>
          <a:ext cx="1283486" cy="8732107"/>
        </a:xfrm>
        <a:prstGeom prst="round2SameRect">
          <a:avLst/>
        </a:prstGeom>
        <a:solidFill>
          <a:schemeClr val="accent3">
            <a:tint val="40000"/>
            <a:alpha val="90000"/>
            <a:hueOff val="5124390"/>
            <a:satOff val="2619"/>
            <a:lumOff val="3279"/>
            <a:alphaOff val="0"/>
          </a:schemeClr>
        </a:solidFill>
        <a:ln w="6350" cap="flat" cmpd="sng" algn="in">
          <a:solidFill>
            <a:schemeClr val="accent3">
              <a:tint val="40000"/>
              <a:alpha val="90000"/>
              <a:hueOff val="5124390"/>
              <a:satOff val="2619"/>
              <a:lumOff val="3279"/>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just" defTabSz="844550">
            <a:lnSpc>
              <a:spcPct val="90000"/>
            </a:lnSpc>
            <a:spcBef>
              <a:spcPct val="0"/>
            </a:spcBef>
            <a:spcAft>
              <a:spcPct val="15000"/>
            </a:spcAft>
            <a:buChar char="••"/>
          </a:pPr>
          <a:r>
            <a:rPr lang="hr-HR" sz="1900" b="1" kern="1200" dirty="0">
              <a:latin typeface="Garamond" panose="02020404030301010803" pitchFamily="18" charset="0"/>
            </a:rPr>
            <a:t>Prosjeci svih zaključnih ocjena svih nastavnih predmeta na dvije decimale u posljednja četiri razreda osnovnog obrazovanja </a:t>
          </a:r>
          <a:r>
            <a:rPr lang="hr-HR" sz="1900" kern="1200" dirty="0">
              <a:latin typeface="Garamond" panose="02020404030301010803" pitchFamily="18" charset="0"/>
            </a:rPr>
            <a:t>+ dodatni i poseban element.</a:t>
          </a:r>
        </a:p>
        <a:p>
          <a:pPr marL="171450" lvl="1" indent="-171450" algn="just" defTabSz="844550">
            <a:lnSpc>
              <a:spcPct val="90000"/>
            </a:lnSpc>
            <a:spcBef>
              <a:spcPct val="0"/>
            </a:spcBef>
            <a:spcAft>
              <a:spcPct val="15000"/>
            </a:spcAft>
            <a:buChar char="••"/>
          </a:pPr>
          <a:r>
            <a:rPr lang="hr-HR" sz="1900" kern="1200" dirty="0">
              <a:latin typeface="Garamond" panose="02020404030301010803" pitchFamily="18" charset="0"/>
            </a:rPr>
            <a:t>Na takav način moguće je steći najviše 20 bodova.</a:t>
          </a:r>
        </a:p>
      </dsp:txBody>
      <dsp:txXfrm rot="-5400000">
        <a:off x="2441510" y="4234511"/>
        <a:ext cx="8669452" cy="1158176"/>
      </dsp:txXfrm>
    </dsp:sp>
    <dsp:sp modelId="{00D795CB-970A-4F56-8761-C71EB5F9BC5A}">
      <dsp:nvSpPr>
        <dsp:cNvPr id="0" name=""/>
        <dsp:cNvSpPr/>
      </dsp:nvSpPr>
      <dsp:spPr>
        <a:xfrm>
          <a:off x="1063" y="4011420"/>
          <a:ext cx="2440445" cy="1604357"/>
        </a:xfrm>
        <a:prstGeom prst="roundRect">
          <a:avLst/>
        </a:prstGeom>
        <a:solidFill>
          <a:schemeClr val="accent3">
            <a:hueOff val="4979966"/>
            <a:satOff val="-1943"/>
            <a:lumOff val="1529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hr-HR" sz="2600" b="1" kern="1200" dirty="0">
              <a:latin typeface="Garamond" panose="02020404030301010803" pitchFamily="18" charset="0"/>
            </a:rPr>
            <a:t>Programi u trajanju manjem od 3 godine</a:t>
          </a:r>
        </a:p>
      </dsp:txBody>
      <dsp:txXfrm>
        <a:off x="79381" y="4089738"/>
        <a:ext cx="2283809" cy="14477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E0BAD-4CBF-4E13-B244-FE6DDB0188B8}">
      <dsp:nvSpPr>
        <dsp:cNvPr id="0" name=""/>
        <dsp:cNvSpPr/>
      </dsp:nvSpPr>
      <dsp:spPr>
        <a:xfrm>
          <a:off x="3124189" y="2696711"/>
          <a:ext cx="2264919" cy="2264919"/>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hr-HR" sz="2200" b="1" kern="1200" dirty="0">
              <a:latin typeface="Garamond" panose="02020404030301010803" pitchFamily="18" charset="0"/>
              <a:cs typeface="Calibri Light" panose="020F0302020204030204" pitchFamily="34" charset="0"/>
            </a:rPr>
            <a:t>Sposobnosti, darovitosti i znanja kandidata.</a:t>
          </a:r>
        </a:p>
      </dsp:txBody>
      <dsp:txXfrm>
        <a:off x="3455879" y="3028401"/>
        <a:ext cx="1601539" cy="1601539"/>
      </dsp:txXfrm>
    </dsp:sp>
    <dsp:sp modelId="{BEDA07DF-2BAE-45F4-95C3-6887104F6FD0}">
      <dsp:nvSpPr>
        <dsp:cNvPr id="0" name=""/>
        <dsp:cNvSpPr/>
      </dsp:nvSpPr>
      <dsp:spPr>
        <a:xfrm rot="12900000">
          <a:off x="1668628" y="2301527"/>
          <a:ext cx="1734511" cy="645502"/>
        </a:xfrm>
        <a:prstGeom prst="leftArrow">
          <a:avLst>
            <a:gd name="adj1" fmla="val 60000"/>
            <a:gd name="adj2" fmla="val 50000"/>
          </a:avLst>
        </a:prstGeom>
        <a:solidFill>
          <a:schemeClr val="accent3">
            <a:hueOff val="0"/>
            <a:satOff val="0"/>
            <a:lumOff val="0"/>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A202739-C189-487F-869C-C5B2F67ECC7E}">
      <dsp:nvSpPr>
        <dsp:cNvPr id="0" name=""/>
        <dsp:cNvSpPr/>
      </dsp:nvSpPr>
      <dsp:spPr>
        <a:xfrm>
          <a:off x="749633" y="1266171"/>
          <a:ext cx="2151673" cy="1721339"/>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hr-HR" sz="1900" b="1" kern="1200" dirty="0">
              <a:latin typeface="Garamond" panose="02020404030301010803" pitchFamily="18" charset="0"/>
              <a:cs typeface="Calibri Light" panose="020F0302020204030204" pitchFamily="34" charset="0"/>
            </a:rPr>
            <a:t>Ispitivanje posebnih znanja, vještina, sposobnosti i darovitosti.</a:t>
          </a:r>
        </a:p>
      </dsp:txBody>
      <dsp:txXfrm>
        <a:off x="800049" y="1316587"/>
        <a:ext cx="2050841" cy="1620507"/>
      </dsp:txXfrm>
    </dsp:sp>
    <dsp:sp modelId="{B7E70AB6-E3A7-4E94-A180-C6DA7CEED880}">
      <dsp:nvSpPr>
        <dsp:cNvPr id="0" name=""/>
        <dsp:cNvSpPr/>
      </dsp:nvSpPr>
      <dsp:spPr>
        <a:xfrm rot="16200000">
          <a:off x="3389393" y="1405754"/>
          <a:ext cx="1734511" cy="645502"/>
        </a:xfrm>
        <a:prstGeom prst="leftArrow">
          <a:avLst>
            <a:gd name="adj1" fmla="val 60000"/>
            <a:gd name="adj2" fmla="val 50000"/>
          </a:avLst>
        </a:prstGeom>
        <a:solidFill>
          <a:schemeClr val="accent3">
            <a:hueOff val="2489983"/>
            <a:satOff val="-971"/>
            <a:lumOff val="7647"/>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D681B5F-4EAB-4C2C-B11F-7A8902011CBF}">
      <dsp:nvSpPr>
        <dsp:cNvPr id="0" name=""/>
        <dsp:cNvSpPr/>
      </dsp:nvSpPr>
      <dsp:spPr>
        <a:xfrm>
          <a:off x="3180812" y="579"/>
          <a:ext cx="2151673" cy="1721339"/>
        </a:xfrm>
        <a:prstGeom prst="roundRect">
          <a:avLst>
            <a:gd name="adj" fmla="val 10000"/>
          </a:avLst>
        </a:prstGeom>
        <a:solidFill>
          <a:schemeClr val="accent3">
            <a:hueOff val="2489983"/>
            <a:satOff val="-971"/>
            <a:lumOff val="764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hr-HR" sz="1900" b="1" kern="1200" dirty="0">
              <a:latin typeface="Garamond" panose="02020404030301010803" pitchFamily="18" charset="0"/>
              <a:cs typeface="Calibri Light" panose="020F0302020204030204" pitchFamily="34" charset="0"/>
            </a:rPr>
            <a:t>Rezultati postignuti na natjecanjima u znanju.</a:t>
          </a:r>
        </a:p>
      </dsp:txBody>
      <dsp:txXfrm>
        <a:off x="3231228" y="50995"/>
        <a:ext cx="2050841" cy="1620507"/>
      </dsp:txXfrm>
    </dsp:sp>
    <dsp:sp modelId="{8736BE02-D75C-44D1-9407-6CF445DB6F98}">
      <dsp:nvSpPr>
        <dsp:cNvPr id="0" name=""/>
        <dsp:cNvSpPr/>
      </dsp:nvSpPr>
      <dsp:spPr>
        <a:xfrm rot="19500000">
          <a:off x="5110158" y="2301527"/>
          <a:ext cx="1734511" cy="645502"/>
        </a:xfrm>
        <a:prstGeom prst="leftArrow">
          <a:avLst>
            <a:gd name="adj1" fmla="val 60000"/>
            <a:gd name="adj2" fmla="val 50000"/>
          </a:avLst>
        </a:prstGeom>
        <a:solidFill>
          <a:schemeClr val="accent3">
            <a:hueOff val="4979966"/>
            <a:satOff val="-1943"/>
            <a:lumOff val="15294"/>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CC77ECF-781A-4457-9C52-9E42868F8E5B}">
      <dsp:nvSpPr>
        <dsp:cNvPr id="0" name=""/>
        <dsp:cNvSpPr/>
      </dsp:nvSpPr>
      <dsp:spPr>
        <a:xfrm>
          <a:off x="5611991" y="1266171"/>
          <a:ext cx="2151673" cy="1721339"/>
        </a:xfrm>
        <a:prstGeom prst="roundRect">
          <a:avLst>
            <a:gd name="adj" fmla="val 10000"/>
          </a:avLst>
        </a:prstGeom>
        <a:solidFill>
          <a:schemeClr val="accent3">
            <a:hueOff val="4979966"/>
            <a:satOff val="-1943"/>
            <a:lumOff val="1529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hr-HR" sz="1900" b="1" kern="1200" dirty="0">
              <a:latin typeface="Garamond" panose="02020404030301010803" pitchFamily="18" charset="0"/>
              <a:cs typeface="Calibri Light" panose="020F0302020204030204" pitchFamily="34" charset="0"/>
            </a:rPr>
            <a:t>Rezultati postignuti na natjecanjima u organizaciji školskih sportskih društava.</a:t>
          </a:r>
        </a:p>
      </dsp:txBody>
      <dsp:txXfrm>
        <a:off x="5662407" y="1316587"/>
        <a:ext cx="2050841" cy="16205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3234F-A532-4220-A04D-B39E00AA10E5}">
      <dsp:nvSpPr>
        <dsp:cNvPr id="0" name=""/>
        <dsp:cNvSpPr/>
      </dsp:nvSpPr>
      <dsp:spPr>
        <a:xfrm>
          <a:off x="4960" y="211027"/>
          <a:ext cx="1791309" cy="946097"/>
        </a:xfrm>
        <a:prstGeom prst="roundRect">
          <a:avLst>
            <a:gd name="adj" fmla="val 10000"/>
          </a:avLst>
        </a:prstGeom>
        <a:solidFill>
          <a:schemeClr val="tx1">
            <a:lumMod val="65000"/>
            <a:lumOff val="3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r-HR" sz="1800" kern="1200" dirty="0">
              <a:solidFill>
                <a:schemeClr val="bg1"/>
              </a:solidFill>
              <a:latin typeface="Garamond" panose="02020404030301010803" pitchFamily="18" charset="0"/>
            </a:rPr>
            <a:t>www.ucenici.com</a:t>
          </a:r>
        </a:p>
      </dsp:txBody>
      <dsp:txXfrm>
        <a:off x="32670" y="238737"/>
        <a:ext cx="1735889" cy="890677"/>
      </dsp:txXfrm>
    </dsp:sp>
    <dsp:sp modelId="{70400AF6-29D6-46F6-A71B-A5D09D865981}">
      <dsp:nvSpPr>
        <dsp:cNvPr id="0" name=""/>
        <dsp:cNvSpPr/>
      </dsp:nvSpPr>
      <dsp:spPr>
        <a:xfrm>
          <a:off x="1953952" y="488549"/>
          <a:ext cx="334287" cy="391053"/>
        </a:xfrm>
        <a:prstGeom prst="rightArrow">
          <a:avLst>
            <a:gd name="adj1" fmla="val 60000"/>
            <a:gd name="adj2" fmla="val 50000"/>
          </a:avLst>
        </a:prstGeom>
        <a:solidFill>
          <a:schemeClr val="bg1">
            <a:lumMod val="7500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hr-HR" sz="1800" kern="1200"/>
        </a:p>
      </dsp:txBody>
      <dsp:txXfrm>
        <a:off x="1953952" y="566760"/>
        <a:ext cx="234001" cy="234631"/>
      </dsp:txXfrm>
    </dsp:sp>
    <dsp:sp modelId="{273772A7-84E8-431E-B272-DADD049B2781}">
      <dsp:nvSpPr>
        <dsp:cNvPr id="0" name=""/>
        <dsp:cNvSpPr/>
      </dsp:nvSpPr>
      <dsp:spPr>
        <a:xfrm>
          <a:off x="2427001" y="211027"/>
          <a:ext cx="1576829" cy="946097"/>
        </a:xfrm>
        <a:prstGeom prst="roundRect">
          <a:avLst>
            <a:gd name="adj" fmla="val 10000"/>
          </a:avLst>
        </a:prstGeom>
        <a:solidFill>
          <a:schemeClr val="tx1">
            <a:lumMod val="65000"/>
            <a:lumOff val="3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r-HR" sz="1800" kern="1200" dirty="0">
              <a:solidFill>
                <a:schemeClr val="bg1"/>
              </a:solidFill>
              <a:latin typeface="Garamond" panose="02020404030301010803" pitchFamily="18" charset="0"/>
            </a:rPr>
            <a:t>www.mzo.hr</a:t>
          </a:r>
        </a:p>
      </dsp:txBody>
      <dsp:txXfrm>
        <a:off x="2454711" y="238737"/>
        <a:ext cx="1521409" cy="890677"/>
      </dsp:txXfrm>
    </dsp:sp>
    <dsp:sp modelId="{34421923-88E6-4FA9-8A25-70FFF638C855}">
      <dsp:nvSpPr>
        <dsp:cNvPr id="0" name=""/>
        <dsp:cNvSpPr/>
      </dsp:nvSpPr>
      <dsp:spPr>
        <a:xfrm>
          <a:off x="4161513" y="488549"/>
          <a:ext cx="334287" cy="391053"/>
        </a:xfrm>
        <a:prstGeom prst="rightArrow">
          <a:avLst>
            <a:gd name="adj1" fmla="val 60000"/>
            <a:gd name="adj2" fmla="val 50000"/>
          </a:avLst>
        </a:prstGeom>
        <a:solidFill>
          <a:schemeClr val="bg1">
            <a:lumMod val="7500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hr-HR" sz="1800" kern="1200"/>
        </a:p>
      </dsp:txBody>
      <dsp:txXfrm>
        <a:off x="4161513" y="566760"/>
        <a:ext cx="234001" cy="234631"/>
      </dsp:txXfrm>
    </dsp:sp>
    <dsp:sp modelId="{1B9EBE06-9C6B-46D5-BA97-79D2801531E5}">
      <dsp:nvSpPr>
        <dsp:cNvPr id="0" name=""/>
        <dsp:cNvSpPr/>
      </dsp:nvSpPr>
      <dsp:spPr>
        <a:xfrm>
          <a:off x="4634562" y="211027"/>
          <a:ext cx="1576829" cy="946097"/>
        </a:xfrm>
        <a:prstGeom prst="roundRect">
          <a:avLst>
            <a:gd name="adj" fmla="val 10000"/>
          </a:avLst>
        </a:prstGeom>
        <a:solidFill>
          <a:schemeClr val="tx1">
            <a:lumMod val="65000"/>
            <a:lumOff val="3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r-HR" sz="1800" kern="1200" dirty="0">
              <a:solidFill>
                <a:schemeClr val="bg1"/>
              </a:solidFill>
              <a:latin typeface="Garamond" panose="02020404030301010803" pitchFamily="18" charset="0"/>
            </a:rPr>
            <a:t>www.srednja.hr</a:t>
          </a:r>
        </a:p>
      </dsp:txBody>
      <dsp:txXfrm>
        <a:off x="4662272" y="238737"/>
        <a:ext cx="1521409" cy="89067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064D8-7008-46C6-A287-F78C51F10476}" type="datetimeFigureOut">
              <a:rPr lang="en-US" smtClean="0"/>
              <a:t>6/18/2018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AD86CA-6A3F-4A7F-AA68-B9D6E13EA60F}" type="slidenum">
              <a:rPr lang="en-US" smtClean="0"/>
              <a:t>‹#›</a:t>
            </a:fld>
            <a:endParaRPr lang="en-US"/>
          </a:p>
        </p:txBody>
      </p:sp>
    </p:spTree>
    <p:extLst>
      <p:ext uri="{BB962C8B-B14F-4D97-AF65-F5344CB8AC3E}">
        <p14:creationId xmlns:p14="http://schemas.microsoft.com/office/powerpoint/2010/main" val="136338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D86CA-6A3F-4A7F-AA68-B9D6E13EA60F}" type="slidenum">
              <a:rPr lang="en-US" smtClean="0"/>
              <a:t>62</a:t>
            </a:fld>
            <a:endParaRPr lang="en-US"/>
          </a:p>
        </p:txBody>
      </p:sp>
    </p:spTree>
    <p:extLst>
      <p:ext uri="{BB962C8B-B14F-4D97-AF65-F5344CB8AC3E}">
        <p14:creationId xmlns:p14="http://schemas.microsoft.com/office/powerpoint/2010/main" val="4209633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D86CA-6A3F-4A7F-AA68-B9D6E13EA6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085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914400" y="2130426"/>
            <a:ext cx="10363200" cy="1470025"/>
          </a:xfrm>
        </p:spPr>
        <p:txBody>
          <a:bodyPr/>
          <a:lstStyle/>
          <a:p>
            <a:r>
              <a:rPr lang="hr-HR"/>
              <a:t>Kliknite da biste uredili stil naslova matrice</a:t>
            </a:r>
          </a:p>
        </p:txBody>
      </p:sp>
      <p:sp>
        <p:nvSpPr>
          <p:cNvPr id="3" name="Podnaslov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p>
        </p:txBody>
      </p:sp>
      <p:sp>
        <p:nvSpPr>
          <p:cNvPr id="4" name="Rezervirano mjesto datuma 3"/>
          <p:cNvSpPr>
            <a:spLocks noGrp="1"/>
          </p:cNvSpPr>
          <p:nvPr>
            <p:ph type="dt" sz="half" idx="10"/>
          </p:nvPr>
        </p:nvSpPr>
        <p:spPr/>
        <p:txBody>
          <a:bodyPr/>
          <a:lstStyle/>
          <a:p>
            <a:fld id="{2CA9B345-B113-4105-9DAA-07D267833F1D}" type="datetime1">
              <a:rPr lang="sr-Latn-CS" smtClean="0">
                <a:solidFill>
                  <a:prstClr val="black">
                    <a:tint val="75000"/>
                  </a:prstClr>
                </a:solidFill>
              </a:rPr>
              <a:t>18.6.2018.</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r>
              <a:rPr lang="hr-HR">
                <a:solidFill>
                  <a:prstClr val="black">
                    <a:tint val="75000"/>
                  </a:prstClr>
                </a:solidFill>
              </a:rPr>
              <a:t>Osnovna škola "Ivan Kozarac" Nijemci</a:t>
            </a:r>
          </a:p>
        </p:txBody>
      </p:sp>
      <p:sp>
        <p:nvSpPr>
          <p:cNvPr id="6" name="Rezervirano mjesto broja slajda 5"/>
          <p:cNvSpPr>
            <a:spLocks noGrp="1"/>
          </p:cNvSpPr>
          <p:nvPr>
            <p:ph type="sldNum" sz="quarter" idx="12"/>
          </p:nvPr>
        </p:nvSpPr>
        <p:spPr/>
        <p:txBody>
          <a:bodyPr/>
          <a:lstStyle/>
          <a:p>
            <a:fld id="{6FDD72BF-B849-4E00-8E72-529104776363}"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79806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Kliknite da biste uredili stil naslova matrice</a:t>
            </a:r>
          </a:p>
        </p:txBody>
      </p:sp>
      <p:sp>
        <p:nvSpPr>
          <p:cNvPr id="3" name="Rezervirano mjesto okomitog teksta 2"/>
          <p:cNvSpPr>
            <a:spLocks noGrp="1"/>
          </p:cNvSpPr>
          <p:nvPr>
            <p:ph type="body" orient="vert" idx="1"/>
          </p:nvPr>
        </p:nvSpPr>
        <p:spPr/>
        <p:txBody>
          <a:bodyPr vert="eaVert"/>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D089E190-82D2-4276-B2A6-88CD85452798}" type="datetime1">
              <a:rPr lang="sr-Latn-CS" smtClean="0">
                <a:solidFill>
                  <a:prstClr val="black">
                    <a:tint val="75000"/>
                  </a:prstClr>
                </a:solidFill>
              </a:rPr>
              <a:t>18.6.2018.</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r>
              <a:rPr lang="hr-HR">
                <a:solidFill>
                  <a:prstClr val="black">
                    <a:tint val="75000"/>
                  </a:prstClr>
                </a:solidFill>
              </a:rPr>
              <a:t>Osnovna škola "Ivan Kozarac" Nijemci</a:t>
            </a:r>
          </a:p>
        </p:txBody>
      </p:sp>
      <p:sp>
        <p:nvSpPr>
          <p:cNvPr id="6" name="Rezervirano mjesto broja slajda 5"/>
          <p:cNvSpPr>
            <a:spLocks noGrp="1"/>
          </p:cNvSpPr>
          <p:nvPr>
            <p:ph type="sldNum" sz="quarter" idx="12"/>
          </p:nvPr>
        </p:nvSpPr>
        <p:spPr/>
        <p:txBody>
          <a:bodyPr/>
          <a:lstStyle/>
          <a:p>
            <a:fld id="{6FDD72BF-B849-4E00-8E72-529104776363}"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674607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839200" y="274639"/>
            <a:ext cx="2743200" cy="5851525"/>
          </a:xfrm>
        </p:spPr>
        <p:txBody>
          <a:bodyPr vert="eaVert"/>
          <a:lstStyle/>
          <a:p>
            <a:r>
              <a:rPr lang="hr-HR"/>
              <a:t>Kliknite da biste uredili stil naslova matrice</a:t>
            </a:r>
          </a:p>
        </p:txBody>
      </p:sp>
      <p:sp>
        <p:nvSpPr>
          <p:cNvPr id="3" name="Rezervirano mjesto okomitog teksta 2"/>
          <p:cNvSpPr>
            <a:spLocks noGrp="1"/>
          </p:cNvSpPr>
          <p:nvPr>
            <p:ph type="body" orient="vert" idx="1"/>
          </p:nvPr>
        </p:nvSpPr>
        <p:spPr>
          <a:xfrm>
            <a:off x="609600" y="274639"/>
            <a:ext cx="8026400" cy="5851525"/>
          </a:xfrm>
        </p:spPr>
        <p:txBody>
          <a:bodyPr vert="eaVert"/>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238EC8F1-DFB9-4775-AC15-331F985D41FC}" type="datetime1">
              <a:rPr lang="sr-Latn-CS" smtClean="0">
                <a:solidFill>
                  <a:prstClr val="black">
                    <a:tint val="75000"/>
                  </a:prstClr>
                </a:solidFill>
              </a:rPr>
              <a:t>18.6.2018.</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r>
              <a:rPr lang="hr-HR">
                <a:solidFill>
                  <a:prstClr val="black">
                    <a:tint val="75000"/>
                  </a:prstClr>
                </a:solidFill>
              </a:rPr>
              <a:t>Osnovna škola "Ivan Kozarac" Nijemci</a:t>
            </a:r>
          </a:p>
        </p:txBody>
      </p:sp>
      <p:sp>
        <p:nvSpPr>
          <p:cNvPr id="6" name="Rezervirano mjesto broja slajda 5"/>
          <p:cNvSpPr>
            <a:spLocks noGrp="1"/>
          </p:cNvSpPr>
          <p:nvPr>
            <p:ph type="sldNum" sz="quarter" idx="12"/>
          </p:nvPr>
        </p:nvSpPr>
        <p:spPr/>
        <p:txBody>
          <a:bodyPr/>
          <a:lstStyle/>
          <a:p>
            <a:fld id="{6FDD72BF-B849-4E00-8E72-529104776363}"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4246078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AA50946-1DC6-49C8-A9B2-4432A826C268}" type="datetime1">
              <a:rPr lang="sr-Latn-CS" smtClean="0">
                <a:solidFill>
                  <a:prstClr val="black">
                    <a:tint val="75000"/>
                  </a:prstClr>
                </a:solidFill>
              </a:rPr>
              <a:t>18.6.2018.</a:t>
            </a:fld>
            <a:endParaRPr lang="hr-HR">
              <a:solidFill>
                <a:prstClr val="black">
                  <a:tint val="75000"/>
                </a:prstClr>
              </a:solidFill>
            </a:endParaRP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hr-HR">
                <a:solidFill>
                  <a:prstClr val="black">
                    <a:tint val="75000"/>
                  </a:prstClr>
                </a:solidFill>
              </a:rPr>
              <a:t>Osnovna škola "Ivan Kozarac" Nijemci</a:t>
            </a: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FDD72BF-B849-4E00-8E72-529104776363}" type="slidenum">
              <a:rPr lang="hr-HR" smtClean="0">
                <a:solidFill>
                  <a:prstClr val="black">
                    <a:tint val="75000"/>
                  </a:prstClr>
                </a:solidFill>
              </a:rPr>
              <a:pPr/>
              <a:t>‹#›</a:t>
            </a:fld>
            <a:endParaRPr lang="hr-HR">
              <a:solidFill>
                <a:prstClr val="black">
                  <a:tint val="75000"/>
                </a:prstClr>
              </a:solidFill>
            </a:endParaRP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28991794"/>
      </p:ext>
    </p:extLst>
  </p:cSld>
  <p:clrMapOvr>
    <a:overrideClrMapping bg1="lt1" tx1="dk1" bg2="lt2" tx2="dk2" accent1="accent1" accent2="accent2" accent3="accent3" accent4="accent4" accent5="accent5" accent6="accent6" hlink="hlink" folHlink="folHlink"/>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A50946-1DC6-49C8-A9B2-4432A826C268}" type="datetime1">
              <a:rPr lang="sr-Latn-CS" smtClean="0">
                <a:solidFill>
                  <a:prstClr val="black">
                    <a:tint val="75000"/>
                  </a:prstClr>
                </a:solidFill>
              </a:rPr>
              <a:t>18.6.2018.</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r>
              <a:rPr lang="hr-HR">
                <a:solidFill>
                  <a:prstClr val="black">
                    <a:tint val="75000"/>
                  </a:prstClr>
                </a:solidFill>
              </a:rPr>
              <a:t>Osnovna škola "Ivan Kozarac" Nijemci</a:t>
            </a:r>
          </a:p>
        </p:txBody>
      </p:sp>
      <p:sp>
        <p:nvSpPr>
          <p:cNvPr id="6" name="Slide Number Placeholder 5"/>
          <p:cNvSpPr>
            <a:spLocks noGrp="1"/>
          </p:cNvSpPr>
          <p:nvPr>
            <p:ph type="sldNum" sz="quarter" idx="12"/>
          </p:nvPr>
        </p:nvSpPr>
        <p:spPr/>
        <p:txBody>
          <a:bodyPr/>
          <a:lstStyle/>
          <a:p>
            <a:fld id="{6FDD72BF-B849-4E00-8E72-529104776363}"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33810012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AA50946-1DC6-49C8-A9B2-4432A826C268}" type="datetime1">
              <a:rPr lang="sr-Latn-CS" smtClean="0">
                <a:solidFill>
                  <a:prstClr val="black">
                    <a:tint val="75000"/>
                  </a:prstClr>
                </a:solidFill>
              </a:rPr>
              <a:t>18.6.2018.</a:t>
            </a:fld>
            <a:endParaRPr lang="hr-HR">
              <a:solidFill>
                <a:prstClr val="black">
                  <a:tint val="75000"/>
                </a:prstClr>
              </a:solidFill>
            </a:endParaRP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hr-HR">
                <a:solidFill>
                  <a:prstClr val="black">
                    <a:tint val="75000"/>
                  </a:prstClr>
                </a:solidFill>
              </a:rPr>
              <a:t>Osnovna škola "Ivan Kozarac" Nijemci</a:t>
            </a: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FDD72BF-B849-4E00-8E72-529104776363}" type="slidenum">
              <a:rPr lang="hr-HR" smtClean="0">
                <a:solidFill>
                  <a:prstClr val="black">
                    <a:tint val="75000"/>
                  </a:prstClr>
                </a:solidFill>
              </a:rPr>
              <a:pPr/>
              <a:t>‹#›</a:t>
            </a:fld>
            <a:endParaRPr lang="hr-HR">
              <a:solidFill>
                <a:prstClr val="black">
                  <a:tint val="75000"/>
                </a:prstClr>
              </a:solidFill>
            </a:endParaRP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576274"/>
      </p:ext>
    </p:extLst>
  </p:cSld>
  <p:clrMapOvr>
    <a:overrideClrMapping bg1="dk1" tx1="lt1" bg2="dk2" tx2="lt2" accent1="accent1" accent2="accent2" accent3="accent3" accent4="accent4" accent5="accent5" accent6="accent6" hlink="hlink" folHlink="folHlink"/>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A50946-1DC6-49C8-A9B2-4432A826C268}" type="datetime1">
              <a:rPr lang="sr-Latn-CS" smtClean="0">
                <a:solidFill>
                  <a:prstClr val="black">
                    <a:tint val="75000"/>
                  </a:prstClr>
                </a:solidFill>
              </a:rPr>
              <a:t>18.6.2018.</a:t>
            </a:fld>
            <a:endParaRPr lang="hr-HR">
              <a:solidFill>
                <a:prstClr val="black">
                  <a:tint val="75000"/>
                </a:prstClr>
              </a:solidFill>
            </a:endParaRPr>
          </a:p>
        </p:txBody>
      </p:sp>
      <p:sp>
        <p:nvSpPr>
          <p:cNvPr id="6" name="Footer Placeholder 5"/>
          <p:cNvSpPr>
            <a:spLocks noGrp="1"/>
          </p:cNvSpPr>
          <p:nvPr>
            <p:ph type="ftr" sz="quarter" idx="11"/>
          </p:nvPr>
        </p:nvSpPr>
        <p:spPr/>
        <p:txBody>
          <a:bodyPr/>
          <a:lstStyle/>
          <a:p>
            <a:r>
              <a:rPr lang="hr-HR">
                <a:solidFill>
                  <a:prstClr val="black">
                    <a:tint val="75000"/>
                  </a:prstClr>
                </a:solidFill>
              </a:rPr>
              <a:t>Osnovna škola "Ivan Kozarac" Nijemci</a:t>
            </a:r>
          </a:p>
        </p:txBody>
      </p:sp>
      <p:sp>
        <p:nvSpPr>
          <p:cNvPr id="7" name="Slide Number Placeholder 6"/>
          <p:cNvSpPr>
            <a:spLocks noGrp="1"/>
          </p:cNvSpPr>
          <p:nvPr>
            <p:ph type="sldNum" sz="quarter" idx="12"/>
          </p:nvPr>
        </p:nvSpPr>
        <p:spPr/>
        <p:txBody>
          <a:bodyPr/>
          <a:lstStyle/>
          <a:p>
            <a:fld id="{6FDD72BF-B849-4E00-8E72-529104776363}"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28202709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A50946-1DC6-49C8-A9B2-4432A826C268}" type="datetime1">
              <a:rPr lang="sr-Latn-CS" smtClean="0">
                <a:solidFill>
                  <a:prstClr val="black">
                    <a:tint val="75000"/>
                  </a:prstClr>
                </a:solidFill>
              </a:rPr>
              <a:t>18.6.2018.</a:t>
            </a:fld>
            <a:endParaRPr lang="hr-HR">
              <a:solidFill>
                <a:prstClr val="black">
                  <a:tint val="75000"/>
                </a:prstClr>
              </a:solidFill>
            </a:endParaRPr>
          </a:p>
        </p:txBody>
      </p:sp>
      <p:sp>
        <p:nvSpPr>
          <p:cNvPr id="8" name="Footer Placeholder 7"/>
          <p:cNvSpPr>
            <a:spLocks noGrp="1"/>
          </p:cNvSpPr>
          <p:nvPr>
            <p:ph type="ftr" sz="quarter" idx="11"/>
          </p:nvPr>
        </p:nvSpPr>
        <p:spPr/>
        <p:txBody>
          <a:bodyPr/>
          <a:lstStyle/>
          <a:p>
            <a:r>
              <a:rPr lang="hr-HR">
                <a:solidFill>
                  <a:prstClr val="black">
                    <a:tint val="75000"/>
                  </a:prstClr>
                </a:solidFill>
              </a:rPr>
              <a:t>Osnovna škola "Ivan Kozarac" Nijemci</a:t>
            </a:r>
          </a:p>
        </p:txBody>
      </p:sp>
      <p:sp>
        <p:nvSpPr>
          <p:cNvPr id="9" name="Slide Number Placeholder 8"/>
          <p:cNvSpPr>
            <a:spLocks noGrp="1"/>
          </p:cNvSpPr>
          <p:nvPr>
            <p:ph type="sldNum" sz="quarter" idx="12"/>
          </p:nvPr>
        </p:nvSpPr>
        <p:spPr/>
        <p:txBody>
          <a:bodyPr/>
          <a:lstStyle/>
          <a:p>
            <a:fld id="{6FDD72BF-B849-4E00-8E72-529104776363}"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65454224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A50946-1DC6-49C8-A9B2-4432A826C268}" type="datetime1">
              <a:rPr lang="sr-Latn-CS" smtClean="0">
                <a:solidFill>
                  <a:prstClr val="black">
                    <a:tint val="75000"/>
                  </a:prstClr>
                </a:solidFill>
              </a:rPr>
              <a:t>18.6.2018.</a:t>
            </a:fld>
            <a:endParaRPr lang="hr-HR">
              <a:solidFill>
                <a:prstClr val="black">
                  <a:tint val="75000"/>
                </a:prstClr>
              </a:solidFill>
            </a:endParaRPr>
          </a:p>
        </p:txBody>
      </p:sp>
      <p:sp>
        <p:nvSpPr>
          <p:cNvPr id="4" name="Footer Placeholder 3"/>
          <p:cNvSpPr>
            <a:spLocks noGrp="1"/>
          </p:cNvSpPr>
          <p:nvPr>
            <p:ph type="ftr" sz="quarter" idx="11"/>
          </p:nvPr>
        </p:nvSpPr>
        <p:spPr/>
        <p:txBody>
          <a:bodyPr/>
          <a:lstStyle/>
          <a:p>
            <a:r>
              <a:rPr lang="hr-HR">
                <a:solidFill>
                  <a:prstClr val="black">
                    <a:tint val="75000"/>
                  </a:prstClr>
                </a:solidFill>
              </a:rPr>
              <a:t>Osnovna škola "Ivan Kozarac" Nijemci</a:t>
            </a:r>
          </a:p>
        </p:txBody>
      </p:sp>
      <p:sp>
        <p:nvSpPr>
          <p:cNvPr id="5" name="Slide Number Placeholder 4"/>
          <p:cNvSpPr>
            <a:spLocks noGrp="1"/>
          </p:cNvSpPr>
          <p:nvPr>
            <p:ph type="sldNum" sz="quarter" idx="12"/>
          </p:nvPr>
        </p:nvSpPr>
        <p:spPr/>
        <p:txBody>
          <a:bodyPr/>
          <a:lstStyle/>
          <a:p>
            <a:fld id="{6FDD72BF-B849-4E00-8E72-529104776363}"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919155752"/>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50946-1DC6-49C8-A9B2-4432A826C268}" type="datetime1">
              <a:rPr lang="sr-Latn-CS" smtClean="0">
                <a:solidFill>
                  <a:prstClr val="black">
                    <a:tint val="75000"/>
                  </a:prstClr>
                </a:solidFill>
              </a:rPr>
              <a:t>18.6.2018.</a:t>
            </a:fld>
            <a:endParaRPr lang="hr-HR">
              <a:solidFill>
                <a:prstClr val="black">
                  <a:tint val="75000"/>
                </a:prstClr>
              </a:solidFill>
            </a:endParaRPr>
          </a:p>
        </p:txBody>
      </p:sp>
      <p:sp>
        <p:nvSpPr>
          <p:cNvPr id="3" name="Footer Placeholder 2"/>
          <p:cNvSpPr>
            <a:spLocks noGrp="1"/>
          </p:cNvSpPr>
          <p:nvPr>
            <p:ph type="ftr" sz="quarter" idx="11"/>
          </p:nvPr>
        </p:nvSpPr>
        <p:spPr/>
        <p:txBody>
          <a:bodyPr/>
          <a:lstStyle/>
          <a:p>
            <a:r>
              <a:rPr lang="hr-HR">
                <a:solidFill>
                  <a:prstClr val="black">
                    <a:tint val="75000"/>
                  </a:prstClr>
                </a:solidFill>
              </a:rPr>
              <a:t>Osnovna škola "Ivan Kozarac" Nijemci</a:t>
            </a:r>
          </a:p>
        </p:txBody>
      </p:sp>
      <p:sp>
        <p:nvSpPr>
          <p:cNvPr id="4" name="Slide Number Placeholder 3"/>
          <p:cNvSpPr>
            <a:spLocks noGrp="1"/>
          </p:cNvSpPr>
          <p:nvPr>
            <p:ph type="sldNum" sz="quarter" idx="12"/>
          </p:nvPr>
        </p:nvSpPr>
        <p:spPr/>
        <p:txBody>
          <a:bodyPr/>
          <a:lstStyle/>
          <a:p>
            <a:fld id="{6FDD72BF-B849-4E00-8E72-529104776363}"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795885100"/>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AA50946-1DC6-49C8-A9B2-4432A826C268}" type="datetime1">
              <a:rPr lang="sr-Latn-CS" smtClean="0">
                <a:solidFill>
                  <a:prstClr val="black">
                    <a:tint val="75000"/>
                  </a:prstClr>
                </a:solidFill>
              </a:rPr>
              <a:t>18.6.2018.</a:t>
            </a:fld>
            <a:endParaRPr lang="hr-HR">
              <a:solidFill>
                <a:prstClr val="black">
                  <a:tint val="75000"/>
                </a:prstClr>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hr-HR">
                <a:solidFill>
                  <a:prstClr val="black">
                    <a:tint val="75000"/>
                  </a:prstClr>
                </a:solidFill>
              </a:rPr>
              <a:t>Osnovna škola "Ivan Kozarac" Nijemci</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FDD72BF-B849-4E00-8E72-529104776363}" type="slidenum">
              <a:rPr lang="hr-HR" smtClean="0">
                <a:solidFill>
                  <a:prstClr val="black">
                    <a:tint val="75000"/>
                  </a:prstClr>
                </a:solidFill>
              </a:rPr>
              <a:pPr/>
              <a:t>‹#›</a:t>
            </a:fld>
            <a:endParaRPr lang="hr-HR">
              <a:solidFill>
                <a:prstClr val="black">
                  <a:tint val="75000"/>
                </a:prstClr>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739273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Kliknite da biste uredili stil naslova matrice</a:t>
            </a:r>
          </a:p>
        </p:txBody>
      </p:sp>
      <p:sp>
        <p:nvSpPr>
          <p:cNvPr id="3" name="Rezervirano mjesto sadržaja 2"/>
          <p:cNvSpPr>
            <a:spLocks noGrp="1"/>
          </p:cNvSpPr>
          <p:nvPr>
            <p:ph idx="1"/>
          </p:nvPr>
        </p:nvSpPr>
        <p:spPr/>
        <p:txBody>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98B494DF-45F3-46FE-A3EF-C5E0265B1F3E}" type="datetime1">
              <a:rPr lang="sr-Latn-CS" smtClean="0">
                <a:solidFill>
                  <a:prstClr val="black">
                    <a:tint val="75000"/>
                  </a:prstClr>
                </a:solidFill>
              </a:rPr>
              <a:t>18.6.2018.</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r>
              <a:rPr lang="hr-HR">
                <a:solidFill>
                  <a:prstClr val="black">
                    <a:tint val="75000"/>
                  </a:prstClr>
                </a:solidFill>
              </a:rPr>
              <a:t>Osnovna škola "Ivan Kozarac" Nijemci</a:t>
            </a:r>
          </a:p>
        </p:txBody>
      </p:sp>
      <p:sp>
        <p:nvSpPr>
          <p:cNvPr id="6" name="Rezervirano mjesto broja slajda 5"/>
          <p:cNvSpPr>
            <a:spLocks noGrp="1"/>
          </p:cNvSpPr>
          <p:nvPr>
            <p:ph type="sldNum" sz="quarter" idx="12"/>
          </p:nvPr>
        </p:nvSpPr>
        <p:spPr/>
        <p:txBody>
          <a:bodyPr/>
          <a:lstStyle/>
          <a:p>
            <a:fld id="{6FDD72BF-B849-4E00-8E72-529104776363}"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243113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AA50946-1DC6-49C8-A9B2-4432A826C268}" type="datetime1">
              <a:rPr lang="sr-Latn-CS" smtClean="0">
                <a:solidFill>
                  <a:prstClr val="black">
                    <a:tint val="75000"/>
                  </a:prstClr>
                </a:solidFill>
              </a:rPr>
              <a:t>18.6.2018.</a:t>
            </a:fld>
            <a:endParaRPr lang="hr-HR">
              <a:solidFill>
                <a:prstClr val="black">
                  <a:tint val="75000"/>
                </a:prstClr>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hr-HR">
                <a:solidFill>
                  <a:prstClr val="black">
                    <a:tint val="75000"/>
                  </a:prstClr>
                </a:solidFill>
              </a:rPr>
              <a:t>Osnovna škola "Ivan Kozarac" Nijemci</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FDD72BF-B849-4E00-8E72-529104776363}" type="slidenum">
              <a:rPr lang="hr-HR" smtClean="0">
                <a:solidFill>
                  <a:prstClr val="black">
                    <a:tint val="75000"/>
                  </a:prstClr>
                </a:solidFill>
              </a:rPr>
              <a:pPr/>
              <a:t>‹#›</a:t>
            </a:fld>
            <a:endParaRPr lang="hr-HR">
              <a:solidFill>
                <a:prstClr val="black">
                  <a:tint val="75000"/>
                </a:prstClr>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67692036"/>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A50946-1DC6-49C8-A9B2-4432A826C268}" type="datetime1">
              <a:rPr lang="sr-Latn-CS" smtClean="0">
                <a:solidFill>
                  <a:prstClr val="black">
                    <a:tint val="75000"/>
                  </a:prstClr>
                </a:solidFill>
              </a:rPr>
              <a:t>18.6.2018.</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r>
              <a:rPr lang="hr-HR">
                <a:solidFill>
                  <a:prstClr val="black">
                    <a:tint val="75000"/>
                  </a:prstClr>
                </a:solidFill>
              </a:rPr>
              <a:t>Osnovna škola "Ivan Kozarac" Nijemci</a:t>
            </a:r>
          </a:p>
        </p:txBody>
      </p:sp>
      <p:sp>
        <p:nvSpPr>
          <p:cNvPr id="6" name="Slide Number Placeholder 5"/>
          <p:cNvSpPr>
            <a:spLocks noGrp="1"/>
          </p:cNvSpPr>
          <p:nvPr>
            <p:ph type="sldNum" sz="quarter" idx="12"/>
          </p:nvPr>
        </p:nvSpPr>
        <p:spPr/>
        <p:txBody>
          <a:bodyPr/>
          <a:lstStyle/>
          <a:p>
            <a:fld id="{6FDD72BF-B849-4E00-8E72-529104776363}"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572635857"/>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A50946-1DC6-49C8-A9B2-4432A826C268}" type="datetime1">
              <a:rPr lang="sr-Latn-CS" smtClean="0">
                <a:solidFill>
                  <a:prstClr val="black">
                    <a:tint val="75000"/>
                  </a:prstClr>
                </a:solidFill>
              </a:rPr>
              <a:t>18.6.2018.</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r>
              <a:rPr lang="hr-HR">
                <a:solidFill>
                  <a:prstClr val="black">
                    <a:tint val="75000"/>
                  </a:prstClr>
                </a:solidFill>
              </a:rPr>
              <a:t>Osnovna škola "Ivan Kozarac" Nijemci</a:t>
            </a:r>
          </a:p>
        </p:txBody>
      </p:sp>
      <p:sp>
        <p:nvSpPr>
          <p:cNvPr id="6" name="Slide Number Placeholder 5"/>
          <p:cNvSpPr>
            <a:spLocks noGrp="1"/>
          </p:cNvSpPr>
          <p:nvPr>
            <p:ph type="sldNum" sz="quarter" idx="12"/>
          </p:nvPr>
        </p:nvSpPr>
        <p:spPr/>
        <p:txBody>
          <a:bodyPr/>
          <a:lstStyle/>
          <a:p>
            <a:fld id="{6FDD72BF-B849-4E00-8E72-529104776363}"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994296090"/>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12192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a:t>Click to edit Master title style</a:t>
            </a:r>
            <a:endParaRPr lang="ko-KR" altLang="en-US" dirty="0"/>
          </a:p>
        </p:txBody>
      </p:sp>
      <p:sp>
        <p:nvSpPr>
          <p:cNvPr id="3" name="Content Placeholder 2"/>
          <p:cNvSpPr>
            <a:spLocks noGrp="1"/>
          </p:cNvSpPr>
          <p:nvPr>
            <p:ph idx="1"/>
          </p:nvPr>
        </p:nvSpPr>
        <p:spPr>
          <a:xfrm>
            <a:off x="609600" y="1600201"/>
            <a:ext cx="1097280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4" name="Content Placeholder 2"/>
          <p:cNvSpPr>
            <a:spLocks noGrp="1"/>
          </p:cNvSpPr>
          <p:nvPr>
            <p:ph idx="10"/>
          </p:nvPr>
        </p:nvSpPr>
        <p:spPr>
          <a:xfrm>
            <a:off x="623392" y="2276872"/>
            <a:ext cx="109728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2054173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460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9563" y="0"/>
            <a:ext cx="10032437"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a:t>Click to edit Master title style</a:t>
            </a:r>
            <a:endParaRPr lang="ko-KR" altLang="en-US" dirty="0"/>
          </a:p>
        </p:txBody>
      </p:sp>
      <p:sp>
        <p:nvSpPr>
          <p:cNvPr id="4" name="Content Placeholder 2"/>
          <p:cNvSpPr>
            <a:spLocks noGrp="1"/>
          </p:cNvSpPr>
          <p:nvPr>
            <p:ph idx="1"/>
          </p:nvPr>
        </p:nvSpPr>
        <p:spPr>
          <a:xfrm>
            <a:off x="2831637" y="1268760"/>
            <a:ext cx="8750763"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2845429" y="1844825"/>
            <a:ext cx="8750763"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371746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963084" y="4406901"/>
            <a:ext cx="10363200" cy="1362075"/>
          </a:xfrm>
        </p:spPr>
        <p:txBody>
          <a:bodyPr anchor="t"/>
          <a:lstStyle>
            <a:lvl1pPr algn="l">
              <a:defRPr sz="4000" b="1" cap="all"/>
            </a:lvl1pPr>
          </a:lstStyle>
          <a:p>
            <a:r>
              <a:rPr lang="hr-HR"/>
              <a:t>Kliknite da biste uredili stil naslova matrice</a:t>
            </a:r>
          </a:p>
        </p:txBody>
      </p:sp>
      <p:sp>
        <p:nvSpPr>
          <p:cNvPr id="3" name="Rezervirano mjesto teksta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stilove teksta matrice</a:t>
            </a:r>
          </a:p>
        </p:txBody>
      </p:sp>
      <p:sp>
        <p:nvSpPr>
          <p:cNvPr id="4" name="Rezervirano mjesto datuma 3"/>
          <p:cNvSpPr>
            <a:spLocks noGrp="1"/>
          </p:cNvSpPr>
          <p:nvPr>
            <p:ph type="dt" sz="half" idx="10"/>
          </p:nvPr>
        </p:nvSpPr>
        <p:spPr/>
        <p:txBody>
          <a:bodyPr/>
          <a:lstStyle/>
          <a:p>
            <a:fld id="{0175E1B3-E70F-40FD-B1D7-781939C5323A}" type="datetime1">
              <a:rPr lang="sr-Latn-CS" smtClean="0">
                <a:solidFill>
                  <a:prstClr val="black">
                    <a:tint val="75000"/>
                  </a:prstClr>
                </a:solidFill>
              </a:rPr>
              <a:t>18.6.2018.</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r>
              <a:rPr lang="hr-HR">
                <a:solidFill>
                  <a:prstClr val="black">
                    <a:tint val="75000"/>
                  </a:prstClr>
                </a:solidFill>
              </a:rPr>
              <a:t>Osnovna škola "Ivan Kozarac" Nijemci</a:t>
            </a:r>
          </a:p>
        </p:txBody>
      </p:sp>
      <p:sp>
        <p:nvSpPr>
          <p:cNvPr id="6" name="Rezervirano mjesto broja slajda 5"/>
          <p:cNvSpPr>
            <a:spLocks noGrp="1"/>
          </p:cNvSpPr>
          <p:nvPr>
            <p:ph type="sldNum" sz="quarter" idx="12"/>
          </p:nvPr>
        </p:nvSpPr>
        <p:spPr/>
        <p:txBody>
          <a:bodyPr/>
          <a:lstStyle/>
          <a:p>
            <a:fld id="{6FDD72BF-B849-4E00-8E72-529104776363}"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067872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Kliknite da biste uredili stil naslova matrice</a:t>
            </a:r>
          </a:p>
        </p:txBody>
      </p:sp>
      <p:sp>
        <p:nvSpPr>
          <p:cNvPr id="3" name="Rezervirano mjesto sadržaja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p:cNvSpPr>
            <a:spLocks noGrp="1"/>
          </p:cNvSpPr>
          <p:nvPr>
            <p:ph type="dt" sz="half" idx="10"/>
          </p:nvPr>
        </p:nvSpPr>
        <p:spPr/>
        <p:txBody>
          <a:bodyPr/>
          <a:lstStyle/>
          <a:p>
            <a:fld id="{3D7BB005-BCA1-4B14-B3F9-980FC0699316}" type="datetime1">
              <a:rPr lang="sr-Latn-CS" smtClean="0">
                <a:solidFill>
                  <a:prstClr val="black">
                    <a:tint val="75000"/>
                  </a:prstClr>
                </a:solidFill>
              </a:rPr>
              <a:t>18.6.2018.</a:t>
            </a:fld>
            <a:endParaRPr lang="hr-HR">
              <a:solidFill>
                <a:prstClr val="black">
                  <a:tint val="75000"/>
                </a:prstClr>
              </a:solidFill>
            </a:endParaRPr>
          </a:p>
        </p:txBody>
      </p:sp>
      <p:sp>
        <p:nvSpPr>
          <p:cNvPr id="6" name="Rezervirano mjesto podnožja 5"/>
          <p:cNvSpPr>
            <a:spLocks noGrp="1"/>
          </p:cNvSpPr>
          <p:nvPr>
            <p:ph type="ftr" sz="quarter" idx="11"/>
          </p:nvPr>
        </p:nvSpPr>
        <p:spPr/>
        <p:txBody>
          <a:bodyPr/>
          <a:lstStyle/>
          <a:p>
            <a:r>
              <a:rPr lang="hr-HR">
                <a:solidFill>
                  <a:prstClr val="black">
                    <a:tint val="75000"/>
                  </a:prstClr>
                </a:solidFill>
              </a:rPr>
              <a:t>Osnovna škola "Ivan Kozarac" Nijemci</a:t>
            </a:r>
          </a:p>
        </p:txBody>
      </p:sp>
      <p:sp>
        <p:nvSpPr>
          <p:cNvPr id="7" name="Rezervirano mjesto broja slajda 6"/>
          <p:cNvSpPr>
            <a:spLocks noGrp="1"/>
          </p:cNvSpPr>
          <p:nvPr>
            <p:ph type="sldNum" sz="quarter" idx="12"/>
          </p:nvPr>
        </p:nvSpPr>
        <p:spPr/>
        <p:txBody>
          <a:bodyPr/>
          <a:lstStyle/>
          <a:p>
            <a:fld id="{6FDD72BF-B849-4E00-8E72-529104776363}"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43301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a:t>Kliknite da biste uredili stil naslova matrice</a:t>
            </a:r>
          </a:p>
        </p:txBody>
      </p:sp>
      <p:sp>
        <p:nvSpPr>
          <p:cNvPr id="3" name="Rezervirano mjesto teksta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stilove teksta matrice</a:t>
            </a:r>
          </a:p>
        </p:txBody>
      </p:sp>
      <p:sp>
        <p:nvSpPr>
          <p:cNvPr id="4" name="Rezervirano mjesto sadržaja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stilove teksta matrice</a:t>
            </a:r>
          </a:p>
        </p:txBody>
      </p:sp>
      <p:sp>
        <p:nvSpPr>
          <p:cNvPr id="6" name="Rezervirano mjesto sadržaja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p:cNvSpPr>
            <a:spLocks noGrp="1"/>
          </p:cNvSpPr>
          <p:nvPr>
            <p:ph type="dt" sz="half" idx="10"/>
          </p:nvPr>
        </p:nvSpPr>
        <p:spPr/>
        <p:txBody>
          <a:bodyPr/>
          <a:lstStyle/>
          <a:p>
            <a:fld id="{E6696B70-EDD2-4545-BB5C-3622739C6F97}" type="datetime1">
              <a:rPr lang="sr-Latn-CS" smtClean="0">
                <a:solidFill>
                  <a:prstClr val="black">
                    <a:tint val="75000"/>
                  </a:prstClr>
                </a:solidFill>
              </a:rPr>
              <a:t>18.6.2018.</a:t>
            </a:fld>
            <a:endParaRPr lang="hr-HR">
              <a:solidFill>
                <a:prstClr val="black">
                  <a:tint val="75000"/>
                </a:prstClr>
              </a:solidFill>
            </a:endParaRPr>
          </a:p>
        </p:txBody>
      </p:sp>
      <p:sp>
        <p:nvSpPr>
          <p:cNvPr id="8" name="Rezervirano mjesto podnožja 7"/>
          <p:cNvSpPr>
            <a:spLocks noGrp="1"/>
          </p:cNvSpPr>
          <p:nvPr>
            <p:ph type="ftr" sz="quarter" idx="11"/>
          </p:nvPr>
        </p:nvSpPr>
        <p:spPr/>
        <p:txBody>
          <a:bodyPr/>
          <a:lstStyle/>
          <a:p>
            <a:r>
              <a:rPr lang="hr-HR">
                <a:solidFill>
                  <a:prstClr val="black">
                    <a:tint val="75000"/>
                  </a:prstClr>
                </a:solidFill>
              </a:rPr>
              <a:t>Osnovna škola "Ivan Kozarac" Nijemci</a:t>
            </a:r>
          </a:p>
        </p:txBody>
      </p:sp>
      <p:sp>
        <p:nvSpPr>
          <p:cNvPr id="9" name="Rezervirano mjesto broja slajda 8"/>
          <p:cNvSpPr>
            <a:spLocks noGrp="1"/>
          </p:cNvSpPr>
          <p:nvPr>
            <p:ph type="sldNum" sz="quarter" idx="12"/>
          </p:nvPr>
        </p:nvSpPr>
        <p:spPr/>
        <p:txBody>
          <a:bodyPr/>
          <a:lstStyle/>
          <a:p>
            <a:fld id="{6FDD72BF-B849-4E00-8E72-529104776363}"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525052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Kliknite da biste uredili stil naslova matrice</a:t>
            </a:r>
          </a:p>
        </p:txBody>
      </p:sp>
      <p:sp>
        <p:nvSpPr>
          <p:cNvPr id="3" name="Rezervirano mjesto datuma 2"/>
          <p:cNvSpPr>
            <a:spLocks noGrp="1"/>
          </p:cNvSpPr>
          <p:nvPr>
            <p:ph type="dt" sz="half" idx="10"/>
          </p:nvPr>
        </p:nvSpPr>
        <p:spPr/>
        <p:txBody>
          <a:bodyPr/>
          <a:lstStyle/>
          <a:p>
            <a:fld id="{E33E5091-397A-43D6-9C60-A643A9E09348}" type="datetime1">
              <a:rPr lang="sr-Latn-CS" smtClean="0">
                <a:solidFill>
                  <a:prstClr val="black">
                    <a:tint val="75000"/>
                  </a:prstClr>
                </a:solidFill>
              </a:rPr>
              <a:t>18.6.2018.</a:t>
            </a:fld>
            <a:endParaRPr lang="hr-HR">
              <a:solidFill>
                <a:prstClr val="black">
                  <a:tint val="75000"/>
                </a:prstClr>
              </a:solidFill>
            </a:endParaRPr>
          </a:p>
        </p:txBody>
      </p:sp>
      <p:sp>
        <p:nvSpPr>
          <p:cNvPr id="4" name="Rezervirano mjesto podnožja 3"/>
          <p:cNvSpPr>
            <a:spLocks noGrp="1"/>
          </p:cNvSpPr>
          <p:nvPr>
            <p:ph type="ftr" sz="quarter" idx="11"/>
          </p:nvPr>
        </p:nvSpPr>
        <p:spPr/>
        <p:txBody>
          <a:bodyPr/>
          <a:lstStyle/>
          <a:p>
            <a:r>
              <a:rPr lang="hr-HR">
                <a:solidFill>
                  <a:prstClr val="black">
                    <a:tint val="75000"/>
                  </a:prstClr>
                </a:solidFill>
              </a:rPr>
              <a:t>Osnovna škola "Ivan Kozarac" Nijemci</a:t>
            </a:r>
          </a:p>
        </p:txBody>
      </p:sp>
      <p:sp>
        <p:nvSpPr>
          <p:cNvPr id="5" name="Rezervirano mjesto broja slajda 4"/>
          <p:cNvSpPr>
            <a:spLocks noGrp="1"/>
          </p:cNvSpPr>
          <p:nvPr>
            <p:ph type="sldNum" sz="quarter" idx="12"/>
          </p:nvPr>
        </p:nvSpPr>
        <p:spPr/>
        <p:txBody>
          <a:bodyPr/>
          <a:lstStyle/>
          <a:p>
            <a:fld id="{6FDD72BF-B849-4E00-8E72-529104776363}"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42273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35123147-025D-4F40-8E83-461342C08C2A}" type="datetime1">
              <a:rPr lang="sr-Latn-CS" smtClean="0">
                <a:solidFill>
                  <a:prstClr val="black">
                    <a:tint val="75000"/>
                  </a:prstClr>
                </a:solidFill>
              </a:rPr>
              <a:t>18.6.2018.</a:t>
            </a:fld>
            <a:endParaRPr lang="hr-HR">
              <a:solidFill>
                <a:prstClr val="black">
                  <a:tint val="75000"/>
                </a:prstClr>
              </a:solidFill>
            </a:endParaRPr>
          </a:p>
        </p:txBody>
      </p:sp>
      <p:sp>
        <p:nvSpPr>
          <p:cNvPr id="3" name="Rezervirano mjesto podnožja 2"/>
          <p:cNvSpPr>
            <a:spLocks noGrp="1"/>
          </p:cNvSpPr>
          <p:nvPr>
            <p:ph type="ftr" sz="quarter" idx="11"/>
          </p:nvPr>
        </p:nvSpPr>
        <p:spPr/>
        <p:txBody>
          <a:bodyPr/>
          <a:lstStyle/>
          <a:p>
            <a:r>
              <a:rPr lang="hr-HR">
                <a:solidFill>
                  <a:prstClr val="black">
                    <a:tint val="75000"/>
                  </a:prstClr>
                </a:solidFill>
              </a:rPr>
              <a:t>Osnovna škola "Ivan Kozarac" Nijemci</a:t>
            </a:r>
          </a:p>
        </p:txBody>
      </p:sp>
      <p:sp>
        <p:nvSpPr>
          <p:cNvPr id="4" name="Rezervirano mjesto broja slajda 3"/>
          <p:cNvSpPr>
            <a:spLocks noGrp="1"/>
          </p:cNvSpPr>
          <p:nvPr>
            <p:ph type="sldNum" sz="quarter" idx="12"/>
          </p:nvPr>
        </p:nvSpPr>
        <p:spPr/>
        <p:txBody>
          <a:bodyPr/>
          <a:lstStyle/>
          <a:p>
            <a:fld id="{6FDD72BF-B849-4E00-8E72-529104776363}"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386918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609601" y="273050"/>
            <a:ext cx="4011084" cy="1162050"/>
          </a:xfrm>
        </p:spPr>
        <p:txBody>
          <a:bodyPr anchor="b"/>
          <a:lstStyle>
            <a:lvl1pPr algn="l">
              <a:defRPr sz="2000" b="1"/>
            </a:lvl1pPr>
          </a:lstStyle>
          <a:p>
            <a:r>
              <a:rPr lang="hr-HR"/>
              <a:t>Kliknite da biste uredili stil naslova matrice</a:t>
            </a:r>
          </a:p>
        </p:txBody>
      </p:sp>
      <p:sp>
        <p:nvSpPr>
          <p:cNvPr id="3" name="Rezervirano mjesto sadržaja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stilove teksta matrice</a:t>
            </a:r>
          </a:p>
        </p:txBody>
      </p:sp>
      <p:sp>
        <p:nvSpPr>
          <p:cNvPr id="5" name="Rezervirano mjesto datuma 4"/>
          <p:cNvSpPr>
            <a:spLocks noGrp="1"/>
          </p:cNvSpPr>
          <p:nvPr>
            <p:ph type="dt" sz="half" idx="10"/>
          </p:nvPr>
        </p:nvSpPr>
        <p:spPr/>
        <p:txBody>
          <a:bodyPr/>
          <a:lstStyle/>
          <a:p>
            <a:fld id="{5890FFF2-1AF0-47AD-BF80-EFB897B66C43}" type="datetime1">
              <a:rPr lang="sr-Latn-CS" smtClean="0">
                <a:solidFill>
                  <a:prstClr val="black">
                    <a:tint val="75000"/>
                  </a:prstClr>
                </a:solidFill>
              </a:rPr>
              <a:t>18.6.2018.</a:t>
            </a:fld>
            <a:endParaRPr lang="hr-HR">
              <a:solidFill>
                <a:prstClr val="black">
                  <a:tint val="75000"/>
                </a:prstClr>
              </a:solidFill>
            </a:endParaRPr>
          </a:p>
        </p:txBody>
      </p:sp>
      <p:sp>
        <p:nvSpPr>
          <p:cNvPr id="6" name="Rezervirano mjesto podnožja 5"/>
          <p:cNvSpPr>
            <a:spLocks noGrp="1"/>
          </p:cNvSpPr>
          <p:nvPr>
            <p:ph type="ftr" sz="quarter" idx="11"/>
          </p:nvPr>
        </p:nvSpPr>
        <p:spPr/>
        <p:txBody>
          <a:bodyPr/>
          <a:lstStyle/>
          <a:p>
            <a:r>
              <a:rPr lang="hr-HR">
                <a:solidFill>
                  <a:prstClr val="black">
                    <a:tint val="75000"/>
                  </a:prstClr>
                </a:solidFill>
              </a:rPr>
              <a:t>Osnovna škola "Ivan Kozarac" Nijemci</a:t>
            </a:r>
          </a:p>
        </p:txBody>
      </p:sp>
      <p:sp>
        <p:nvSpPr>
          <p:cNvPr id="7" name="Rezervirano mjesto broja slajda 6"/>
          <p:cNvSpPr>
            <a:spLocks noGrp="1"/>
          </p:cNvSpPr>
          <p:nvPr>
            <p:ph type="sldNum" sz="quarter" idx="12"/>
          </p:nvPr>
        </p:nvSpPr>
        <p:spPr/>
        <p:txBody>
          <a:bodyPr/>
          <a:lstStyle/>
          <a:p>
            <a:fld id="{6FDD72BF-B849-4E00-8E72-529104776363}"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776099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2389717" y="4800600"/>
            <a:ext cx="7315200" cy="566738"/>
          </a:xfrm>
        </p:spPr>
        <p:txBody>
          <a:bodyPr anchor="b"/>
          <a:lstStyle>
            <a:lvl1pPr algn="l">
              <a:defRPr sz="2000" b="1"/>
            </a:lvl1pPr>
          </a:lstStyle>
          <a:p>
            <a:r>
              <a:rPr lang="hr-HR"/>
              <a:t>Kliknite da biste uredili stil naslova matrice</a:t>
            </a:r>
          </a:p>
        </p:txBody>
      </p:sp>
      <p:sp>
        <p:nvSpPr>
          <p:cNvPr id="3" name="Rezervirano mjesto slik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stilove teksta matrice</a:t>
            </a:r>
          </a:p>
        </p:txBody>
      </p:sp>
      <p:sp>
        <p:nvSpPr>
          <p:cNvPr id="5" name="Rezervirano mjesto datuma 4"/>
          <p:cNvSpPr>
            <a:spLocks noGrp="1"/>
          </p:cNvSpPr>
          <p:nvPr>
            <p:ph type="dt" sz="half" idx="10"/>
          </p:nvPr>
        </p:nvSpPr>
        <p:spPr/>
        <p:txBody>
          <a:bodyPr/>
          <a:lstStyle/>
          <a:p>
            <a:fld id="{65EEBF9C-6572-45BA-A3AF-58C84D0A3B3A}" type="datetime1">
              <a:rPr lang="sr-Latn-CS" smtClean="0">
                <a:solidFill>
                  <a:prstClr val="black">
                    <a:tint val="75000"/>
                  </a:prstClr>
                </a:solidFill>
              </a:rPr>
              <a:t>18.6.2018.</a:t>
            </a:fld>
            <a:endParaRPr lang="hr-HR">
              <a:solidFill>
                <a:prstClr val="black">
                  <a:tint val="75000"/>
                </a:prstClr>
              </a:solidFill>
            </a:endParaRPr>
          </a:p>
        </p:txBody>
      </p:sp>
      <p:sp>
        <p:nvSpPr>
          <p:cNvPr id="6" name="Rezervirano mjesto podnožja 5"/>
          <p:cNvSpPr>
            <a:spLocks noGrp="1"/>
          </p:cNvSpPr>
          <p:nvPr>
            <p:ph type="ftr" sz="quarter" idx="11"/>
          </p:nvPr>
        </p:nvSpPr>
        <p:spPr/>
        <p:txBody>
          <a:bodyPr/>
          <a:lstStyle/>
          <a:p>
            <a:r>
              <a:rPr lang="hr-HR">
                <a:solidFill>
                  <a:prstClr val="black">
                    <a:tint val="75000"/>
                  </a:prstClr>
                </a:solidFill>
              </a:rPr>
              <a:t>Osnovna škola "Ivan Kozarac" Nijemci</a:t>
            </a:r>
          </a:p>
        </p:txBody>
      </p:sp>
      <p:sp>
        <p:nvSpPr>
          <p:cNvPr id="7" name="Rezervirano mjesto broja slajda 6"/>
          <p:cNvSpPr>
            <a:spLocks noGrp="1"/>
          </p:cNvSpPr>
          <p:nvPr>
            <p:ph type="sldNum" sz="quarter" idx="12"/>
          </p:nvPr>
        </p:nvSpPr>
        <p:spPr/>
        <p:txBody>
          <a:bodyPr/>
          <a:lstStyle/>
          <a:p>
            <a:fld id="{6FDD72BF-B849-4E00-8E72-529104776363}"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28385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50946-1DC6-49C8-A9B2-4432A826C268}" type="datetime1">
              <a:rPr lang="sr-Latn-CS" smtClean="0">
                <a:solidFill>
                  <a:prstClr val="black">
                    <a:tint val="75000"/>
                  </a:prstClr>
                </a:solidFill>
              </a:rPr>
              <a:t>18.6.2018.</a:t>
            </a:fld>
            <a:endParaRPr lang="hr-HR">
              <a:solidFill>
                <a:prstClr val="black">
                  <a:tint val="75000"/>
                </a:prstClr>
              </a:solidFill>
            </a:endParaRPr>
          </a:p>
        </p:txBody>
      </p:sp>
      <p:sp>
        <p:nvSpPr>
          <p:cNvPr id="5" name="Rezervirano mjesto podnožj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hr-HR">
                <a:solidFill>
                  <a:prstClr val="black">
                    <a:tint val="75000"/>
                  </a:prstClr>
                </a:solidFill>
              </a:rPr>
              <a:t>Osnovna škola "Ivan Kozarac" Nijemci</a:t>
            </a:r>
          </a:p>
        </p:txBody>
      </p:sp>
      <p:sp>
        <p:nvSpPr>
          <p:cNvPr id="6" name="Rezervirano mjesto broja slajd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D72BF-B849-4E00-8E72-529104776363}"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920160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0AA50946-1DC6-49C8-A9B2-4432A826C268}" type="datetime1">
              <a:rPr lang="sr-Latn-CS" smtClean="0">
                <a:solidFill>
                  <a:prstClr val="black">
                    <a:tint val="75000"/>
                  </a:prstClr>
                </a:solidFill>
              </a:rPr>
              <a:t>18.6.2018.</a:t>
            </a:fld>
            <a:endParaRPr lang="hr-HR">
              <a:solidFill>
                <a:prstClr val="black">
                  <a:tint val="75000"/>
                </a:prstClr>
              </a:solidFill>
            </a:endParaRP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hr-HR">
                <a:solidFill>
                  <a:prstClr val="black">
                    <a:tint val="75000"/>
                  </a:prstClr>
                </a:solidFill>
              </a:rPr>
              <a:t>Osnovna škola "Ivan Kozarac" Nijemci</a:t>
            </a: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FDD72BF-B849-4E00-8E72-529104776363}" type="slidenum">
              <a:rPr lang="hr-HR" smtClean="0">
                <a:solidFill>
                  <a:prstClr val="black">
                    <a:tint val="75000"/>
                  </a:prstClr>
                </a:solidFill>
              </a:rPr>
              <a:pPr/>
              <a:t>‹#›</a:t>
            </a:fld>
            <a:endParaRPr lang="hr-HR">
              <a:solidFill>
                <a:prstClr val="black">
                  <a:tint val="75000"/>
                </a:prstClr>
              </a:solidFill>
            </a:endParaRP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41928177"/>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52" r:id="rId12"/>
    <p:sldLayoutId id="2147483949" r:id="rId13"/>
    <p:sldLayoutId id="2147483951" r:id="rId14"/>
  </p:sldLayoutIdLst>
  <p:hf hd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www.upisi.hr/"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www.upisi.hr/"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2" Type="http://schemas.openxmlformats.org/officeDocument/2006/relationships/hyperlink" Target="http://www.upisi.hr/"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hyperlink" Target="http://www.upisi.hr/"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hyperlink" Target="http://www.upisi.hr/"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hyperlink" Target="http://www.upisi.hr/"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8" Type="http://schemas.openxmlformats.org/officeDocument/2006/relationships/hyperlink" Target="https://sssvk.weebly.com/" TargetMode="External"/><Relationship Id="rId3" Type="http://schemas.openxmlformats.org/officeDocument/2006/relationships/hyperlink" Target="http://ss-ekonomska-vk.skole.hr/" TargetMode="External"/><Relationship Id="rId7" Type="http://schemas.openxmlformats.org/officeDocument/2006/relationships/hyperlink" Target="http://ss-drvodjelska-tehnicka-vk.skole.hr/" TargetMode="External"/><Relationship Id="rId2" Type="http://schemas.openxmlformats.org/officeDocument/2006/relationships/hyperlink" Target="http://gimnazija-mareljkovica-vk.skole.hr/" TargetMode="External"/><Relationship Id="rId1" Type="http://schemas.openxmlformats.org/officeDocument/2006/relationships/slideLayout" Target="../slideLayouts/slideLayout13.xml"/><Relationship Id="rId6" Type="http://schemas.openxmlformats.org/officeDocument/2006/relationships/hyperlink" Target="http://ss-poljoprivredno-sumarska-vk.skole.hr/" TargetMode="External"/><Relationship Id="rId5" Type="http://schemas.openxmlformats.org/officeDocument/2006/relationships/hyperlink" Target="http://web2.ss-tehnicka-rboskovica-vk.skole.hr/" TargetMode="External"/><Relationship Id="rId10" Type="http://schemas.openxmlformats.org/officeDocument/2006/relationships/image" Target="../media/image23.png"/><Relationship Id="rId4" Type="http://schemas.openxmlformats.org/officeDocument/2006/relationships/hyperlink" Target="http://ss-drastampara-vk.skole.hr/" TargetMode="External"/><Relationship Id="rId9" Type="http://schemas.openxmlformats.org/officeDocument/2006/relationships/hyperlink" Target="http://www.runjanina.hr/"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www.upisi.hr/FAQ"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hyperlink" Target="mailto:upisi-srednje@mzo.hr" TargetMode="External"/><Relationship Id="rId4" Type="http://schemas.openxmlformats.org/officeDocument/2006/relationships/hyperlink" Target="mailto:helpdesk@skole.hr"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hzz.hr/default.aspx?id=10353"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hyperlink" Target="http://www.cisok.hr/ucenici-osnovne-skole" TargetMode="External"/><Relationship Id="rId4" Type="http://schemas.openxmlformats.org/officeDocument/2006/relationships/hyperlink" Target="http://e-usmjeravanje.hzz.hr/predanketa"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8" Type="http://schemas.openxmlformats.org/officeDocument/2006/relationships/hyperlink" Target="http://mrav.ffzg.hr/zanimanja/upitnik/upitnik.htm" TargetMode="External"/><Relationship Id="rId13" Type="http://schemas.openxmlformats.org/officeDocument/2006/relationships/image" Target="../media/image27.jpg"/><Relationship Id="rId3" Type="http://schemas.openxmlformats.org/officeDocument/2006/relationships/hyperlink" Target="http://www.ucenici.com/" TargetMode="External"/><Relationship Id="rId7" Type="http://schemas.openxmlformats.org/officeDocument/2006/relationships/hyperlink" Target="http://www.hzz.hr/UserDocsImages/slavonska_brosura_2015_5.pdf" TargetMode="External"/><Relationship Id="rId12" Type="http://schemas.openxmlformats.org/officeDocument/2006/relationships/hyperlink" Target="https://narodne-novine.nn.hr/clanci/sluzbeni/2017_05_47_1109.html" TargetMode="External"/><Relationship Id="rId2" Type="http://schemas.openxmlformats.org/officeDocument/2006/relationships/hyperlink" Target="http://www.upisi.hr/" TargetMode="External"/><Relationship Id="rId1" Type="http://schemas.openxmlformats.org/officeDocument/2006/relationships/slideLayout" Target="../slideLayouts/slideLayout13.xml"/><Relationship Id="rId6" Type="http://schemas.openxmlformats.org/officeDocument/2006/relationships/hyperlink" Target="https://narodne-novine.nn.hr/clanci/sluzbeni/2018_05_47_899.html" TargetMode="External"/><Relationship Id="rId11" Type="http://schemas.openxmlformats.org/officeDocument/2006/relationships/hyperlink" Target="https://mzo.hr/sites/default/files/migrated/pravilnik_o_elementima_i_kriterijima_final.pdf" TargetMode="External"/><Relationship Id="rId5" Type="http://schemas.openxmlformats.org/officeDocument/2006/relationships/hyperlink" Target="http://www.srednja.hr/" TargetMode="External"/><Relationship Id="rId15" Type="http://schemas.openxmlformats.org/officeDocument/2006/relationships/image" Target="../media/image29.jpg"/><Relationship Id="rId10" Type="http://schemas.openxmlformats.org/officeDocument/2006/relationships/hyperlink" Target="https://meduza.carnet.hr/index.php/media/watch/12368" TargetMode="External"/><Relationship Id="rId4" Type="http://schemas.openxmlformats.org/officeDocument/2006/relationships/hyperlink" Target="http://www.mzo.hr/" TargetMode="External"/><Relationship Id="rId9" Type="http://schemas.openxmlformats.org/officeDocument/2006/relationships/hyperlink" Target="https://www.hok.hr/obrazovanje/mjesta_za_naukovanje_praksu" TargetMode="External"/><Relationship Id="rId14" Type="http://schemas.openxmlformats.org/officeDocument/2006/relationships/image" Target="../media/image28.jpg"/></Relationships>
</file>

<file path=ppt/slides/_rels/slide67.xml.rels><?xml version="1.0" encoding="UTF-8" standalone="yes"?>
<Relationships xmlns="http://schemas.openxmlformats.org/package/2006/relationships"><Relationship Id="rId8" Type="http://schemas.openxmlformats.org/officeDocument/2006/relationships/hyperlink" Target="https://www.upisi.hr/" TargetMode="External"/><Relationship Id="rId13" Type="http://schemas.openxmlformats.org/officeDocument/2006/relationships/hyperlink" Target="http://www.hzz.hr/" TargetMode="External"/><Relationship Id="rId18" Type="http://schemas.openxmlformats.org/officeDocument/2006/relationships/hyperlink" Target="http://ss-tehnicka-rboskovica-vk.skole.hr/" TargetMode="External"/><Relationship Id="rId3" Type="http://schemas.openxmlformats.org/officeDocument/2006/relationships/hyperlink" Target="https://www.upisi.hr/docs/Publikacija_teskoce.pdf" TargetMode="External"/><Relationship Id="rId21" Type="http://schemas.openxmlformats.org/officeDocument/2006/relationships/hyperlink" Target="http://www.runjanina.hr/index.php" TargetMode="External"/><Relationship Id="rId7" Type="http://schemas.openxmlformats.org/officeDocument/2006/relationships/hyperlink" Target="https://narodne-novine.nn.hr/clanci/sluzbeni/2018_05_47_899.html" TargetMode="External"/><Relationship Id="rId12" Type="http://schemas.openxmlformats.org/officeDocument/2006/relationships/hyperlink" Target="https://meduza.carnet.hr/" TargetMode="External"/><Relationship Id="rId17" Type="http://schemas.openxmlformats.org/officeDocument/2006/relationships/hyperlink" Target="http://ss-drvodjelska-tehnicka-vk.skole.hr/" TargetMode="External"/><Relationship Id="rId2" Type="http://schemas.openxmlformats.org/officeDocument/2006/relationships/hyperlink" Target="https://www.upisi.hr/docs/Publikacija_redovni.pdf" TargetMode="External"/><Relationship Id="rId16" Type="http://schemas.openxmlformats.org/officeDocument/2006/relationships/hyperlink" Target="https://sssvk.weebly.com/" TargetMode="External"/><Relationship Id="rId20" Type="http://schemas.openxmlformats.org/officeDocument/2006/relationships/hyperlink" Target="http://ss-drastampara-vk.skole.hr/" TargetMode="External"/><Relationship Id="rId1" Type="http://schemas.openxmlformats.org/officeDocument/2006/relationships/slideLayout" Target="../slideLayouts/slideLayout13.xml"/><Relationship Id="rId6" Type="http://schemas.openxmlformats.org/officeDocument/2006/relationships/hyperlink" Target="https://narodne-novine.nn.hr/clanci/sluzbeni/2017_05_47_1109.html" TargetMode="External"/><Relationship Id="rId11" Type="http://schemas.openxmlformats.org/officeDocument/2006/relationships/hyperlink" Target="https://mzo.hr/" TargetMode="External"/><Relationship Id="rId5" Type="http://schemas.openxmlformats.org/officeDocument/2006/relationships/hyperlink" Target="https://mzo.hr/sites/default/files/migrated/pravilnik_o_elementima_i_kriterijima_final.pdf" TargetMode="External"/><Relationship Id="rId15" Type="http://schemas.openxmlformats.org/officeDocument/2006/relationships/hyperlink" Target="http://ss-ekonomska-vk.skole.hr/" TargetMode="External"/><Relationship Id="rId10" Type="http://schemas.openxmlformats.org/officeDocument/2006/relationships/hyperlink" Target="http://www.srednja.hr/" TargetMode="External"/><Relationship Id="rId19" Type="http://schemas.openxmlformats.org/officeDocument/2006/relationships/hyperlink" Target="http://ss-poljoprivredno-sumarska-vk.skole.hr/" TargetMode="External"/><Relationship Id="rId4" Type="http://schemas.openxmlformats.org/officeDocument/2006/relationships/hyperlink" Target="https://www.upisi.hr/docs/Publikacija_umjetnicke_sportasi.pdf" TargetMode="External"/><Relationship Id="rId9" Type="http://schemas.openxmlformats.org/officeDocument/2006/relationships/hyperlink" Target="https://www.ucenici.com/" TargetMode="External"/><Relationship Id="rId14" Type="http://schemas.openxmlformats.org/officeDocument/2006/relationships/hyperlink" Target="http://gimnazija-mareljkovica-vk.skole.h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3000" r="-13000"/>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p:txBody>
          <a:bodyPr>
            <a:normAutofit/>
          </a:bodyPr>
          <a:lstStyle/>
          <a:p>
            <a:r>
              <a:rPr lang="hr-HR" b="1" dirty="0">
                <a:latin typeface="Garamond" panose="02020404030301010803" pitchFamily="18" charset="0"/>
                <a:cs typeface="Calibri Light" panose="020F0302020204030204" pitchFamily="34" charset="0"/>
              </a:rPr>
              <a:t>Postupak prijava i upisa u srednju školu – gdje, kako, kada? </a:t>
            </a:r>
          </a:p>
        </p:txBody>
      </p:sp>
      <p:sp>
        <p:nvSpPr>
          <p:cNvPr id="3" name="Podnaslov 2"/>
          <p:cNvSpPr>
            <a:spLocks noGrp="1"/>
          </p:cNvSpPr>
          <p:nvPr>
            <p:ph type="subTitle" idx="1"/>
          </p:nvPr>
        </p:nvSpPr>
        <p:spPr/>
        <p:txBody>
          <a:bodyPr>
            <a:normAutofit fontScale="70000" lnSpcReduction="20000"/>
          </a:bodyPr>
          <a:lstStyle/>
          <a:p>
            <a:pPr algn="r"/>
            <a:endParaRPr lang="hr-HR" sz="2400" dirty="0"/>
          </a:p>
          <a:p>
            <a:pPr algn="r"/>
            <a:endParaRPr lang="hr-HR" sz="2400" dirty="0"/>
          </a:p>
          <a:p>
            <a:pPr algn="r"/>
            <a:r>
              <a:rPr lang="hr-HR" sz="3400" dirty="0">
                <a:solidFill>
                  <a:schemeClr val="tx1">
                    <a:lumMod val="65000"/>
                    <a:lumOff val="35000"/>
                  </a:schemeClr>
                </a:solidFill>
                <a:latin typeface="Garamond" panose="02020404030301010803" pitchFamily="18" charset="0"/>
                <a:cs typeface="Calibri Light" panose="020F0302020204030204" pitchFamily="34" charset="0"/>
              </a:rPr>
              <a:t>Antonija Filipović, stručni suradnik pedagog</a:t>
            </a:r>
          </a:p>
          <a:p>
            <a:pPr algn="r"/>
            <a:r>
              <a:rPr lang="hr-HR" sz="3400" dirty="0">
                <a:solidFill>
                  <a:schemeClr val="tx1">
                    <a:lumMod val="65000"/>
                    <a:lumOff val="35000"/>
                  </a:schemeClr>
                </a:solidFill>
                <a:latin typeface="Garamond" panose="02020404030301010803" pitchFamily="18" charset="0"/>
                <a:cs typeface="Calibri Light" panose="020F0302020204030204" pitchFamily="34" charset="0"/>
              </a:rPr>
              <a:t>Osnovna škola „Ivan Kozarac”, Nijemci</a:t>
            </a:r>
          </a:p>
          <a:p>
            <a:pPr algn="r"/>
            <a:r>
              <a:rPr lang="hr-HR" sz="3400" dirty="0">
                <a:solidFill>
                  <a:schemeClr val="tx1">
                    <a:lumMod val="65000"/>
                    <a:lumOff val="35000"/>
                  </a:schemeClr>
                </a:solidFill>
                <a:latin typeface="Garamond" panose="02020404030301010803" pitchFamily="18" charset="0"/>
                <a:cs typeface="Calibri Light" panose="020F0302020204030204" pitchFamily="34" charset="0"/>
              </a:rPr>
              <a:t>12. lipnja 2018.</a:t>
            </a:r>
          </a:p>
        </p:txBody>
      </p:sp>
    </p:spTree>
    <p:extLst>
      <p:ext uri="{BB962C8B-B14F-4D97-AF65-F5344CB8AC3E}">
        <p14:creationId xmlns:p14="http://schemas.microsoft.com/office/powerpoint/2010/main" val="1752022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95400" y="404614"/>
            <a:ext cx="9601200" cy="1485900"/>
          </a:xfrm>
        </p:spPr>
        <p:txBody>
          <a:bodyPr/>
          <a:lstStyle/>
          <a:p>
            <a:r>
              <a:rPr lang="hr-HR" b="1" dirty="0">
                <a:latin typeface="Garamond" panose="02020404030301010803" pitchFamily="18" charset="0"/>
                <a:cs typeface="Calibri Light" panose="020F0302020204030204" pitchFamily="34" charset="0"/>
              </a:rPr>
              <a:t>Dodatni element</a:t>
            </a:r>
          </a:p>
        </p:txBody>
      </p:sp>
      <p:graphicFrame>
        <p:nvGraphicFramePr>
          <p:cNvPr id="4" name="Rezervirano mjesto sadržaja 3"/>
          <p:cNvGraphicFramePr>
            <a:graphicFrameLocks noGrp="1"/>
          </p:cNvGraphicFramePr>
          <p:nvPr>
            <p:ph idx="1"/>
            <p:extLst>
              <p:ext uri="{D42A27DB-BD31-4B8C-83A1-F6EECF244321}">
                <p14:modId xmlns:p14="http://schemas.microsoft.com/office/powerpoint/2010/main" val="3684339005"/>
              </p:ext>
            </p:extLst>
          </p:nvPr>
        </p:nvGraphicFramePr>
        <p:xfrm>
          <a:off x="1981199" y="1336431"/>
          <a:ext cx="8513299" cy="4962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2D23D964-C019-4A03-9E52-A521A91ED086}"/>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6" name="Slide Number Placeholder 5">
            <a:extLst>
              <a:ext uri="{FF2B5EF4-FFF2-40B4-BE49-F238E27FC236}">
                <a16:creationId xmlns:a16="http://schemas.microsoft.com/office/drawing/2014/main" id="{74666829-ED6D-4644-B6A5-66327D4A30FB}"/>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10</a:t>
            </a:fld>
            <a:endParaRPr lang="hr-HR">
              <a:solidFill>
                <a:prstClr val="black">
                  <a:tint val="75000"/>
                </a:prstClr>
              </a:solidFill>
            </a:endParaRPr>
          </a:p>
        </p:txBody>
      </p:sp>
      <p:pic>
        <p:nvPicPr>
          <p:cNvPr id="8" name="Picture 7">
            <a:extLst>
              <a:ext uri="{FF2B5EF4-FFF2-40B4-BE49-F238E27FC236}">
                <a16:creationId xmlns:a16="http://schemas.microsoft.com/office/drawing/2014/main" id="{137A7AE0-F48A-4AE1-93BB-0D26804316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74394" y="308281"/>
            <a:ext cx="2532184" cy="1901557"/>
          </a:xfrm>
          <a:prstGeom prst="rect">
            <a:avLst/>
          </a:prstGeom>
        </p:spPr>
      </p:pic>
    </p:spTree>
    <p:extLst>
      <p:ext uri="{BB962C8B-B14F-4D97-AF65-F5344CB8AC3E}">
        <p14:creationId xmlns:p14="http://schemas.microsoft.com/office/powerpoint/2010/main" val="1683082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C28A0C-9145-4DED-925A-69E8FE665F57}"/>
              </a:ext>
            </a:extLst>
          </p:cNvPr>
          <p:cNvSpPr/>
          <p:nvPr/>
        </p:nvSpPr>
        <p:spPr>
          <a:xfrm>
            <a:off x="1181686" y="1477108"/>
            <a:ext cx="10086536" cy="4853354"/>
          </a:xfrm>
          <a:prstGeom prst="rect">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8FC51D2D-0DC9-4C94-9438-79AE7A135867}"/>
              </a:ext>
            </a:extLst>
          </p:cNvPr>
          <p:cNvSpPr>
            <a:spLocks noGrp="1"/>
          </p:cNvSpPr>
          <p:nvPr>
            <p:ph type="title"/>
          </p:nvPr>
        </p:nvSpPr>
        <p:spPr>
          <a:xfrm>
            <a:off x="1371600" y="685800"/>
            <a:ext cx="10600006" cy="791308"/>
          </a:xfrm>
        </p:spPr>
        <p:txBody>
          <a:bodyPr>
            <a:normAutofit/>
          </a:bodyPr>
          <a:lstStyle/>
          <a:p>
            <a:r>
              <a:rPr lang="hr-HR" sz="3600" b="1" dirty="0">
                <a:latin typeface="Garamond" panose="02020404030301010803" pitchFamily="18" charset="0"/>
              </a:rPr>
              <a:t>Dodatne provjere znanja i sposobnosti kandidata</a:t>
            </a:r>
            <a:endParaRPr lang="en-US" sz="3600" b="1" dirty="0">
              <a:latin typeface="Garamond" panose="02020404030301010803" pitchFamily="18" charset="0"/>
            </a:endParaRPr>
          </a:p>
        </p:txBody>
      </p:sp>
      <p:sp>
        <p:nvSpPr>
          <p:cNvPr id="3" name="Content Placeholder 2">
            <a:extLst>
              <a:ext uri="{FF2B5EF4-FFF2-40B4-BE49-F238E27FC236}">
                <a16:creationId xmlns:a16="http://schemas.microsoft.com/office/drawing/2014/main" id="{AED8F41D-C72F-4403-B2EE-C36253C98551}"/>
              </a:ext>
            </a:extLst>
          </p:cNvPr>
          <p:cNvSpPr>
            <a:spLocks noGrp="1"/>
          </p:cNvSpPr>
          <p:nvPr>
            <p:ph idx="1"/>
          </p:nvPr>
        </p:nvSpPr>
        <p:spPr>
          <a:xfrm>
            <a:off x="1371600" y="1688123"/>
            <a:ext cx="9601200" cy="4628271"/>
          </a:xfrm>
        </p:spPr>
        <p:txBody>
          <a:bodyPr>
            <a:normAutofit fontScale="85000" lnSpcReduction="10000"/>
          </a:bodyPr>
          <a:lstStyle/>
          <a:p>
            <a:pPr algn="just">
              <a:lnSpc>
                <a:spcPct val="120000"/>
              </a:lnSpc>
            </a:pPr>
            <a:r>
              <a:rPr lang="en-US" sz="2100" dirty="0" err="1">
                <a:latin typeface="Garamond" panose="02020404030301010803" pitchFamily="18" charset="0"/>
              </a:rPr>
              <a:t>Srednje</a:t>
            </a:r>
            <a:r>
              <a:rPr lang="en-US" sz="2100" dirty="0">
                <a:latin typeface="Garamond" panose="02020404030301010803" pitchFamily="18" charset="0"/>
              </a:rPr>
              <a:t> </a:t>
            </a:r>
            <a:r>
              <a:rPr lang="en-US" sz="2100" dirty="0" err="1">
                <a:latin typeface="Garamond" panose="02020404030301010803" pitchFamily="18" charset="0"/>
              </a:rPr>
              <a:t>škole</a:t>
            </a:r>
            <a:r>
              <a:rPr lang="en-US" sz="2100" dirty="0">
                <a:latin typeface="Garamond" panose="02020404030301010803" pitchFamily="18" charset="0"/>
              </a:rPr>
              <a:t> </a:t>
            </a:r>
            <a:r>
              <a:rPr lang="en-US" sz="2100" dirty="0" err="1">
                <a:latin typeface="Garamond" panose="02020404030301010803" pitchFamily="18" charset="0"/>
              </a:rPr>
              <a:t>mogu</a:t>
            </a:r>
            <a:r>
              <a:rPr lang="en-US" sz="2100" dirty="0">
                <a:latin typeface="Garamond" panose="02020404030301010803" pitchFamily="18" charset="0"/>
              </a:rPr>
              <a:t> </a:t>
            </a:r>
            <a:r>
              <a:rPr lang="en-US" sz="2100" dirty="0" err="1">
                <a:latin typeface="Garamond" panose="02020404030301010803" pitchFamily="18" charset="0"/>
              </a:rPr>
              <a:t>provoditi</a:t>
            </a:r>
            <a:r>
              <a:rPr lang="en-US" sz="2100" dirty="0">
                <a:latin typeface="Garamond" panose="02020404030301010803" pitchFamily="18" charset="0"/>
              </a:rPr>
              <a:t> </a:t>
            </a:r>
            <a:r>
              <a:rPr lang="en-US" sz="2100" dirty="0" err="1">
                <a:latin typeface="Garamond" panose="02020404030301010803" pitchFamily="18" charset="0"/>
              </a:rPr>
              <a:t>provjere</a:t>
            </a:r>
            <a:r>
              <a:rPr lang="en-US" sz="2100" dirty="0">
                <a:latin typeface="Garamond" panose="02020404030301010803" pitchFamily="18" charset="0"/>
              </a:rPr>
              <a:t> </a:t>
            </a:r>
            <a:r>
              <a:rPr lang="en-US" sz="2100" dirty="0" err="1">
                <a:latin typeface="Garamond" panose="02020404030301010803" pitchFamily="18" charset="0"/>
              </a:rPr>
              <a:t>posebnih</a:t>
            </a:r>
            <a:r>
              <a:rPr lang="en-US" sz="2100" dirty="0">
                <a:latin typeface="Garamond" panose="02020404030301010803" pitchFamily="18" charset="0"/>
              </a:rPr>
              <a:t> </a:t>
            </a:r>
            <a:r>
              <a:rPr lang="en-US" sz="2100" dirty="0" err="1">
                <a:latin typeface="Garamond" panose="02020404030301010803" pitchFamily="18" charset="0"/>
              </a:rPr>
              <a:t>znanja</a:t>
            </a:r>
            <a:r>
              <a:rPr lang="en-US" sz="2100" dirty="0">
                <a:latin typeface="Garamond" panose="02020404030301010803" pitchFamily="18" charset="0"/>
              </a:rPr>
              <a:t> </a:t>
            </a:r>
            <a:r>
              <a:rPr lang="en-US" sz="2100" dirty="0" err="1">
                <a:latin typeface="Garamond" panose="02020404030301010803" pitchFamily="18" charset="0"/>
              </a:rPr>
              <a:t>iz</a:t>
            </a:r>
            <a:r>
              <a:rPr lang="en-US" sz="2100" dirty="0">
                <a:latin typeface="Garamond" panose="02020404030301010803" pitchFamily="18" charset="0"/>
              </a:rPr>
              <a:t> </a:t>
            </a:r>
            <a:r>
              <a:rPr lang="en-US" sz="2100" dirty="0" err="1">
                <a:latin typeface="Garamond" panose="02020404030301010803" pitchFamily="18" charset="0"/>
              </a:rPr>
              <a:t>nastavnih</a:t>
            </a:r>
            <a:r>
              <a:rPr lang="en-US" sz="2100" dirty="0">
                <a:latin typeface="Garamond" panose="02020404030301010803" pitchFamily="18" charset="0"/>
              </a:rPr>
              <a:t> </a:t>
            </a:r>
            <a:r>
              <a:rPr lang="en-US" sz="2100" dirty="0" err="1">
                <a:latin typeface="Garamond" panose="02020404030301010803" pitchFamily="18" charset="0"/>
              </a:rPr>
              <a:t>predmeta</a:t>
            </a:r>
            <a:r>
              <a:rPr lang="en-US" sz="2100" dirty="0">
                <a:latin typeface="Garamond" panose="02020404030301010803" pitchFamily="18" charset="0"/>
              </a:rPr>
              <a:t> </a:t>
            </a:r>
            <a:r>
              <a:rPr lang="en-US" sz="2100" dirty="0" err="1">
                <a:latin typeface="Garamond" panose="02020404030301010803" pitchFamily="18" charset="0"/>
              </a:rPr>
              <a:t>posebno</a:t>
            </a:r>
            <a:r>
              <a:rPr lang="en-US" sz="2100" dirty="0">
                <a:latin typeface="Garamond" panose="02020404030301010803" pitchFamily="18" charset="0"/>
              </a:rPr>
              <a:t> </a:t>
            </a:r>
            <a:r>
              <a:rPr lang="en-US" sz="2100" dirty="0" err="1">
                <a:latin typeface="Garamond" panose="02020404030301010803" pitchFamily="18" charset="0"/>
              </a:rPr>
              <a:t>važnih</a:t>
            </a:r>
            <a:r>
              <a:rPr lang="en-US" sz="2100" dirty="0">
                <a:latin typeface="Garamond" panose="02020404030301010803" pitchFamily="18" charset="0"/>
              </a:rPr>
              <a:t> za </a:t>
            </a:r>
            <a:r>
              <a:rPr lang="en-US" sz="2100" dirty="0" err="1">
                <a:latin typeface="Garamond" panose="02020404030301010803" pitchFamily="18" charset="0"/>
              </a:rPr>
              <a:t>upis</a:t>
            </a:r>
            <a:r>
              <a:rPr lang="en-US" sz="2100" dirty="0">
                <a:latin typeface="Garamond" panose="02020404030301010803" pitchFamily="18" charset="0"/>
              </a:rPr>
              <a:t> </a:t>
            </a:r>
            <a:r>
              <a:rPr lang="en-US" sz="2100" dirty="0" err="1">
                <a:latin typeface="Garamond" panose="02020404030301010803" pitchFamily="18" charset="0"/>
              </a:rPr>
              <a:t>kandidata</a:t>
            </a:r>
            <a:r>
              <a:rPr lang="hr-HR" sz="2100" dirty="0">
                <a:latin typeface="Garamond" panose="02020404030301010803" pitchFamily="18" charset="0"/>
              </a:rPr>
              <a:t>, n</a:t>
            </a:r>
            <a:r>
              <a:rPr lang="en-US" sz="2100" dirty="0">
                <a:latin typeface="Garamond" panose="02020404030301010803" pitchFamily="18" charset="0"/>
              </a:rPr>
              <a:t>a </a:t>
            </a:r>
            <a:r>
              <a:rPr lang="en-US" sz="2100" dirty="0" err="1">
                <a:latin typeface="Garamond" panose="02020404030301010803" pitchFamily="18" charset="0"/>
              </a:rPr>
              <a:t>temelju</a:t>
            </a:r>
            <a:r>
              <a:rPr lang="en-US" sz="2100" dirty="0">
                <a:latin typeface="Garamond" panose="02020404030301010803" pitchFamily="18" charset="0"/>
              </a:rPr>
              <a:t> </a:t>
            </a:r>
            <a:r>
              <a:rPr lang="hr-HR" sz="2100" dirty="0">
                <a:latin typeface="Garamond" panose="02020404030301010803" pitchFamily="18" charset="0"/>
              </a:rPr>
              <a:t>kojih</a:t>
            </a:r>
            <a:r>
              <a:rPr lang="en-US" sz="2100" dirty="0">
                <a:latin typeface="Garamond" panose="02020404030301010803" pitchFamily="18" charset="0"/>
              </a:rPr>
              <a:t> se </a:t>
            </a:r>
            <a:r>
              <a:rPr lang="hr-HR" sz="2100" dirty="0">
                <a:latin typeface="Garamond" panose="02020404030301010803" pitchFamily="18" charset="0"/>
              </a:rPr>
              <a:t>može </a:t>
            </a:r>
            <a:r>
              <a:rPr lang="en-US" sz="2100" dirty="0" err="1">
                <a:latin typeface="Garamond" panose="02020404030301010803" pitchFamily="18" charset="0"/>
              </a:rPr>
              <a:t>ostvariti</a:t>
            </a:r>
            <a:r>
              <a:rPr lang="en-US" sz="2100" dirty="0">
                <a:latin typeface="Garamond" panose="02020404030301010803" pitchFamily="18" charset="0"/>
              </a:rPr>
              <a:t> </a:t>
            </a:r>
            <a:r>
              <a:rPr lang="en-US" sz="2100" dirty="0" err="1">
                <a:latin typeface="Garamond" panose="02020404030301010803" pitchFamily="18" charset="0"/>
              </a:rPr>
              <a:t>najviše</a:t>
            </a:r>
            <a:r>
              <a:rPr lang="en-US" sz="2100" dirty="0">
                <a:latin typeface="Garamond" panose="02020404030301010803" pitchFamily="18" charset="0"/>
              </a:rPr>
              <a:t> 5 </a:t>
            </a:r>
            <a:r>
              <a:rPr lang="en-US" sz="2100" dirty="0" err="1">
                <a:latin typeface="Garamond" panose="02020404030301010803" pitchFamily="18" charset="0"/>
              </a:rPr>
              <a:t>bodova</a:t>
            </a:r>
            <a:r>
              <a:rPr lang="hr-HR" sz="2100" dirty="0">
                <a:latin typeface="Garamond" panose="02020404030301010803" pitchFamily="18" charset="0"/>
              </a:rPr>
              <a:t>. </a:t>
            </a:r>
            <a:r>
              <a:rPr lang="en-US" sz="2100" dirty="0" err="1">
                <a:latin typeface="Garamond" panose="02020404030301010803" pitchFamily="18" charset="0"/>
              </a:rPr>
              <a:t>Provjera</a:t>
            </a:r>
            <a:r>
              <a:rPr lang="en-US" sz="2100" dirty="0">
                <a:latin typeface="Garamond" panose="02020404030301010803" pitchFamily="18" charset="0"/>
              </a:rPr>
              <a:t> </a:t>
            </a:r>
            <a:r>
              <a:rPr lang="en-US" sz="2100" dirty="0" err="1">
                <a:latin typeface="Garamond" panose="02020404030301010803" pitchFamily="18" charset="0"/>
              </a:rPr>
              <a:t>nije</a:t>
            </a:r>
            <a:r>
              <a:rPr lang="en-US" sz="2100" dirty="0">
                <a:latin typeface="Garamond" panose="02020404030301010803" pitchFamily="18" charset="0"/>
              </a:rPr>
              <a:t> </a:t>
            </a:r>
            <a:r>
              <a:rPr lang="en-US" sz="2100" dirty="0" err="1">
                <a:latin typeface="Garamond" panose="02020404030301010803" pitchFamily="18" charset="0"/>
              </a:rPr>
              <a:t>eliminacijska</a:t>
            </a:r>
            <a:r>
              <a:rPr lang="hr-HR" sz="2100" dirty="0">
                <a:latin typeface="Garamond" panose="02020404030301010803" pitchFamily="18" charset="0"/>
              </a:rPr>
              <a:t>.</a:t>
            </a:r>
          </a:p>
          <a:p>
            <a:pPr marL="0" indent="0" algn="just">
              <a:buNone/>
            </a:pPr>
            <a:endParaRPr lang="en-US" sz="2100" dirty="0">
              <a:latin typeface="Garamond" panose="02020404030301010803" pitchFamily="18" charset="0"/>
            </a:endParaRPr>
          </a:p>
          <a:p>
            <a:pPr algn="just"/>
            <a:r>
              <a:rPr lang="hr-HR" sz="2100" dirty="0">
                <a:latin typeface="Garamond" panose="02020404030301010803" pitchFamily="18" charset="0"/>
              </a:rPr>
              <a:t>Provjera darovitosti kandidata: </a:t>
            </a:r>
            <a:r>
              <a:rPr lang="en-US" sz="2100" dirty="0" err="1">
                <a:latin typeface="Garamond" panose="02020404030301010803" pitchFamily="18" charset="0"/>
              </a:rPr>
              <a:t>upis</a:t>
            </a:r>
            <a:r>
              <a:rPr lang="en-US" sz="2100" dirty="0">
                <a:latin typeface="Garamond" panose="02020404030301010803" pitchFamily="18" charset="0"/>
              </a:rPr>
              <a:t> u</a:t>
            </a:r>
            <a:r>
              <a:rPr lang="hr-HR" sz="2100" dirty="0">
                <a:latin typeface="Garamond" panose="02020404030301010803" pitchFamily="18" charset="0"/>
              </a:rPr>
              <a:t> umjetničke škole</a:t>
            </a:r>
            <a:r>
              <a:rPr lang="en-US" sz="2100" dirty="0">
                <a:latin typeface="Garamond" panose="02020404030301010803" pitchFamily="18" charset="0"/>
              </a:rPr>
              <a:t> </a:t>
            </a:r>
            <a:r>
              <a:rPr lang="hr-HR" sz="2100" dirty="0">
                <a:latin typeface="Garamond" panose="02020404030301010803" pitchFamily="18" charset="0"/>
              </a:rPr>
              <a:t>(</a:t>
            </a:r>
            <a:r>
              <a:rPr lang="en-US" sz="2100" dirty="0" err="1">
                <a:latin typeface="Garamond" panose="02020404030301010803" pitchFamily="18" charset="0"/>
              </a:rPr>
              <a:t>plesne</a:t>
            </a:r>
            <a:r>
              <a:rPr lang="en-US" sz="2100" dirty="0">
                <a:latin typeface="Garamond" panose="02020404030301010803" pitchFamily="18" charset="0"/>
              </a:rPr>
              <a:t>, </a:t>
            </a:r>
            <a:r>
              <a:rPr lang="en-US" sz="2100" dirty="0" err="1">
                <a:latin typeface="Garamond" panose="02020404030301010803" pitchFamily="18" charset="0"/>
              </a:rPr>
              <a:t>likovne</a:t>
            </a:r>
            <a:r>
              <a:rPr lang="en-US" sz="2100" dirty="0">
                <a:latin typeface="Garamond" panose="02020404030301010803" pitchFamily="18" charset="0"/>
              </a:rPr>
              <a:t>, </a:t>
            </a:r>
            <a:r>
              <a:rPr lang="en-US" sz="2100" dirty="0" err="1">
                <a:latin typeface="Garamond" panose="02020404030301010803" pitchFamily="18" charset="0"/>
              </a:rPr>
              <a:t>glazbene</a:t>
            </a:r>
            <a:r>
              <a:rPr lang="en-US" sz="2100" dirty="0">
                <a:latin typeface="Garamond" panose="02020404030301010803" pitchFamily="18" charset="0"/>
              </a:rPr>
              <a:t> </a:t>
            </a:r>
            <a:r>
              <a:rPr lang="en-US" sz="2100" dirty="0" err="1">
                <a:latin typeface="Garamond" panose="02020404030301010803" pitchFamily="18" charset="0"/>
              </a:rPr>
              <a:t>programe</a:t>
            </a:r>
            <a:r>
              <a:rPr lang="hr-HR" sz="2100" dirty="0">
                <a:latin typeface="Garamond" panose="02020404030301010803" pitchFamily="18" charset="0"/>
              </a:rPr>
              <a:t>).</a:t>
            </a:r>
          </a:p>
          <a:p>
            <a:pPr algn="just"/>
            <a:endParaRPr lang="hr-HR" sz="2100" dirty="0">
              <a:latin typeface="Garamond" panose="02020404030301010803" pitchFamily="18" charset="0"/>
            </a:endParaRPr>
          </a:p>
          <a:p>
            <a:pPr algn="just"/>
            <a:r>
              <a:rPr lang="hr-HR" sz="2100" dirty="0">
                <a:latin typeface="Garamond" panose="02020404030301010803" pitchFamily="18" charset="0"/>
              </a:rPr>
              <a:t>Kandidati koji se upisuju u razredne odjele za sportaše: Pravo prijave za upis u razredne odjele za sportaše ima kandidat koji je uvršten na rang-listu određenoga nacionalnoga sportskoga saveza. Kada se kandidati prijavljuju u razredne odjele za sportaše, jedna prijava vrijedi i za ljetni i za jesenski rok.</a:t>
            </a:r>
          </a:p>
          <a:p>
            <a:pPr marL="0" indent="0" algn="just">
              <a:buNone/>
            </a:pPr>
            <a:endParaRPr lang="hr-HR" sz="2100" dirty="0">
              <a:latin typeface="Garamond" panose="02020404030301010803" pitchFamily="18" charset="0"/>
            </a:endParaRPr>
          </a:p>
          <a:p>
            <a:pPr algn="just"/>
            <a:r>
              <a:rPr lang="hr-HR" sz="2100" dirty="0">
                <a:latin typeface="Garamond" panose="02020404030301010803" pitchFamily="18" charset="0"/>
              </a:rPr>
              <a:t>Provjera znanja kandidata iz stranog jezika: </a:t>
            </a:r>
            <a:r>
              <a:rPr lang="en-US" sz="2100" dirty="0" err="1">
                <a:latin typeface="Garamond" panose="02020404030301010803" pitchFamily="18" charset="0"/>
              </a:rPr>
              <a:t>Kandidat</a:t>
            </a:r>
            <a:r>
              <a:rPr lang="en-US" sz="2100" dirty="0">
                <a:latin typeface="Garamond" panose="02020404030301010803" pitchFamily="18" charset="0"/>
              </a:rPr>
              <a:t> </a:t>
            </a:r>
            <a:r>
              <a:rPr lang="en-US" sz="2100" dirty="0" err="1">
                <a:latin typeface="Garamond" panose="02020404030301010803" pitchFamily="18" charset="0"/>
              </a:rPr>
              <a:t>koji</a:t>
            </a:r>
            <a:r>
              <a:rPr lang="en-US" sz="2100" dirty="0">
                <a:latin typeface="Garamond" panose="02020404030301010803" pitchFamily="18" charset="0"/>
              </a:rPr>
              <a:t> u </a:t>
            </a:r>
            <a:r>
              <a:rPr lang="en-US" sz="2100" dirty="0" err="1">
                <a:latin typeface="Garamond" panose="02020404030301010803" pitchFamily="18" charset="0"/>
              </a:rPr>
              <a:t>osnovnoj</a:t>
            </a:r>
            <a:r>
              <a:rPr lang="en-US" sz="2100" dirty="0">
                <a:latin typeface="Garamond" panose="02020404030301010803" pitchFamily="18" charset="0"/>
              </a:rPr>
              <a:t> </a:t>
            </a:r>
            <a:r>
              <a:rPr lang="en-US" sz="2100" dirty="0" err="1">
                <a:latin typeface="Garamond" panose="02020404030301010803" pitchFamily="18" charset="0"/>
              </a:rPr>
              <a:t>školi</a:t>
            </a:r>
            <a:r>
              <a:rPr lang="en-US" sz="2100" dirty="0">
                <a:latin typeface="Garamond" panose="02020404030301010803" pitchFamily="18" charset="0"/>
              </a:rPr>
              <a:t> </a:t>
            </a:r>
            <a:r>
              <a:rPr lang="en-US" sz="2100" dirty="0" err="1">
                <a:latin typeface="Garamond" panose="02020404030301010803" pitchFamily="18" charset="0"/>
              </a:rPr>
              <a:t>nije</a:t>
            </a:r>
            <a:r>
              <a:rPr lang="en-US" sz="2100" dirty="0">
                <a:latin typeface="Garamond" panose="02020404030301010803" pitchFamily="18" charset="0"/>
              </a:rPr>
              <a:t> </a:t>
            </a:r>
            <a:r>
              <a:rPr lang="en-US" sz="2100" dirty="0" err="1">
                <a:latin typeface="Garamond" panose="02020404030301010803" pitchFamily="18" charset="0"/>
              </a:rPr>
              <a:t>učio</a:t>
            </a:r>
            <a:r>
              <a:rPr lang="en-US" sz="2100" dirty="0">
                <a:latin typeface="Garamond" panose="02020404030301010803" pitchFamily="18" charset="0"/>
              </a:rPr>
              <a:t> </a:t>
            </a:r>
            <a:r>
              <a:rPr lang="en-US" sz="2100" dirty="0" err="1">
                <a:latin typeface="Garamond" panose="02020404030301010803" pitchFamily="18" charset="0"/>
              </a:rPr>
              <a:t>određeni</a:t>
            </a:r>
            <a:r>
              <a:rPr lang="en-US" sz="2100" dirty="0">
                <a:latin typeface="Garamond" panose="02020404030301010803" pitchFamily="18" charset="0"/>
              </a:rPr>
              <a:t> </a:t>
            </a:r>
            <a:r>
              <a:rPr lang="en-US" sz="2100" dirty="0" err="1">
                <a:latin typeface="Garamond" panose="02020404030301010803" pitchFamily="18" charset="0"/>
              </a:rPr>
              <a:t>strani</a:t>
            </a:r>
            <a:r>
              <a:rPr lang="en-US" sz="2100" dirty="0">
                <a:latin typeface="Garamond" panose="02020404030301010803" pitchFamily="18" charset="0"/>
              </a:rPr>
              <a:t> </a:t>
            </a:r>
            <a:r>
              <a:rPr lang="en-US" sz="2100" dirty="0" err="1">
                <a:latin typeface="Garamond" panose="02020404030301010803" pitchFamily="18" charset="0"/>
              </a:rPr>
              <a:t>jezik</a:t>
            </a:r>
            <a:r>
              <a:rPr lang="en-US" sz="2100" dirty="0">
                <a:latin typeface="Garamond" panose="02020404030301010803" pitchFamily="18" charset="0"/>
              </a:rPr>
              <a:t> </a:t>
            </a:r>
            <a:r>
              <a:rPr lang="en-US" sz="2100" dirty="0" err="1">
                <a:latin typeface="Garamond" panose="02020404030301010803" pitchFamily="18" charset="0"/>
              </a:rPr>
              <a:t>može</a:t>
            </a:r>
            <a:r>
              <a:rPr lang="en-US" sz="2100" dirty="0">
                <a:latin typeface="Garamond" panose="02020404030301010803" pitchFamily="18" charset="0"/>
              </a:rPr>
              <a:t> </a:t>
            </a:r>
            <a:r>
              <a:rPr lang="en-US" sz="2100" dirty="0" err="1">
                <a:latin typeface="Garamond" panose="02020404030301010803" pitchFamily="18" charset="0"/>
              </a:rPr>
              <a:t>prilikom</a:t>
            </a:r>
            <a:r>
              <a:rPr lang="en-US" sz="2100" dirty="0">
                <a:latin typeface="Garamond" panose="02020404030301010803" pitchFamily="18" charset="0"/>
              </a:rPr>
              <a:t> </a:t>
            </a:r>
            <a:r>
              <a:rPr lang="en-US" sz="2100" dirty="0" err="1">
                <a:latin typeface="Garamond" panose="02020404030301010803" pitchFamily="18" charset="0"/>
              </a:rPr>
              <a:t>prijave</a:t>
            </a:r>
            <a:r>
              <a:rPr lang="en-US" sz="2100" dirty="0">
                <a:latin typeface="Garamond" panose="02020404030301010803" pitchFamily="18" charset="0"/>
              </a:rPr>
              <a:t> </a:t>
            </a:r>
            <a:r>
              <a:rPr lang="en-US" sz="2100" dirty="0" err="1">
                <a:latin typeface="Garamond" panose="02020404030301010803" pitchFamily="18" charset="0"/>
              </a:rPr>
              <a:t>programa</a:t>
            </a:r>
            <a:r>
              <a:rPr lang="en-US" sz="2100" dirty="0">
                <a:latin typeface="Garamond" panose="02020404030301010803" pitchFamily="18" charset="0"/>
              </a:rPr>
              <a:t> </a:t>
            </a:r>
            <a:r>
              <a:rPr lang="en-US" sz="2100" dirty="0" err="1">
                <a:latin typeface="Garamond" panose="02020404030301010803" pitchFamily="18" charset="0"/>
              </a:rPr>
              <a:t>obrazovanja</a:t>
            </a:r>
            <a:r>
              <a:rPr lang="en-US" sz="2100" dirty="0">
                <a:latin typeface="Garamond" panose="02020404030301010803" pitchFamily="18" charset="0"/>
              </a:rPr>
              <a:t> </a:t>
            </a:r>
            <a:r>
              <a:rPr lang="en-US" sz="2100" dirty="0" err="1">
                <a:latin typeface="Garamond" panose="02020404030301010803" pitchFamily="18" charset="0"/>
              </a:rPr>
              <a:t>odabrati</a:t>
            </a:r>
            <a:r>
              <a:rPr lang="en-US" sz="2100" dirty="0">
                <a:latin typeface="Garamond" panose="02020404030301010803" pitchFamily="18" charset="0"/>
              </a:rPr>
              <a:t> </a:t>
            </a:r>
            <a:r>
              <a:rPr lang="en-US" sz="2100" dirty="0" err="1">
                <a:latin typeface="Garamond" panose="02020404030301010803" pitchFamily="18" charset="0"/>
              </a:rPr>
              <a:t>učenje</a:t>
            </a:r>
            <a:r>
              <a:rPr lang="en-US" sz="2100" dirty="0">
                <a:latin typeface="Garamond" panose="02020404030301010803" pitchFamily="18" charset="0"/>
              </a:rPr>
              <a:t> toga </a:t>
            </a:r>
            <a:r>
              <a:rPr lang="en-US" sz="2100" dirty="0" err="1">
                <a:latin typeface="Garamond" panose="02020404030301010803" pitchFamily="18" charset="0"/>
              </a:rPr>
              <a:t>stranog</a:t>
            </a:r>
            <a:r>
              <a:rPr lang="en-US" sz="2100" dirty="0">
                <a:latin typeface="Garamond" panose="02020404030301010803" pitchFamily="18" charset="0"/>
              </a:rPr>
              <a:t> </a:t>
            </a:r>
            <a:r>
              <a:rPr lang="en-US" sz="2100" dirty="0" err="1">
                <a:latin typeface="Garamond" panose="02020404030301010803" pitchFamily="18" charset="0"/>
              </a:rPr>
              <a:t>jezika</a:t>
            </a:r>
            <a:r>
              <a:rPr lang="en-US" sz="2100" dirty="0">
                <a:latin typeface="Garamond" panose="02020404030301010803" pitchFamily="18" charset="0"/>
              </a:rPr>
              <a:t> </a:t>
            </a:r>
            <a:r>
              <a:rPr lang="en-US" sz="2100" dirty="0" err="1">
                <a:latin typeface="Garamond" panose="02020404030301010803" pitchFamily="18" charset="0"/>
              </a:rPr>
              <a:t>kao</a:t>
            </a:r>
            <a:r>
              <a:rPr lang="en-US" sz="2100" dirty="0">
                <a:latin typeface="Garamond" panose="02020404030301010803" pitchFamily="18" charset="0"/>
              </a:rPr>
              <a:t> </a:t>
            </a:r>
            <a:r>
              <a:rPr lang="en-US" sz="2100" dirty="0" err="1">
                <a:latin typeface="Garamond" panose="02020404030301010803" pitchFamily="18" charset="0"/>
              </a:rPr>
              <a:t>prvoga</a:t>
            </a:r>
            <a:r>
              <a:rPr lang="en-US" sz="2100" dirty="0">
                <a:latin typeface="Garamond" panose="02020404030301010803" pitchFamily="18" charset="0"/>
              </a:rPr>
              <a:t> </a:t>
            </a:r>
            <a:r>
              <a:rPr lang="en-US" sz="2100" dirty="0" err="1">
                <a:latin typeface="Garamond" panose="02020404030301010803" pitchFamily="18" charset="0"/>
              </a:rPr>
              <a:t>stranog</a:t>
            </a:r>
            <a:r>
              <a:rPr lang="en-US" sz="2100" dirty="0">
                <a:latin typeface="Garamond" panose="02020404030301010803" pitchFamily="18" charset="0"/>
              </a:rPr>
              <a:t> </a:t>
            </a:r>
            <a:r>
              <a:rPr lang="en-US" sz="2100" dirty="0" err="1">
                <a:latin typeface="Garamond" panose="02020404030301010803" pitchFamily="18" charset="0"/>
              </a:rPr>
              <a:t>jezika</a:t>
            </a:r>
            <a:r>
              <a:rPr lang="en-US" sz="2100" dirty="0">
                <a:latin typeface="Garamond" panose="02020404030301010803" pitchFamily="18" charset="0"/>
              </a:rPr>
              <a:t> </a:t>
            </a:r>
            <a:r>
              <a:rPr lang="en-US" sz="2100" dirty="0" err="1">
                <a:latin typeface="Garamond" panose="02020404030301010803" pitchFamily="18" charset="0"/>
              </a:rPr>
              <a:t>uz</a:t>
            </a:r>
            <a:r>
              <a:rPr lang="en-US" sz="2100" dirty="0">
                <a:latin typeface="Garamond" panose="02020404030301010803" pitchFamily="18" charset="0"/>
              </a:rPr>
              <a:t> </a:t>
            </a:r>
            <a:r>
              <a:rPr lang="en-US" sz="2100" dirty="0" err="1">
                <a:latin typeface="Garamond" panose="02020404030301010803" pitchFamily="18" charset="0"/>
              </a:rPr>
              <a:t>uvjet</a:t>
            </a:r>
            <a:r>
              <a:rPr lang="en-US" sz="2100" dirty="0">
                <a:latin typeface="Garamond" panose="02020404030301010803" pitchFamily="18" charset="0"/>
              </a:rPr>
              <a:t> da je </a:t>
            </a:r>
            <a:r>
              <a:rPr lang="en-US" sz="2100" dirty="0" err="1">
                <a:latin typeface="Garamond" panose="02020404030301010803" pitchFamily="18" charset="0"/>
              </a:rPr>
              <a:t>na</a:t>
            </a:r>
            <a:r>
              <a:rPr lang="en-US" sz="2100" dirty="0">
                <a:latin typeface="Garamond" panose="02020404030301010803" pitchFamily="18" charset="0"/>
              </a:rPr>
              <a:t> </a:t>
            </a:r>
            <a:r>
              <a:rPr lang="en-US" sz="2100" dirty="0" err="1">
                <a:latin typeface="Garamond" panose="02020404030301010803" pitchFamily="18" charset="0"/>
              </a:rPr>
              <a:t>provjeri</a:t>
            </a:r>
            <a:r>
              <a:rPr lang="en-US" sz="2100" dirty="0">
                <a:latin typeface="Garamond" panose="02020404030301010803" pitchFamily="18" charset="0"/>
              </a:rPr>
              <a:t> </a:t>
            </a:r>
            <a:r>
              <a:rPr lang="en-US" sz="2100" dirty="0" err="1">
                <a:latin typeface="Garamond" panose="02020404030301010803" pitchFamily="18" charset="0"/>
              </a:rPr>
              <a:t>znanja</a:t>
            </a:r>
            <a:r>
              <a:rPr lang="en-US" sz="2100" dirty="0">
                <a:latin typeface="Garamond" panose="02020404030301010803" pitchFamily="18" charset="0"/>
              </a:rPr>
              <a:t> </a:t>
            </a:r>
            <a:r>
              <a:rPr lang="en-US" sz="2100" dirty="0" err="1">
                <a:latin typeface="Garamond" panose="02020404030301010803" pitchFamily="18" charset="0"/>
              </a:rPr>
              <a:t>utvrđena</a:t>
            </a:r>
            <a:r>
              <a:rPr lang="en-US" sz="2100" dirty="0">
                <a:latin typeface="Garamond" panose="02020404030301010803" pitchFamily="18" charset="0"/>
              </a:rPr>
              <a:t> </a:t>
            </a:r>
            <a:r>
              <a:rPr lang="en-US" sz="2100" dirty="0" err="1">
                <a:latin typeface="Garamond" panose="02020404030301010803" pitchFamily="18" charset="0"/>
              </a:rPr>
              <a:t>mogućnost</a:t>
            </a:r>
            <a:r>
              <a:rPr lang="en-US" sz="2100" dirty="0">
                <a:latin typeface="Garamond" panose="02020404030301010803" pitchFamily="18" charset="0"/>
              </a:rPr>
              <a:t> </a:t>
            </a:r>
            <a:r>
              <a:rPr lang="en-US" sz="2100" dirty="0" err="1">
                <a:latin typeface="Garamond" panose="02020404030301010803" pitchFamily="18" charset="0"/>
              </a:rPr>
              <a:t>učenja</a:t>
            </a:r>
            <a:r>
              <a:rPr lang="en-US" sz="2100" dirty="0">
                <a:latin typeface="Garamond" panose="02020404030301010803" pitchFamily="18" charset="0"/>
              </a:rPr>
              <a:t> toga </a:t>
            </a:r>
            <a:r>
              <a:rPr lang="en-US" sz="2100" dirty="0" err="1">
                <a:latin typeface="Garamond" panose="02020404030301010803" pitchFamily="18" charset="0"/>
              </a:rPr>
              <a:t>stranog</a:t>
            </a:r>
            <a:r>
              <a:rPr lang="en-US" sz="2100" dirty="0">
                <a:latin typeface="Garamond" panose="02020404030301010803" pitchFamily="18" charset="0"/>
              </a:rPr>
              <a:t> </a:t>
            </a:r>
            <a:r>
              <a:rPr lang="en-US" sz="2100" dirty="0" err="1">
                <a:latin typeface="Garamond" panose="02020404030301010803" pitchFamily="18" charset="0"/>
              </a:rPr>
              <a:t>jezika</a:t>
            </a:r>
            <a:r>
              <a:rPr lang="en-US" sz="2100" dirty="0">
                <a:latin typeface="Garamond" panose="02020404030301010803" pitchFamily="18" charset="0"/>
              </a:rPr>
              <a:t> </a:t>
            </a:r>
            <a:r>
              <a:rPr lang="en-US" sz="2100" dirty="0" err="1">
                <a:latin typeface="Garamond" panose="02020404030301010803" pitchFamily="18" charset="0"/>
              </a:rPr>
              <a:t>kao</a:t>
            </a:r>
            <a:r>
              <a:rPr lang="en-US" sz="2100" dirty="0">
                <a:latin typeface="Garamond" panose="02020404030301010803" pitchFamily="18" charset="0"/>
              </a:rPr>
              <a:t> </a:t>
            </a:r>
            <a:r>
              <a:rPr lang="en-US" sz="2100" dirty="0" err="1">
                <a:latin typeface="Garamond" panose="02020404030301010803" pitchFamily="18" charset="0"/>
              </a:rPr>
              <a:t>prvoga</a:t>
            </a:r>
            <a:r>
              <a:rPr lang="en-US" sz="2100" dirty="0">
                <a:latin typeface="Garamond" panose="02020404030301010803" pitchFamily="18" charset="0"/>
              </a:rPr>
              <a:t> </a:t>
            </a:r>
            <a:r>
              <a:rPr lang="en-US" sz="2100" dirty="0" err="1">
                <a:latin typeface="Garamond" panose="02020404030301010803" pitchFamily="18" charset="0"/>
              </a:rPr>
              <a:t>stranog</a:t>
            </a:r>
            <a:r>
              <a:rPr lang="en-US" sz="2100" dirty="0">
                <a:latin typeface="Garamond" panose="02020404030301010803" pitchFamily="18" charset="0"/>
              </a:rPr>
              <a:t> </a:t>
            </a:r>
            <a:r>
              <a:rPr lang="en-US" sz="2100" dirty="0" err="1">
                <a:latin typeface="Garamond" panose="02020404030301010803" pitchFamily="18" charset="0"/>
              </a:rPr>
              <a:t>jezika</a:t>
            </a:r>
            <a:r>
              <a:rPr lang="en-US" sz="2100" dirty="0">
                <a:latin typeface="Garamond" panose="02020404030301010803" pitchFamily="18" charset="0"/>
              </a:rPr>
              <a:t>. </a:t>
            </a:r>
            <a:r>
              <a:rPr lang="en-US" sz="2100" dirty="0" err="1">
                <a:latin typeface="Garamond" panose="02020404030301010803" pitchFamily="18" charset="0"/>
              </a:rPr>
              <a:t>Provjeru</a:t>
            </a:r>
            <a:r>
              <a:rPr lang="en-US" sz="2100" dirty="0">
                <a:latin typeface="Garamond" panose="02020404030301010803" pitchFamily="18" charset="0"/>
              </a:rPr>
              <a:t> </a:t>
            </a:r>
            <a:r>
              <a:rPr lang="en-US" sz="2100" dirty="0" err="1">
                <a:latin typeface="Garamond" panose="02020404030301010803" pitchFamily="18" charset="0"/>
              </a:rPr>
              <a:t>znanja</a:t>
            </a:r>
            <a:r>
              <a:rPr lang="en-US" sz="2100" dirty="0">
                <a:latin typeface="Garamond" panose="02020404030301010803" pitchFamily="18" charset="0"/>
              </a:rPr>
              <a:t> </a:t>
            </a:r>
            <a:r>
              <a:rPr lang="en-US" sz="2100" dirty="0" err="1">
                <a:latin typeface="Garamond" panose="02020404030301010803" pitchFamily="18" charset="0"/>
              </a:rPr>
              <a:t>provodi</a:t>
            </a:r>
            <a:r>
              <a:rPr lang="en-US" sz="2100" dirty="0">
                <a:latin typeface="Garamond" panose="02020404030301010803" pitchFamily="18" charset="0"/>
              </a:rPr>
              <a:t> </a:t>
            </a:r>
            <a:r>
              <a:rPr lang="en-US" sz="2100" dirty="0" err="1">
                <a:latin typeface="Garamond" panose="02020404030301010803" pitchFamily="18" charset="0"/>
              </a:rPr>
              <a:t>Stručno</a:t>
            </a:r>
            <a:r>
              <a:rPr lang="en-US" sz="2100" dirty="0">
                <a:latin typeface="Garamond" panose="02020404030301010803" pitchFamily="18" charset="0"/>
              </a:rPr>
              <a:t> </a:t>
            </a:r>
            <a:r>
              <a:rPr lang="en-US" sz="2100" dirty="0" err="1">
                <a:latin typeface="Garamond" panose="02020404030301010803" pitchFamily="18" charset="0"/>
              </a:rPr>
              <a:t>povjerenstvo</a:t>
            </a:r>
            <a:r>
              <a:rPr lang="en-US" sz="2100" dirty="0">
                <a:latin typeface="Garamond" panose="02020404030301010803" pitchFamily="18" charset="0"/>
              </a:rPr>
              <a:t> </a:t>
            </a:r>
            <a:r>
              <a:rPr lang="en-US" sz="2100" dirty="0" err="1">
                <a:latin typeface="Garamond" panose="02020404030301010803" pitchFamily="18" charset="0"/>
              </a:rPr>
              <a:t>srednje</a:t>
            </a:r>
            <a:r>
              <a:rPr lang="en-US" sz="2100" dirty="0">
                <a:latin typeface="Garamond" panose="02020404030301010803" pitchFamily="18" charset="0"/>
              </a:rPr>
              <a:t> </a:t>
            </a:r>
            <a:r>
              <a:rPr lang="en-US" sz="2100" dirty="0" err="1">
                <a:latin typeface="Garamond" panose="02020404030301010803" pitchFamily="18" charset="0"/>
              </a:rPr>
              <a:t>škole</a:t>
            </a:r>
            <a:r>
              <a:rPr lang="en-US" sz="2100" dirty="0">
                <a:latin typeface="Garamond" panose="02020404030301010803" pitchFamily="18" charset="0"/>
              </a:rPr>
              <a:t> u </a:t>
            </a:r>
            <a:r>
              <a:rPr lang="en-US" sz="2100" dirty="0" err="1">
                <a:latin typeface="Garamond" panose="02020404030301010803" pitchFamily="18" charset="0"/>
              </a:rPr>
              <a:t>koju</a:t>
            </a:r>
            <a:r>
              <a:rPr lang="en-US" sz="2100" dirty="0">
                <a:latin typeface="Garamond" panose="02020404030301010803" pitchFamily="18" charset="0"/>
              </a:rPr>
              <a:t> se </a:t>
            </a:r>
            <a:r>
              <a:rPr lang="en-US" sz="2100" dirty="0" err="1">
                <a:latin typeface="Garamond" panose="02020404030301010803" pitchFamily="18" charset="0"/>
              </a:rPr>
              <a:t>kandidat</a:t>
            </a:r>
            <a:r>
              <a:rPr lang="en-US" sz="2100" dirty="0">
                <a:latin typeface="Garamond" panose="02020404030301010803" pitchFamily="18" charset="0"/>
              </a:rPr>
              <a:t> </a:t>
            </a:r>
            <a:r>
              <a:rPr lang="en-US" sz="2100" dirty="0" err="1">
                <a:latin typeface="Garamond" panose="02020404030301010803" pitchFamily="18" charset="0"/>
              </a:rPr>
              <a:t>želi</a:t>
            </a:r>
            <a:r>
              <a:rPr lang="en-US" sz="2100" dirty="0">
                <a:latin typeface="Garamond" panose="02020404030301010803" pitchFamily="18" charset="0"/>
              </a:rPr>
              <a:t> </a:t>
            </a:r>
            <a:r>
              <a:rPr lang="en-US" sz="2100" dirty="0" err="1">
                <a:latin typeface="Garamond" panose="02020404030301010803" pitchFamily="18" charset="0"/>
              </a:rPr>
              <a:t>upisati</a:t>
            </a:r>
            <a:r>
              <a:rPr lang="en-US" sz="2100" dirty="0">
                <a:latin typeface="Garamond" panose="02020404030301010803" pitchFamily="18" charset="0"/>
              </a:rPr>
              <a:t>. </a:t>
            </a:r>
            <a:r>
              <a:rPr lang="hr-HR" sz="2100" dirty="0">
                <a:latin typeface="Garamond" panose="02020404030301010803" pitchFamily="18" charset="0"/>
              </a:rPr>
              <a:t>Položena provjera znanja u jednoj školi vrijedi i za ostale prijavljene škole.</a:t>
            </a:r>
            <a:endParaRPr lang="en-US" sz="2100" dirty="0">
              <a:latin typeface="Garamond" panose="02020404030301010803" pitchFamily="18" charset="0"/>
            </a:endParaRPr>
          </a:p>
          <a:p>
            <a:endParaRPr lang="en-US" dirty="0"/>
          </a:p>
          <a:p>
            <a:endParaRPr lang="en-US" dirty="0"/>
          </a:p>
        </p:txBody>
      </p:sp>
      <p:sp>
        <p:nvSpPr>
          <p:cNvPr id="4" name="Footer Placeholder 3">
            <a:extLst>
              <a:ext uri="{FF2B5EF4-FFF2-40B4-BE49-F238E27FC236}">
                <a16:creationId xmlns:a16="http://schemas.microsoft.com/office/drawing/2014/main" id="{990C61B3-2FE9-4036-AEDC-BC1AD7899423}"/>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8293027A-D1A2-4133-AA26-87C829BAAF38}"/>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11</a:t>
            </a:fld>
            <a:endParaRPr lang="hr-HR">
              <a:solidFill>
                <a:prstClr val="black">
                  <a:tint val="75000"/>
                </a:prstClr>
              </a:solidFill>
            </a:endParaRPr>
          </a:p>
        </p:txBody>
      </p:sp>
    </p:spTree>
    <p:extLst>
      <p:ext uri="{BB962C8B-B14F-4D97-AF65-F5344CB8AC3E}">
        <p14:creationId xmlns:p14="http://schemas.microsoft.com/office/powerpoint/2010/main" val="3633474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3E52EA-64B3-4DB9-823F-3D1DC526197C}"/>
              </a:ext>
            </a:extLst>
          </p:cNvPr>
          <p:cNvSpPr/>
          <p:nvPr/>
        </p:nvSpPr>
        <p:spPr>
          <a:xfrm>
            <a:off x="1223889" y="1876278"/>
            <a:ext cx="10227213" cy="4229100"/>
          </a:xfrm>
          <a:prstGeom prst="rect">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1D489F21-3D9F-42C9-9D20-4F918AB13BB5}"/>
              </a:ext>
            </a:extLst>
          </p:cNvPr>
          <p:cNvSpPr>
            <a:spLocks noGrp="1"/>
          </p:cNvSpPr>
          <p:nvPr>
            <p:ph type="title"/>
          </p:nvPr>
        </p:nvSpPr>
        <p:spPr>
          <a:xfrm>
            <a:off x="1371600" y="390378"/>
            <a:ext cx="9601200" cy="1485900"/>
          </a:xfrm>
        </p:spPr>
        <p:txBody>
          <a:bodyPr>
            <a:normAutofit/>
          </a:bodyPr>
          <a:lstStyle/>
          <a:p>
            <a:pPr algn="just"/>
            <a:r>
              <a:rPr lang="en-US" sz="4000" b="1" dirty="0" err="1">
                <a:latin typeface="Garamond" panose="02020404030301010803" pitchFamily="18" charset="0"/>
              </a:rPr>
              <a:t>Kako</a:t>
            </a:r>
            <a:r>
              <a:rPr lang="en-US" sz="4000" b="1" dirty="0">
                <a:latin typeface="Garamond" panose="02020404030301010803" pitchFamily="18" charset="0"/>
              </a:rPr>
              <a:t> se </a:t>
            </a:r>
            <a:r>
              <a:rPr lang="en-US" sz="4000" b="1" dirty="0" err="1">
                <a:latin typeface="Garamond" panose="02020404030301010803" pitchFamily="18" charset="0"/>
              </a:rPr>
              <a:t>vrednuju</a:t>
            </a:r>
            <a:r>
              <a:rPr lang="en-US" sz="4000" b="1" dirty="0">
                <a:latin typeface="Garamond" panose="02020404030301010803" pitchFamily="18" charset="0"/>
              </a:rPr>
              <a:t> </a:t>
            </a:r>
            <a:r>
              <a:rPr lang="en-US" sz="4000" b="1" dirty="0" err="1">
                <a:latin typeface="Garamond" panose="02020404030301010803" pitchFamily="18" charset="0"/>
              </a:rPr>
              <a:t>rezultati</a:t>
            </a:r>
            <a:r>
              <a:rPr lang="en-US" sz="4000" b="1" dirty="0">
                <a:latin typeface="Garamond" panose="02020404030301010803" pitchFamily="18" charset="0"/>
              </a:rPr>
              <a:t> </a:t>
            </a:r>
            <a:r>
              <a:rPr lang="en-US" sz="4000" b="1" dirty="0" err="1">
                <a:latin typeface="Garamond" panose="02020404030301010803" pitchFamily="18" charset="0"/>
              </a:rPr>
              <a:t>postig</a:t>
            </a:r>
            <a:r>
              <a:rPr lang="hr-HR" sz="4000" b="1" dirty="0">
                <a:latin typeface="Garamond" panose="02020404030301010803" pitchFamily="18" charset="0"/>
              </a:rPr>
              <a:t>nuti na </a:t>
            </a:r>
            <a:r>
              <a:rPr lang="en-US" sz="4000" b="1" dirty="0" err="1">
                <a:latin typeface="Garamond" panose="02020404030301010803" pitchFamily="18" charset="0"/>
              </a:rPr>
              <a:t>natjecanjima</a:t>
            </a:r>
            <a:r>
              <a:rPr lang="en-US" sz="4000" b="1" dirty="0">
                <a:latin typeface="Garamond" panose="02020404030301010803" pitchFamily="18" charset="0"/>
              </a:rPr>
              <a:t> u </a:t>
            </a:r>
            <a:r>
              <a:rPr lang="en-US" sz="4000" b="1" dirty="0" err="1">
                <a:latin typeface="Garamond" panose="02020404030301010803" pitchFamily="18" charset="0"/>
              </a:rPr>
              <a:t>znanju</a:t>
            </a:r>
            <a:r>
              <a:rPr lang="hr-HR" sz="4000" b="1" dirty="0">
                <a:latin typeface="Garamond" panose="02020404030301010803" pitchFamily="18" charset="0"/>
              </a:rPr>
              <a:t> i sportu</a:t>
            </a:r>
            <a:r>
              <a:rPr lang="en-US" sz="4000" b="1" dirty="0">
                <a:latin typeface="Garamond" panose="02020404030301010803" pitchFamily="18" charset="0"/>
              </a:rPr>
              <a:t>?</a:t>
            </a:r>
          </a:p>
        </p:txBody>
      </p:sp>
      <p:sp>
        <p:nvSpPr>
          <p:cNvPr id="3" name="Content Placeholder 2">
            <a:extLst>
              <a:ext uri="{FF2B5EF4-FFF2-40B4-BE49-F238E27FC236}">
                <a16:creationId xmlns:a16="http://schemas.microsoft.com/office/drawing/2014/main" id="{251FC243-4782-427E-83B5-B4AF8927AC65}"/>
              </a:ext>
            </a:extLst>
          </p:cNvPr>
          <p:cNvSpPr>
            <a:spLocks noGrp="1"/>
          </p:cNvSpPr>
          <p:nvPr>
            <p:ph idx="1"/>
          </p:nvPr>
        </p:nvSpPr>
        <p:spPr>
          <a:xfrm>
            <a:off x="1371600" y="2110154"/>
            <a:ext cx="9601200" cy="4206240"/>
          </a:xfrm>
        </p:spPr>
        <p:txBody>
          <a:bodyPr>
            <a:normAutofit/>
          </a:bodyPr>
          <a:lstStyle/>
          <a:p>
            <a:pPr algn="just"/>
            <a:r>
              <a:rPr lang="en-US" dirty="0" err="1">
                <a:latin typeface="Garamond" panose="02020404030301010803" pitchFamily="18" charset="0"/>
              </a:rPr>
              <a:t>Kandidati</a:t>
            </a:r>
            <a:r>
              <a:rPr lang="en-US" dirty="0">
                <a:latin typeface="Garamond" panose="02020404030301010803" pitchFamily="18" charset="0"/>
              </a:rPr>
              <a:t> </a:t>
            </a:r>
            <a:r>
              <a:rPr lang="en-US" dirty="0" err="1">
                <a:latin typeface="Garamond" panose="02020404030301010803" pitchFamily="18" charset="0"/>
              </a:rPr>
              <a:t>ostvaruju</a:t>
            </a:r>
            <a:r>
              <a:rPr lang="en-US" dirty="0">
                <a:latin typeface="Garamond" panose="02020404030301010803" pitchFamily="18" charset="0"/>
              </a:rPr>
              <a:t> </a:t>
            </a:r>
            <a:r>
              <a:rPr lang="en-US" dirty="0" err="1">
                <a:latin typeface="Garamond" panose="02020404030301010803" pitchFamily="18" charset="0"/>
              </a:rPr>
              <a:t>pravo</a:t>
            </a:r>
            <a:r>
              <a:rPr lang="en-US" dirty="0">
                <a:latin typeface="Garamond" panose="02020404030301010803" pitchFamily="18" charset="0"/>
              </a:rPr>
              <a:t> </a:t>
            </a:r>
            <a:r>
              <a:rPr lang="en-US" dirty="0" err="1">
                <a:latin typeface="Garamond" panose="02020404030301010803" pitchFamily="18" charset="0"/>
              </a:rPr>
              <a:t>na</a:t>
            </a:r>
            <a:r>
              <a:rPr lang="en-US" dirty="0">
                <a:latin typeface="Garamond" panose="02020404030301010803" pitchFamily="18" charset="0"/>
              </a:rPr>
              <a:t> </a:t>
            </a:r>
            <a:r>
              <a:rPr lang="en-US" dirty="0" err="1">
                <a:latin typeface="Garamond" panose="02020404030301010803" pitchFamily="18" charset="0"/>
              </a:rPr>
              <a:t>izravan</a:t>
            </a:r>
            <a:r>
              <a:rPr lang="en-US" dirty="0">
                <a:latin typeface="Garamond" panose="02020404030301010803" pitchFamily="18" charset="0"/>
              </a:rPr>
              <a:t> </a:t>
            </a:r>
            <a:r>
              <a:rPr lang="en-US" dirty="0" err="1">
                <a:latin typeface="Garamond" panose="02020404030301010803" pitchFamily="18" charset="0"/>
              </a:rPr>
              <a:t>upis</a:t>
            </a:r>
            <a:r>
              <a:rPr lang="en-US" dirty="0">
                <a:latin typeface="Garamond" panose="02020404030301010803" pitchFamily="18" charset="0"/>
              </a:rPr>
              <a:t> </a:t>
            </a:r>
            <a:r>
              <a:rPr lang="en-US" dirty="0" err="1">
                <a:latin typeface="Garamond" panose="02020404030301010803" pitchFamily="18" charset="0"/>
              </a:rPr>
              <a:t>ili</a:t>
            </a:r>
            <a:r>
              <a:rPr lang="en-US" dirty="0">
                <a:latin typeface="Garamond" panose="02020404030301010803" pitchFamily="18" charset="0"/>
              </a:rPr>
              <a:t> </a:t>
            </a:r>
            <a:r>
              <a:rPr lang="en-US" dirty="0" err="1">
                <a:latin typeface="Garamond" panose="02020404030301010803" pitchFamily="18" charset="0"/>
              </a:rPr>
              <a:t>na</a:t>
            </a:r>
            <a:r>
              <a:rPr lang="en-US" dirty="0">
                <a:latin typeface="Garamond" panose="02020404030301010803" pitchFamily="18" charset="0"/>
              </a:rPr>
              <a:t> </a:t>
            </a:r>
            <a:r>
              <a:rPr lang="en-US" dirty="0" err="1">
                <a:latin typeface="Garamond" panose="02020404030301010803" pitchFamily="18" charset="0"/>
              </a:rPr>
              <a:t>dodatne</a:t>
            </a:r>
            <a:r>
              <a:rPr lang="en-US" dirty="0">
                <a:latin typeface="Garamond" panose="02020404030301010803" pitchFamily="18" charset="0"/>
              </a:rPr>
              <a:t> </a:t>
            </a:r>
            <a:r>
              <a:rPr lang="en-US" dirty="0" err="1">
                <a:latin typeface="Garamond" panose="02020404030301010803" pitchFamily="18" charset="0"/>
              </a:rPr>
              <a:t>bodove</a:t>
            </a:r>
            <a:r>
              <a:rPr lang="en-US" dirty="0">
                <a:latin typeface="Garamond" panose="02020404030301010803" pitchFamily="18" charset="0"/>
              </a:rPr>
              <a:t> </a:t>
            </a:r>
            <a:r>
              <a:rPr lang="en-US" dirty="0" err="1">
                <a:latin typeface="Garamond" panose="02020404030301010803" pitchFamily="18" charset="0"/>
              </a:rPr>
              <a:t>na</a:t>
            </a:r>
            <a:r>
              <a:rPr lang="en-US" dirty="0">
                <a:latin typeface="Garamond" panose="02020404030301010803" pitchFamily="18" charset="0"/>
              </a:rPr>
              <a:t> </a:t>
            </a:r>
            <a:r>
              <a:rPr lang="en-US" dirty="0" err="1">
                <a:latin typeface="Garamond" panose="02020404030301010803" pitchFamily="18" charset="0"/>
              </a:rPr>
              <a:t>osnovi</a:t>
            </a:r>
            <a:r>
              <a:rPr lang="en-US" dirty="0">
                <a:latin typeface="Garamond" panose="02020404030301010803" pitchFamily="18" charset="0"/>
              </a:rPr>
              <a:t> </a:t>
            </a:r>
            <a:r>
              <a:rPr lang="en-US" dirty="0" err="1">
                <a:latin typeface="Garamond" panose="02020404030301010803" pitchFamily="18" charset="0"/>
              </a:rPr>
              <a:t>rezultata</a:t>
            </a:r>
            <a:r>
              <a:rPr lang="en-US" dirty="0">
                <a:latin typeface="Garamond" panose="02020404030301010803" pitchFamily="18" charset="0"/>
              </a:rPr>
              <a:t> </a:t>
            </a:r>
            <a:r>
              <a:rPr lang="en-US" dirty="0" err="1">
                <a:latin typeface="Garamond" panose="02020404030301010803" pitchFamily="18" charset="0"/>
              </a:rPr>
              <a:t>koje</a:t>
            </a:r>
            <a:r>
              <a:rPr lang="en-US" dirty="0">
                <a:latin typeface="Garamond" panose="02020404030301010803" pitchFamily="18" charset="0"/>
              </a:rPr>
              <a:t> </a:t>
            </a:r>
            <a:r>
              <a:rPr lang="en-US" dirty="0" err="1">
                <a:latin typeface="Garamond" panose="02020404030301010803" pitchFamily="18" charset="0"/>
              </a:rPr>
              <a:t>su</a:t>
            </a:r>
            <a:r>
              <a:rPr lang="en-US" dirty="0">
                <a:latin typeface="Garamond" panose="02020404030301010803" pitchFamily="18" charset="0"/>
              </a:rPr>
              <a:t> </a:t>
            </a:r>
            <a:r>
              <a:rPr lang="en-US" dirty="0" err="1">
                <a:latin typeface="Garamond" panose="02020404030301010803" pitchFamily="18" charset="0"/>
              </a:rPr>
              <a:t>postigli</a:t>
            </a:r>
            <a:r>
              <a:rPr lang="en-US" dirty="0">
                <a:latin typeface="Garamond" panose="02020404030301010803" pitchFamily="18" charset="0"/>
              </a:rPr>
              <a:t> </a:t>
            </a:r>
            <a:r>
              <a:rPr lang="en-US" dirty="0" err="1">
                <a:latin typeface="Garamond" panose="02020404030301010803" pitchFamily="18" charset="0"/>
              </a:rPr>
              <a:t>na</a:t>
            </a:r>
            <a:r>
              <a:rPr lang="en-US" dirty="0">
                <a:latin typeface="Garamond" panose="02020404030301010803" pitchFamily="18" charset="0"/>
              </a:rPr>
              <a:t> </a:t>
            </a:r>
            <a:r>
              <a:rPr lang="en-US" dirty="0" err="1">
                <a:latin typeface="Garamond" panose="02020404030301010803" pitchFamily="18" charset="0"/>
              </a:rPr>
              <a:t>državnim</a:t>
            </a:r>
            <a:r>
              <a:rPr lang="en-US" dirty="0">
                <a:latin typeface="Garamond" panose="02020404030301010803" pitchFamily="18" charset="0"/>
              </a:rPr>
              <a:t> </a:t>
            </a:r>
            <a:r>
              <a:rPr lang="en-US" dirty="0" err="1">
                <a:latin typeface="Garamond" panose="02020404030301010803" pitchFamily="18" charset="0"/>
              </a:rPr>
              <a:t>natjecanjima</a:t>
            </a:r>
            <a:r>
              <a:rPr lang="en-US" dirty="0">
                <a:latin typeface="Garamond" panose="02020404030301010803" pitchFamily="18" charset="0"/>
              </a:rPr>
              <a:t> u </a:t>
            </a:r>
            <a:r>
              <a:rPr lang="en-US" dirty="0" err="1">
                <a:latin typeface="Garamond" panose="02020404030301010803" pitchFamily="18" charset="0"/>
              </a:rPr>
              <a:t>znanju</a:t>
            </a:r>
            <a:r>
              <a:rPr lang="en-US" dirty="0">
                <a:latin typeface="Garamond" panose="02020404030301010803" pitchFamily="18" charset="0"/>
              </a:rPr>
              <a:t> </a:t>
            </a:r>
            <a:r>
              <a:rPr lang="en-US" dirty="0" err="1">
                <a:latin typeface="Garamond" panose="02020404030301010803" pitchFamily="18" charset="0"/>
              </a:rPr>
              <a:t>iz</a:t>
            </a:r>
            <a:r>
              <a:rPr lang="en-US" dirty="0">
                <a:latin typeface="Garamond" panose="02020404030301010803" pitchFamily="18" charset="0"/>
              </a:rPr>
              <a:t> </a:t>
            </a:r>
            <a:r>
              <a:rPr lang="en-US" dirty="0" err="1">
                <a:latin typeface="Garamond" panose="02020404030301010803" pitchFamily="18" charset="0"/>
              </a:rPr>
              <a:t>nastavnih</a:t>
            </a:r>
            <a:r>
              <a:rPr lang="en-US" dirty="0">
                <a:latin typeface="Garamond" panose="02020404030301010803" pitchFamily="18" charset="0"/>
              </a:rPr>
              <a:t> </a:t>
            </a:r>
            <a:r>
              <a:rPr lang="en-US" dirty="0" err="1">
                <a:latin typeface="Garamond" panose="02020404030301010803" pitchFamily="18" charset="0"/>
              </a:rPr>
              <a:t>predmeta</a:t>
            </a:r>
            <a:r>
              <a:rPr lang="en-US" dirty="0">
                <a:latin typeface="Garamond" panose="02020404030301010803" pitchFamily="18" charset="0"/>
              </a:rPr>
              <a:t> </a:t>
            </a:r>
            <a:r>
              <a:rPr lang="en-US" dirty="0" err="1">
                <a:latin typeface="Garamond" panose="02020404030301010803" pitchFamily="18" charset="0"/>
              </a:rPr>
              <a:t>posebno</a:t>
            </a:r>
            <a:r>
              <a:rPr lang="en-US" dirty="0">
                <a:latin typeface="Garamond" panose="02020404030301010803" pitchFamily="18" charset="0"/>
              </a:rPr>
              <a:t> </a:t>
            </a:r>
            <a:r>
              <a:rPr lang="en-US" dirty="0" err="1">
                <a:latin typeface="Garamond" panose="02020404030301010803" pitchFamily="18" charset="0"/>
              </a:rPr>
              <a:t>značajnih</a:t>
            </a:r>
            <a:r>
              <a:rPr lang="en-US" dirty="0">
                <a:latin typeface="Garamond" panose="02020404030301010803" pitchFamily="18" charset="0"/>
              </a:rPr>
              <a:t> za </a:t>
            </a:r>
            <a:r>
              <a:rPr lang="en-US" dirty="0" err="1">
                <a:latin typeface="Garamond" panose="02020404030301010803" pitchFamily="18" charset="0"/>
              </a:rPr>
              <a:t>upis</a:t>
            </a:r>
            <a:r>
              <a:rPr lang="en-US" dirty="0">
                <a:latin typeface="Garamond" panose="02020404030301010803" pitchFamily="18" charset="0"/>
              </a:rPr>
              <a:t> (</a:t>
            </a:r>
            <a:r>
              <a:rPr lang="en-US" dirty="0" err="1">
                <a:latin typeface="Garamond" panose="02020404030301010803" pitchFamily="18" charset="0"/>
              </a:rPr>
              <a:t>Hrvatskoga</a:t>
            </a:r>
            <a:r>
              <a:rPr lang="en-US" dirty="0">
                <a:latin typeface="Garamond" panose="02020404030301010803" pitchFamily="18" charset="0"/>
              </a:rPr>
              <a:t> </a:t>
            </a:r>
            <a:r>
              <a:rPr lang="en-US" dirty="0" err="1">
                <a:latin typeface="Garamond" panose="02020404030301010803" pitchFamily="18" charset="0"/>
              </a:rPr>
              <a:t>jezika</a:t>
            </a:r>
            <a:r>
              <a:rPr lang="en-US" dirty="0">
                <a:latin typeface="Garamond" panose="02020404030301010803" pitchFamily="18" charset="0"/>
              </a:rPr>
              <a:t>, </a:t>
            </a:r>
            <a:r>
              <a:rPr lang="en-US" dirty="0" err="1">
                <a:latin typeface="Garamond" panose="02020404030301010803" pitchFamily="18" charset="0"/>
              </a:rPr>
              <a:t>Matematike</a:t>
            </a:r>
            <a:r>
              <a:rPr lang="en-US" dirty="0">
                <a:latin typeface="Garamond" panose="02020404030301010803" pitchFamily="18" charset="0"/>
              </a:rPr>
              <a:t>, </a:t>
            </a:r>
            <a:r>
              <a:rPr lang="en-US" dirty="0" err="1">
                <a:latin typeface="Garamond" panose="02020404030301010803" pitchFamily="18" charset="0"/>
              </a:rPr>
              <a:t>prvoga</a:t>
            </a:r>
            <a:r>
              <a:rPr lang="en-US" dirty="0">
                <a:latin typeface="Garamond" panose="02020404030301010803" pitchFamily="18" charset="0"/>
              </a:rPr>
              <a:t> </a:t>
            </a:r>
            <a:r>
              <a:rPr lang="en-US" dirty="0" err="1">
                <a:latin typeface="Garamond" panose="02020404030301010803" pitchFamily="18" charset="0"/>
              </a:rPr>
              <a:t>stranog</a:t>
            </a:r>
            <a:r>
              <a:rPr lang="en-US" dirty="0">
                <a:latin typeface="Garamond" panose="02020404030301010803" pitchFamily="18" charset="0"/>
              </a:rPr>
              <a:t> </a:t>
            </a:r>
            <a:r>
              <a:rPr lang="en-US" dirty="0" err="1">
                <a:latin typeface="Garamond" panose="02020404030301010803" pitchFamily="18" charset="0"/>
              </a:rPr>
              <a:t>jezika</a:t>
            </a:r>
            <a:r>
              <a:rPr lang="en-US" dirty="0">
                <a:latin typeface="Garamond" panose="02020404030301010803" pitchFamily="18" charset="0"/>
              </a:rPr>
              <a:t>, </a:t>
            </a:r>
            <a:r>
              <a:rPr lang="en-US" dirty="0" err="1">
                <a:latin typeface="Garamond" panose="02020404030301010803" pitchFamily="18" charset="0"/>
              </a:rPr>
              <a:t>dvaju</a:t>
            </a:r>
            <a:r>
              <a:rPr lang="en-US" dirty="0">
                <a:latin typeface="Garamond" panose="02020404030301010803" pitchFamily="18" charset="0"/>
              </a:rPr>
              <a:t> </a:t>
            </a:r>
            <a:r>
              <a:rPr lang="en-US" dirty="0" err="1">
                <a:latin typeface="Garamond" panose="02020404030301010803" pitchFamily="18" charset="0"/>
              </a:rPr>
              <a:t>nastavnih</a:t>
            </a:r>
            <a:r>
              <a:rPr lang="en-US" dirty="0">
                <a:latin typeface="Garamond" panose="02020404030301010803" pitchFamily="18" charset="0"/>
              </a:rPr>
              <a:t> </a:t>
            </a:r>
            <a:r>
              <a:rPr lang="en-US" dirty="0" err="1">
                <a:latin typeface="Garamond" panose="02020404030301010803" pitchFamily="18" charset="0"/>
              </a:rPr>
              <a:t>predmeta</a:t>
            </a:r>
            <a:r>
              <a:rPr lang="en-US" dirty="0">
                <a:latin typeface="Garamond" panose="02020404030301010803" pitchFamily="18" charset="0"/>
              </a:rPr>
              <a:t> </a:t>
            </a:r>
            <a:r>
              <a:rPr lang="en-US" dirty="0" err="1">
                <a:latin typeface="Garamond" panose="02020404030301010803" pitchFamily="18" charset="0"/>
              </a:rPr>
              <a:t>posebno</a:t>
            </a:r>
            <a:r>
              <a:rPr lang="en-US" dirty="0">
                <a:latin typeface="Garamond" panose="02020404030301010803" pitchFamily="18" charset="0"/>
              </a:rPr>
              <a:t> </a:t>
            </a:r>
            <a:r>
              <a:rPr lang="en-US" dirty="0" err="1">
                <a:latin typeface="Garamond" panose="02020404030301010803" pitchFamily="18" charset="0"/>
              </a:rPr>
              <a:t>važnih</a:t>
            </a:r>
            <a:r>
              <a:rPr lang="en-US" dirty="0">
                <a:latin typeface="Garamond" panose="02020404030301010803" pitchFamily="18" charset="0"/>
              </a:rPr>
              <a:t> za </a:t>
            </a:r>
            <a:r>
              <a:rPr lang="en-US" dirty="0" err="1">
                <a:latin typeface="Garamond" panose="02020404030301010803" pitchFamily="18" charset="0"/>
              </a:rPr>
              <a:t>upis</a:t>
            </a:r>
            <a:r>
              <a:rPr lang="hr-HR" dirty="0">
                <a:latin typeface="Garamond" panose="02020404030301010803" pitchFamily="18" charset="0"/>
              </a:rPr>
              <a:t> </a:t>
            </a:r>
            <a:r>
              <a:rPr lang="en-US" dirty="0" err="1">
                <a:latin typeface="Garamond" panose="02020404030301010803" pitchFamily="18" charset="0"/>
              </a:rPr>
              <a:t>te</a:t>
            </a:r>
            <a:r>
              <a:rPr lang="en-US" dirty="0">
                <a:latin typeface="Garamond" panose="02020404030301010803" pitchFamily="18" charset="0"/>
              </a:rPr>
              <a:t> </a:t>
            </a:r>
            <a:r>
              <a:rPr lang="en-US" dirty="0" err="1">
                <a:latin typeface="Garamond" panose="02020404030301010803" pitchFamily="18" charset="0"/>
              </a:rPr>
              <a:t>jednog</a:t>
            </a:r>
            <a:r>
              <a:rPr lang="en-US" dirty="0">
                <a:latin typeface="Garamond" panose="02020404030301010803" pitchFamily="18" charset="0"/>
              </a:rPr>
              <a:t> </a:t>
            </a:r>
            <a:r>
              <a:rPr lang="en-US" dirty="0" err="1">
                <a:latin typeface="Garamond" panose="02020404030301010803" pitchFamily="18" charset="0"/>
              </a:rPr>
              <a:t>natjecanja</a:t>
            </a:r>
            <a:r>
              <a:rPr lang="en-US" dirty="0">
                <a:latin typeface="Garamond" panose="02020404030301010803" pitchFamily="18" charset="0"/>
              </a:rPr>
              <a:t> </a:t>
            </a:r>
            <a:r>
              <a:rPr lang="en-US" dirty="0" err="1">
                <a:latin typeface="Garamond" panose="02020404030301010803" pitchFamily="18" charset="0"/>
              </a:rPr>
              <a:t>iz</a:t>
            </a:r>
            <a:r>
              <a:rPr lang="en-US" dirty="0">
                <a:latin typeface="Garamond" panose="02020404030301010803" pitchFamily="18" charset="0"/>
              </a:rPr>
              <a:t> </a:t>
            </a:r>
            <a:r>
              <a:rPr lang="en-US" dirty="0" err="1">
                <a:latin typeface="Garamond" panose="02020404030301010803" pitchFamily="18" charset="0"/>
              </a:rPr>
              <a:t>znanja</a:t>
            </a:r>
            <a:r>
              <a:rPr lang="en-US" dirty="0">
                <a:latin typeface="Garamond" panose="02020404030301010803" pitchFamily="18" charset="0"/>
              </a:rPr>
              <a:t> </a:t>
            </a:r>
            <a:r>
              <a:rPr lang="en-US" dirty="0" err="1">
                <a:latin typeface="Garamond" panose="02020404030301010803" pitchFamily="18" charset="0"/>
              </a:rPr>
              <a:t>koje</a:t>
            </a:r>
            <a:r>
              <a:rPr lang="en-US" dirty="0">
                <a:latin typeface="Garamond" panose="02020404030301010803" pitchFamily="18" charset="0"/>
              </a:rPr>
              <a:t> </a:t>
            </a:r>
            <a:r>
              <a:rPr lang="en-US" dirty="0" err="1">
                <a:latin typeface="Garamond" panose="02020404030301010803" pitchFamily="18" charset="0"/>
              </a:rPr>
              <a:t>određuje</a:t>
            </a:r>
            <a:r>
              <a:rPr lang="en-US" dirty="0">
                <a:latin typeface="Garamond" panose="02020404030301010803" pitchFamily="18" charset="0"/>
              </a:rPr>
              <a:t> </a:t>
            </a:r>
            <a:r>
              <a:rPr lang="en-US" dirty="0" err="1">
                <a:latin typeface="Garamond" panose="02020404030301010803" pitchFamily="18" charset="0"/>
              </a:rPr>
              <a:t>srednja</a:t>
            </a:r>
            <a:r>
              <a:rPr lang="en-US" dirty="0">
                <a:latin typeface="Garamond" panose="02020404030301010803" pitchFamily="18" charset="0"/>
              </a:rPr>
              <a:t> </a:t>
            </a:r>
            <a:r>
              <a:rPr lang="en-US" dirty="0" err="1">
                <a:latin typeface="Garamond" panose="02020404030301010803" pitchFamily="18" charset="0"/>
              </a:rPr>
              <a:t>škola</a:t>
            </a:r>
            <a:r>
              <a:rPr lang="en-US" dirty="0">
                <a:latin typeface="Garamond" panose="02020404030301010803" pitchFamily="18" charset="0"/>
              </a:rPr>
              <a:t>), a </a:t>
            </a:r>
            <a:r>
              <a:rPr lang="en-US" dirty="0" err="1">
                <a:latin typeface="Garamond" panose="02020404030301010803" pitchFamily="18" charset="0"/>
              </a:rPr>
              <a:t>koja</a:t>
            </a:r>
            <a:r>
              <a:rPr lang="en-US" dirty="0">
                <a:latin typeface="Garamond" panose="02020404030301010803" pitchFamily="18" charset="0"/>
              </a:rPr>
              <a:t> se </a:t>
            </a:r>
            <a:r>
              <a:rPr lang="en-US" dirty="0" err="1">
                <a:latin typeface="Garamond" panose="02020404030301010803" pitchFamily="18" charset="0"/>
              </a:rPr>
              <a:t>provode</a:t>
            </a:r>
            <a:r>
              <a:rPr lang="en-US" dirty="0">
                <a:latin typeface="Garamond" panose="02020404030301010803" pitchFamily="18" charset="0"/>
              </a:rPr>
              <a:t> u </a:t>
            </a:r>
            <a:r>
              <a:rPr lang="en-US" dirty="0" err="1">
                <a:latin typeface="Garamond" panose="02020404030301010803" pitchFamily="18" charset="0"/>
              </a:rPr>
              <a:t>organizaciji</a:t>
            </a:r>
            <a:r>
              <a:rPr lang="en-US" dirty="0">
                <a:latin typeface="Garamond" panose="02020404030301010803" pitchFamily="18" charset="0"/>
              </a:rPr>
              <a:t> </a:t>
            </a:r>
            <a:r>
              <a:rPr lang="en-US" dirty="0" err="1">
                <a:latin typeface="Garamond" panose="02020404030301010803" pitchFamily="18" charset="0"/>
              </a:rPr>
              <a:t>Agencije</a:t>
            </a:r>
            <a:r>
              <a:rPr lang="en-US" dirty="0">
                <a:latin typeface="Garamond" panose="02020404030301010803" pitchFamily="18" charset="0"/>
              </a:rPr>
              <a:t> za </a:t>
            </a:r>
            <a:r>
              <a:rPr lang="en-US" dirty="0" err="1">
                <a:latin typeface="Garamond" panose="02020404030301010803" pitchFamily="18" charset="0"/>
              </a:rPr>
              <a:t>odgoj</a:t>
            </a:r>
            <a:r>
              <a:rPr lang="en-US" dirty="0">
                <a:latin typeface="Garamond" panose="02020404030301010803" pitchFamily="18" charset="0"/>
              </a:rPr>
              <a:t> </a:t>
            </a:r>
            <a:r>
              <a:rPr lang="en-US" dirty="0" err="1">
                <a:latin typeface="Garamond" panose="02020404030301010803" pitchFamily="18" charset="0"/>
              </a:rPr>
              <a:t>i</a:t>
            </a:r>
            <a:r>
              <a:rPr lang="en-US" dirty="0">
                <a:latin typeface="Garamond" panose="02020404030301010803" pitchFamily="18" charset="0"/>
              </a:rPr>
              <a:t> </a:t>
            </a:r>
            <a:r>
              <a:rPr lang="en-US" dirty="0" err="1">
                <a:latin typeface="Garamond" panose="02020404030301010803" pitchFamily="18" charset="0"/>
              </a:rPr>
              <a:t>obrazovanje</a:t>
            </a:r>
            <a:r>
              <a:rPr lang="en-US" dirty="0">
                <a:latin typeface="Garamond" panose="02020404030301010803" pitchFamily="18" charset="0"/>
              </a:rPr>
              <a:t> </a:t>
            </a:r>
            <a:r>
              <a:rPr lang="en-US" dirty="0" err="1">
                <a:latin typeface="Garamond" panose="02020404030301010803" pitchFamily="18" charset="0"/>
              </a:rPr>
              <a:t>te</a:t>
            </a:r>
            <a:r>
              <a:rPr lang="en-US" dirty="0">
                <a:latin typeface="Garamond" panose="02020404030301010803" pitchFamily="18" charset="0"/>
              </a:rPr>
              <a:t> </a:t>
            </a:r>
            <a:r>
              <a:rPr lang="en-US" dirty="0" err="1">
                <a:latin typeface="Garamond" panose="02020404030301010803" pitchFamily="18" charset="0"/>
              </a:rPr>
              <a:t>na</a:t>
            </a:r>
            <a:r>
              <a:rPr lang="en-US" dirty="0">
                <a:latin typeface="Garamond" panose="02020404030301010803" pitchFamily="18" charset="0"/>
              </a:rPr>
              <a:t> </a:t>
            </a:r>
            <a:r>
              <a:rPr lang="en-US" dirty="0" err="1">
                <a:latin typeface="Garamond" panose="02020404030301010803" pitchFamily="18" charset="0"/>
              </a:rPr>
              <a:t>osnovi</a:t>
            </a:r>
            <a:r>
              <a:rPr lang="en-US" dirty="0">
                <a:latin typeface="Garamond" panose="02020404030301010803" pitchFamily="18" charset="0"/>
              </a:rPr>
              <a:t> </a:t>
            </a:r>
            <a:r>
              <a:rPr lang="en-US" dirty="0" err="1">
                <a:latin typeface="Garamond" panose="02020404030301010803" pitchFamily="18" charset="0"/>
              </a:rPr>
              <a:t>rezultata</a:t>
            </a:r>
            <a:r>
              <a:rPr lang="en-US" dirty="0">
                <a:latin typeface="Garamond" panose="02020404030301010803" pitchFamily="18" charset="0"/>
              </a:rPr>
              <a:t> s </a:t>
            </a:r>
            <a:r>
              <a:rPr lang="en-US" dirty="0" err="1">
                <a:latin typeface="Garamond" panose="02020404030301010803" pitchFamily="18" charset="0"/>
              </a:rPr>
              <a:t>međunarodnih</a:t>
            </a:r>
            <a:r>
              <a:rPr lang="en-US" dirty="0">
                <a:latin typeface="Garamond" panose="02020404030301010803" pitchFamily="18" charset="0"/>
              </a:rPr>
              <a:t> </a:t>
            </a:r>
            <a:r>
              <a:rPr lang="en-US" dirty="0" err="1">
                <a:latin typeface="Garamond" panose="02020404030301010803" pitchFamily="18" charset="0"/>
              </a:rPr>
              <a:t>natjecanja</a:t>
            </a:r>
            <a:r>
              <a:rPr lang="en-US" dirty="0">
                <a:latin typeface="Garamond" panose="02020404030301010803" pitchFamily="18" charset="0"/>
              </a:rPr>
              <a:t> </a:t>
            </a:r>
            <a:r>
              <a:rPr lang="en-US" dirty="0" err="1">
                <a:latin typeface="Garamond" panose="02020404030301010803" pitchFamily="18" charset="0"/>
              </a:rPr>
              <a:t>iz</a:t>
            </a:r>
            <a:r>
              <a:rPr lang="en-US" dirty="0">
                <a:latin typeface="Garamond" panose="02020404030301010803" pitchFamily="18" charset="0"/>
              </a:rPr>
              <a:t> </a:t>
            </a:r>
            <a:r>
              <a:rPr lang="en-US" dirty="0" err="1">
                <a:latin typeface="Garamond" panose="02020404030301010803" pitchFamily="18" charset="0"/>
              </a:rPr>
              <a:t>navedenih</a:t>
            </a:r>
            <a:r>
              <a:rPr lang="en-US" dirty="0">
                <a:latin typeface="Garamond" panose="02020404030301010803" pitchFamily="18" charset="0"/>
              </a:rPr>
              <a:t> </a:t>
            </a:r>
            <a:r>
              <a:rPr lang="en-US" dirty="0" err="1">
                <a:latin typeface="Garamond" panose="02020404030301010803" pitchFamily="18" charset="0"/>
              </a:rPr>
              <a:t>predmeta</a:t>
            </a:r>
            <a:r>
              <a:rPr lang="en-US" dirty="0">
                <a:latin typeface="Garamond" panose="02020404030301010803" pitchFamily="18" charset="0"/>
              </a:rPr>
              <a:t>.</a:t>
            </a:r>
            <a:endParaRPr lang="hr-HR" dirty="0">
              <a:latin typeface="Garamond" panose="02020404030301010803" pitchFamily="18" charset="0"/>
            </a:endParaRPr>
          </a:p>
          <a:p>
            <a:pPr algn="just"/>
            <a:endParaRPr lang="hr-HR" dirty="0">
              <a:latin typeface="Garamond" panose="02020404030301010803" pitchFamily="18" charset="0"/>
            </a:endParaRPr>
          </a:p>
          <a:p>
            <a:pPr algn="just"/>
            <a:r>
              <a:rPr lang="en-US" dirty="0" err="1">
                <a:latin typeface="Garamond" panose="02020404030301010803" pitchFamily="18" charset="0"/>
              </a:rPr>
              <a:t>Kandidatima</a:t>
            </a:r>
            <a:r>
              <a:rPr lang="en-US" dirty="0">
                <a:latin typeface="Garamond" panose="02020404030301010803" pitchFamily="18" charset="0"/>
              </a:rPr>
              <a:t> se </a:t>
            </a:r>
            <a:r>
              <a:rPr lang="en-US" dirty="0" err="1">
                <a:latin typeface="Garamond" panose="02020404030301010803" pitchFamily="18" charset="0"/>
              </a:rPr>
              <a:t>vrednuju</a:t>
            </a:r>
            <a:r>
              <a:rPr lang="en-US" dirty="0">
                <a:latin typeface="Garamond" panose="02020404030301010803" pitchFamily="18" charset="0"/>
              </a:rPr>
              <a:t> </a:t>
            </a:r>
            <a:r>
              <a:rPr lang="en-US" dirty="0" err="1">
                <a:latin typeface="Garamond" panose="02020404030301010803" pitchFamily="18" charset="0"/>
              </a:rPr>
              <a:t>rezultati</a:t>
            </a:r>
            <a:r>
              <a:rPr lang="en-US" dirty="0">
                <a:latin typeface="Garamond" panose="02020404030301010803" pitchFamily="18" charset="0"/>
              </a:rPr>
              <a:t> </a:t>
            </a:r>
            <a:r>
              <a:rPr lang="en-US" dirty="0" err="1">
                <a:latin typeface="Garamond" panose="02020404030301010803" pitchFamily="18" charset="0"/>
              </a:rPr>
              <a:t>koje</a:t>
            </a:r>
            <a:r>
              <a:rPr lang="en-US" dirty="0">
                <a:latin typeface="Garamond" panose="02020404030301010803" pitchFamily="18" charset="0"/>
              </a:rPr>
              <a:t> </a:t>
            </a:r>
            <a:r>
              <a:rPr lang="en-US" dirty="0" err="1">
                <a:latin typeface="Garamond" panose="02020404030301010803" pitchFamily="18" charset="0"/>
              </a:rPr>
              <a:t>su</a:t>
            </a:r>
            <a:r>
              <a:rPr lang="en-US" dirty="0">
                <a:latin typeface="Garamond" panose="02020404030301010803" pitchFamily="18" charset="0"/>
              </a:rPr>
              <a:t> </a:t>
            </a:r>
            <a:r>
              <a:rPr lang="en-US" dirty="0" err="1">
                <a:latin typeface="Garamond" panose="02020404030301010803" pitchFamily="18" charset="0"/>
              </a:rPr>
              <a:t>postigli</a:t>
            </a:r>
            <a:r>
              <a:rPr lang="en-US" dirty="0">
                <a:latin typeface="Garamond" panose="02020404030301010803" pitchFamily="18" charset="0"/>
              </a:rPr>
              <a:t> u </a:t>
            </a:r>
            <a:r>
              <a:rPr lang="en-US" dirty="0" err="1">
                <a:latin typeface="Garamond" panose="02020404030301010803" pitchFamily="18" charset="0"/>
              </a:rPr>
              <a:t>posljednja</a:t>
            </a:r>
            <a:r>
              <a:rPr lang="en-US" dirty="0">
                <a:latin typeface="Garamond" panose="02020404030301010803" pitchFamily="18" charset="0"/>
              </a:rPr>
              <a:t> </a:t>
            </a:r>
            <a:r>
              <a:rPr lang="en-US" dirty="0" err="1">
                <a:latin typeface="Garamond" panose="02020404030301010803" pitchFamily="18" charset="0"/>
              </a:rPr>
              <a:t>četiri</a:t>
            </a:r>
            <a:r>
              <a:rPr lang="en-US" dirty="0">
                <a:latin typeface="Garamond" panose="02020404030301010803" pitchFamily="18" charset="0"/>
              </a:rPr>
              <a:t> </a:t>
            </a:r>
            <a:r>
              <a:rPr lang="en-US" dirty="0" err="1">
                <a:latin typeface="Garamond" panose="02020404030301010803" pitchFamily="18" charset="0"/>
              </a:rPr>
              <a:t>razreda</a:t>
            </a:r>
            <a:r>
              <a:rPr lang="en-US" dirty="0">
                <a:latin typeface="Garamond" panose="02020404030301010803" pitchFamily="18" charset="0"/>
              </a:rPr>
              <a:t> </a:t>
            </a:r>
            <a:r>
              <a:rPr lang="en-US" dirty="0" err="1">
                <a:latin typeface="Garamond" panose="02020404030301010803" pitchFamily="18" charset="0"/>
              </a:rPr>
              <a:t>osnovnog</a:t>
            </a:r>
            <a:r>
              <a:rPr lang="en-US" dirty="0">
                <a:latin typeface="Garamond" panose="02020404030301010803" pitchFamily="18" charset="0"/>
              </a:rPr>
              <a:t> </a:t>
            </a:r>
            <a:r>
              <a:rPr lang="en-US" dirty="0" err="1">
                <a:latin typeface="Garamond" panose="02020404030301010803" pitchFamily="18" charset="0"/>
              </a:rPr>
              <a:t>obrazovanja</a:t>
            </a:r>
            <a:r>
              <a:rPr lang="en-US" dirty="0">
                <a:latin typeface="Garamond" panose="02020404030301010803" pitchFamily="18" charset="0"/>
              </a:rPr>
              <a:t> </a:t>
            </a:r>
            <a:r>
              <a:rPr lang="en-US" dirty="0" err="1">
                <a:latin typeface="Garamond" panose="02020404030301010803" pitchFamily="18" charset="0"/>
              </a:rPr>
              <a:t>na</a:t>
            </a:r>
            <a:r>
              <a:rPr lang="en-US" dirty="0">
                <a:latin typeface="Garamond" panose="02020404030301010803" pitchFamily="18" charset="0"/>
              </a:rPr>
              <a:t> </a:t>
            </a:r>
            <a:r>
              <a:rPr lang="en-US" dirty="0" err="1">
                <a:latin typeface="Garamond" panose="02020404030301010803" pitchFamily="18" charset="0"/>
              </a:rPr>
              <a:t>natjecanjima</a:t>
            </a:r>
            <a:r>
              <a:rPr lang="en-US" dirty="0">
                <a:latin typeface="Garamond" panose="02020404030301010803" pitchFamily="18" charset="0"/>
              </a:rPr>
              <a:t> </a:t>
            </a:r>
            <a:r>
              <a:rPr lang="en-US" dirty="0" err="1">
                <a:latin typeface="Garamond" panose="02020404030301010803" pitchFamily="18" charset="0"/>
              </a:rPr>
              <a:t>školskih</a:t>
            </a:r>
            <a:r>
              <a:rPr lang="en-US" dirty="0">
                <a:latin typeface="Garamond" panose="02020404030301010803" pitchFamily="18" charset="0"/>
              </a:rPr>
              <a:t> </a:t>
            </a:r>
            <a:r>
              <a:rPr lang="en-US" dirty="0" err="1">
                <a:latin typeface="Garamond" panose="02020404030301010803" pitchFamily="18" charset="0"/>
              </a:rPr>
              <a:t>sportskih</a:t>
            </a:r>
            <a:r>
              <a:rPr lang="en-US" dirty="0">
                <a:latin typeface="Garamond" panose="02020404030301010803" pitchFamily="18" charset="0"/>
              </a:rPr>
              <a:t> </a:t>
            </a:r>
            <a:r>
              <a:rPr lang="en-US" dirty="0" err="1">
                <a:latin typeface="Garamond" panose="02020404030301010803" pitchFamily="18" charset="0"/>
              </a:rPr>
              <a:t>društava</a:t>
            </a:r>
            <a:r>
              <a:rPr lang="en-US" dirty="0">
                <a:latin typeface="Garamond" panose="02020404030301010803" pitchFamily="18" charset="0"/>
              </a:rPr>
              <a:t>. </a:t>
            </a:r>
            <a:r>
              <a:rPr lang="en-US" dirty="0" err="1">
                <a:latin typeface="Garamond" panose="02020404030301010803" pitchFamily="18" charset="0"/>
              </a:rPr>
              <a:t>Pravo</a:t>
            </a:r>
            <a:r>
              <a:rPr lang="en-US" dirty="0">
                <a:latin typeface="Garamond" panose="02020404030301010803" pitchFamily="18" charset="0"/>
              </a:rPr>
              <a:t> </a:t>
            </a:r>
            <a:r>
              <a:rPr lang="en-US" dirty="0" err="1">
                <a:latin typeface="Garamond" panose="02020404030301010803" pitchFamily="18" charset="0"/>
              </a:rPr>
              <a:t>na</a:t>
            </a:r>
            <a:r>
              <a:rPr lang="en-US" dirty="0">
                <a:latin typeface="Garamond" panose="02020404030301010803" pitchFamily="18" charset="0"/>
              </a:rPr>
              <a:t> </a:t>
            </a:r>
            <a:r>
              <a:rPr lang="en-US" dirty="0" err="1">
                <a:latin typeface="Garamond" panose="02020404030301010803" pitchFamily="18" charset="0"/>
              </a:rPr>
              <a:t>dodatne</a:t>
            </a:r>
            <a:r>
              <a:rPr lang="en-US" dirty="0">
                <a:latin typeface="Garamond" panose="02020404030301010803" pitchFamily="18" charset="0"/>
              </a:rPr>
              <a:t> </a:t>
            </a:r>
            <a:r>
              <a:rPr lang="en-US" dirty="0" err="1">
                <a:latin typeface="Garamond" panose="02020404030301010803" pitchFamily="18" charset="0"/>
              </a:rPr>
              <a:t>bodove</a:t>
            </a:r>
            <a:r>
              <a:rPr lang="en-US" dirty="0">
                <a:latin typeface="Garamond" panose="02020404030301010803" pitchFamily="18" charset="0"/>
              </a:rPr>
              <a:t> </a:t>
            </a:r>
            <a:r>
              <a:rPr lang="en-US" dirty="0" err="1">
                <a:latin typeface="Garamond" panose="02020404030301010803" pitchFamily="18" charset="0"/>
              </a:rPr>
              <a:t>ostvaruju</a:t>
            </a:r>
            <a:r>
              <a:rPr lang="en-US" dirty="0">
                <a:latin typeface="Garamond" panose="02020404030301010803" pitchFamily="18" charset="0"/>
              </a:rPr>
              <a:t> </a:t>
            </a:r>
            <a:r>
              <a:rPr lang="en-US" dirty="0" err="1">
                <a:latin typeface="Garamond" panose="02020404030301010803" pitchFamily="18" charset="0"/>
              </a:rPr>
              <a:t>na</a:t>
            </a:r>
            <a:r>
              <a:rPr lang="en-US" dirty="0">
                <a:latin typeface="Garamond" panose="02020404030301010803" pitchFamily="18" charset="0"/>
              </a:rPr>
              <a:t> </a:t>
            </a:r>
            <a:r>
              <a:rPr lang="en-US" dirty="0" err="1">
                <a:latin typeface="Garamond" panose="02020404030301010803" pitchFamily="18" charset="0"/>
              </a:rPr>
              <a:t>temelju</a:t>
            </a:r>
            <a:r>
              <a:rPr lang="en-US" dirty="0">
                <a:latin typeface="Garamond" panose="02020404030301010803" pitchFamily="18" charset="0"/>
              </a:rPr>
              <a:t> </a:t>
            </a:r>
            <a:r>
              <a:rPr lang="en-US" dirty="0" err="1">
                <a:latin typeface="Garamond" panose="02020404030301010803" pitchFamily="18" charset="0"/>
              </a:rPr>
              <a:t>službene</a:t>
            </a:r>
            <a:r>
              <a:rPr lang="en-US" dirty="0">
                <a:latin typeface="Garamond" panose="02020404030301010803" pitchFamily="18" charset="0"/>
              </a:rPr>
              <a:t> </a:t>
            </a:r>
            <a:r>
              <a:rPr lang="en-US" dirty="0" err="1">
                <a:latin typeface="Garamond" panose="02020404030301010803" pitchFamily="18" charset="0"/>
              </a:rPr>
              <a:t>evidencije</a:t>
            </a:r>
            <a:r>
              <a:rPr lang="en-US" dirty="0">
                <a:latin typeface="Garamond" panose="02020404030301010803" pitchFamily="18" charset="0"/>
              </a:rPr>
              <a:t> o </a:t>
            </a:r>
            <a:r>
              <a:rPr lang="en-US" dirty="0" err="1">
                <a:latin typeface="Garamond" panose="02020404030301010803" pitchFamily="18" charset="0"/>
              </a:rPr>
              <a:t>rezultatima</a:t>
            </a:r>
            <a:r>
              <a:rPr lang="en-US" dirty="0">
                <a:latin typeface="Garamond" panose="02020404030301010803" pitchFamily="18" charset="0"/>
              </a:rPr>
              <a:t> </a:t>
            </a:r>
            <a:r>
              <a:rPr lang="en-US" dirty="0" err="1">
                <a:latin typeface="Garamond" panose="02020404030301010803" pitchFamily="18" charset="0"/>
              </a:rPr>
              <a:t>održanih</a:t>
            </a:r>
            <a:r>
              <a:rPr lang="en-US" dirty="0">
                <a:latin typeface="Garamond" panose="02020404030301010803" pitchFamily="18" charset="0"/>
              </a:rPr>
              <a:t> </a:t>
            </a:r>
            <a:r>
              <a:rPr lang="en-US" dirty="0" err="1">
                <a:latin typeface="Garamond" panose="02020404030301010803" pitchFamily="18" charset="0"/>
              </a:rPr>
              <a:t>natjecanja</a:t>
            </a:r>
            <a:r>
              <a:rPr lang="en-US" dirty="0">
                <a:latin typeface="Garamond" panose="02020404030301010803" pitchFamily="18" charset="0"/>
              </a:rPr>
              <a:t> </a:t>
            </a:r>
            <a:r>
              <a:rPr lang="en-US" dirty="0" err="1">
                <a:latin typeface="Garamond" panose="02020404030301010803" pitchFamily="18" charset="0"/>
              </a:rPr>
              <a:t>školskih</a:t>
            </a:r>
            <a:r>
              <a:rPr lang="en-US" dirty="0">
                <a:latin typeface="Garamond" panose="02020404030301010803" pitchFamily="18" charset="0"/>
              </a:rPr>
              <a:t> </a:t>
            </a:r>
            <a:r>
              <a:rPr lang="en-US" dirty="0" err="1">
                <a:latin typeface="Garamond" panose="02020404030301010803" pitchFamily="18" charset="0"/>
              </a:rPr>
              <a:t>sportskih</a:t>
            </a:r>
            <a:r>
              <a:rPr lang="en-US" dirty="0">
                <a:latin typeface="Garamond" panose="02020404030301010803" pitchFamily="18" charset="0"/>
              </a:rPr>
              <a:t> </a:t>
            </a:r>
            <a:r>
              <a:rPr lang="en-US" dirty="0" err="1">
                <a:latin typeface="Garamond" panose="02020404030301010803" pitchFamily="18" charset="0"/>
              </a:rPr>
              <a:t>društava</a:t>
            </a:r>
            <a:r>
              <a:rPr lang="en-US" dirty="0">
                <a:latin typeface="Garamond" panose="02020404030301010803" pitchFamily="18" charset="0"/>
              </a:rPr>
              <a:t> </a:t>
            </a:r>
            <a:r>
              <a:rPr lang="en-US" dirty="0" err="1">
                <a:latin typeface="Garamond" panose="02020404030301010803" pitchFamily="18" charset="0"/>
              </a:rPr>
              <a:t>koju</a:t>
            </a:r>
            <a:r>
              <a:rPr lang="en-US" dirty="0">
                <a:latin typeface="Garamond" panose="02020404030301010803" pitchFamily="18" charset="0"/>
              </a:rPr>
              <a:t> </a:t>
            </a:r>
            <a:r>
              <a:rPr lang="en-US" dirty="0" err="1">
                <a:latin typeface="Garamond" panose="02020404030301010803" pitchFamily="18" charset="0"/>
              </a:rPr>
              <a:t>vodi</a:t>
            </a:r>
            <a:r>
              <a:rPr lang="en-US" dirty="0">
                <a:latin typeface="Garamond" panose="02020404030301010803" pitchFamily="18" charset="0"/>
              </a:rPr>
              <a:t> </a:t>
            </a:r>
            <a:r>
              <a:rPr lang="en-US" dirty="0" err="1">
                <a:latin typeface="Garamond" panose="02020404030301010803" pitchFamily="18" charset="0"/>
              </a:rPr>
              <a:t>Hrvatski</a:t>
            </a:r>
            <a:r>
              <a:rPr lang="en-US" dirty="0">
                <a:latin typeface="Garamond" panose="02020404030301010803" pitchFamily="18" charset="0"/>
              </a:rPr>
              <a:t> </a:t>
            </a:r>
            <a:r>
              <a:rPr lang="en-US" dirty="0" err="1">
                <a:latin typeface="Garamond" panose="02020404030301010803" pitchFamily="18" charset="0"/>
              </a:rPr>
              <a:t>školski</a:t>
            </a:r>
            <a:r>
              <a:rPr lang="en-US" dirty="0">
                <a:latin typeface="Garamond" panose="02020404030301010803" pitchFamily="18" charset="0"/>
              </a:rPr>
              <a:t> </a:t>
            </a:r>
            <a:r>
              <a:rPr lang="en-US" dirty="0" err="1">
                <a:latin typeface="Garamond" panose="02020404030301010803" pitchFamily="18" charset="0"/>
              </a:rPr>
              <a:t>sportski</a:t>
            </a:r>
            <a:r>
              <a:rPr lang="en-US" dirty="0">
                <a:latin typeface="Garamond" panose="02020404030301010803" pitchFamily="18" charset="0"/>
              </a:rPr>
              <a:t> </a:t>
            </a:r>
            <a:r>
              <a:rPr lang="en-US" dirty="0" err="1">
                <a:latin typeface="Garamond" panose="02020404030301010803" pitchFamily="18" charset="0"/>
              </a:rPr>
              <a:t>savez</a:t>
            </a:r>
            <a:r>
              <a:rPr lang="en-US" dirty="0">
                <a:latin typeface="Garamond" panose="02020404030301010803" pitchFamily="18" charset="0"/>
              </a:rPr>
              <a:t> (HŠSS).</a:t>
            </a:r>
          </a:p>
        </p:txBody>
      </p:sp>
      <p:sp>
        <p:nvSpPr>
          <p:cNvPr id="4" name="Footer Placeholder 3">
            <a:extLst>
              <a:ext uri="{FF2B5EF4-FFF2-40B4-BE49-F238E27FC236}">
                <a16:creationId xmlns:a16="http://schemas.microsoft.com/office/drawing/2014/main" id="{A01B1993-F310-4740-984C-CB65089F4B98}"/>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EEDAC439-9A8E-4964-A851-D9000B7E60D3}"/>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12</a:t>
            </a:fld>
            <a:endParaRPr lang="hr-HR">
              <a:solidFill>
                <a:prstClr val="black">
                  <a:tint val="75000"/>
                </a:prstClr>
              </a:solidFill>
            </a:endParaRPr>
          </a:p>
        </p:txBody>
      </p:sp>
    </p:spTree>
    <p:extLst>
      <p:ext uri="{BB962C8B-B14F-4D97-AF65-F5344CB8AC3E}">
        <p14:creationId xmlns:p14="http://schemas.microsoft.com/office/powerpoint/2010/main" val="2803319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1200" y="343385"/>
            <a:ext cx="8229600" cy="1143000"/>
          </a:xfrm>
        </p:spPr>
        <p:txBody>
          <a:bodyPr/>
          <a:lstStyle/>
          <a:p>
            <a:r>
              <a:rPr lang="hr-HR" b="1" dirty="0">
                <a:latin typeface="Garamond" panose="02020404030301010803" pitchFamily="18" charset="0"/>
                <a:cs typeface="Calibri Light" panose="020F0302020204030204" pitchFamily="34" charset="0"/>
              </a:rPr>
              <a:t>Poseban element</a:t>
            </a:r>
          </a:p>
        </p:txBody>
      </p:sp>
      <p:graphicFrame>
        <p:nvGraphicFramePr>
          <p:cNvPr id="4" name="Rezervirano mjesto sadržaja 3"/>
          <p:cNvGraphicFramePr>
            <a:graphicFrameLocks noGrp="1"/>
          </p:cNvGraphicFramePr>
          <p:nvPr>
            <p:ph idx="1"/>
            <p:extLst>
              <p:ext uri="{D42A27DB-BD31-4B8C-83A1-F6EECF244321}">
                <p14:modId xmlns:p14="http://schemas.microsoft.com/office/powerpoint/2010/main" val="1657048394"/>
              </p:ext>
            </p:extLst>
          </p:nvPr>
        </p:nvGraphicFramePr>
        <p:xfrm>
          <a:off x="2063552" y="1268760"/>
          <a:ext cx="8229600" cy="5112566"/>
        </p:xfrm>
        <a:graphic>
          <a:graphicData uri="http://schemas.openxmlformats.org/drawingml/2006/table">
            <a:tbl>
              <a:tblPr firstRow="1" bandRow="1">
                <a:tableStyleId>{0E3FDE45-AF77-4B5C-9715-49D594BDF05E}</a:tableStyleId>
              </a:tblPr>
              <a:tblGrid>
                <a:gridCol w="8229600">
                  <a:extLst>
                    <a:ext uri="{9D8B030D-6E8A-4147-A177-3AD203B41FA5}">
                      <a16:colId xmlns:a16="http://schemas.microsoft.com/office/drawing/2014/main" val="20000"/>
                    </a:ext>
                  </a:extLst>
                </a:gridCol>
              </a:tblGrid>
              <a:tr h="874595">
                <a:tc>
                  <a:txBody>
                    <a:bodyPr/>
                    <a:lstStyle/>
                    <a:p>
                      <a:r>
                        <a:rPr lang="hr-HR" sz="1800" b="1" kern="1200" dirty="0">
                          <a:solidFill>
                            <a:schemeClr val="tx1"/>
                          </a:solidFill>
                          <a:latin typeface="Garamond" panose="02020404030301010803" pitchFamily="18" charset="0"/>
                          <a:ea typeface="+mn-ea"/>
                          <a:cs typeface="Calibri Light" panose="020F0302020204030204" pitchFamily="34" charset="0"/>
                        </a:rPr>
                        <a:t>Uspjeh kandidata koji su ostvarili u otežanim uvjetima obrazovanja. Kandidatima će se priznati ostvarivanje isključivo jednoga (najpovoljnijega) od sljedećih prava: </a:t>
                      </a:r>
                    </a:p>
                  </a:txBody>
                  <a:tcPr marT="182880">
                    <a:solidFill>
                      <a:schemeClr val="bg1">
                        <a:lumMod val="95000"/>
                      </a:schemeClr>
                    </a:solidFill>
                  </a:tcPr>
                </a:tc>
                <a:extLst>
                  <a:ext uri="{0D108BD9-81ED-4DB2-BD59-A6C34878D82A}">
                    <a16:rowId xmlns:a16="http://schemas.microsoft.com/office/drawing/2014/main" val="10000"/>
                  </a:ext>
                </a:extLst>
              </a:tr>
              <a:tr h="506710">
                <a:tc>
                  <a:txBody>
                    <a:bodyPr/>
                    <a:lstStyle/>
                    <a:p>
                      <a:pPr>
                        <a:buFont typeface="Wingdings" pitchFamily="2" charset="2"/>
                        <a:buChar char="Ø"/>
                      </a:pPr>
                      <a:r>
                        <a:rPr lang="hr-HR" sz="1800" kern="1200" dirty="0">
                          <a:solidFill>
                            <a:schemeClr val="tx1"/>
                          </a:solidFill>
                          <a:latin typeface="Garamond" panose="02020404030301010803" pitchFamily="18" charset="0"/>
                          <a:ea typeface="+mn-ea"/>
                          <a:cs typeface="Calibri Light" panose="020F0302020204030204" pitchFamily="34" charset="0"/>
                        </a:rPr>
                        <a:t>   kandidat sa zdravstvenim teškoćama </a:t>
                      </a:r>
                      <a:endParaRPr lang="hr-HR" dirty="0">
                        <a:latin typeface="Garamond" panose="02020404030301010803" pitchFamily="18" charset="0"/>
                        <a:cs typeface="Calibri Light" panose="020F0302020204030204" pitchFamily="34" charset="0"/>
                      </a:endParaRPr>
                    </a:p>
                  </a:txBody>
                  <a:tcPr marT="91440">
                    <a:solidFill>
                      <a:schemeClr val="bg1">
                        <a:lumMod val="75000"/>
                        <a:alpha val="36000"/>
                      </a:schemeClr>
                    </a:solidFill>
                  </a:tcPr>
                </a:tc>
                <a:extLst>
                  <a:ext uri="{0D108BD9-81ED-4DB2-BD59-A6C34878D82A}">
                    <a16:rowId xmlns:a16="http://schemas.microsoft.com/office/drawing/2014/main" val="10001"/>
                  </a:ext>
                </a:extLst>
              </a:tr>
              <a:tr h="506710">
                <a:tc>
                  <a:txBody>
                    <a:bodyPr/>
                    <a:lstStyle/>
                    <a:p>
                      <a:pPr>
                        <a:buFont typeface="Wingdings" pitchFamily="2" charset="2"/>
                        <a:buChar char="Ø"/>
                      </a:pPr>
                      <a:r>
                        <a:rPr lang="hr-HR" sz="1800" kern="1200" dirty="0">
                          <a:solidFill>
                            <a:schemeClr val="tx1"/>
                          </a:solidFill>
                          <a:latin typeface="Garamond" panose="02020404030301010803" pitchFamily="18" charset="0"/>
                          <a:ea typeface="+mn-ea"/>
                          <a:cs typeface="Calibri Light" panose="020F0302020204030204" pitchFamily="34" charset="0"/>
                        </a:rPr>
                        <a:t>   kandidat koji živi uz jednoga ili oba roditelja s dugotrajnom teškom bolesti </a:t>
                      </a:r>
                      <a:endParaRPr lang="hr-HR" dirty="0">
                        <a:latin typeface="Garamond" panose="02020404030301010803" pitchFamily="18" charset="0"/>
                        <a:cs typeface="Calibri Light" panose="020F0302020204030204" pitchFamily="34" charset="0"/>
                      </a:endParaRPr>
                    </a:p>
                  </a:txBody>
                  <a:tcPr marT="91440"/>
                </a:tc>
                <a:extLst>
                  <a:ext uri="{0D108BD9-81ED-4DB2-BD59-A6C34878D82A}">
                    <a16:rowId xmlns:a16="http://schemas.microsoft.com/office/drawing/2014/main" val="10002"/>
                  </a:ext>
                </a:extLst>
              </a:tr>
              <a:tr h="506710">
                <a:tc>
                  <a:txBody>
                    <a:bodyPr/>
                    <a:lstStyle/>
                    <a:p>
                      <a:pPr marL="342900" indent="-342900">
                        <a:buFont typeface="Wingdings" pitchFamily="2" charset="2"/>
                        <a:buChar char="Ø"/>
                      </a:pPr>
                      <a:r>
                        <a:rPr lang="hr-HR" sz="1800" kern="1200" dirty="0">
                          <a:solidFill>
                            <a:schemeClr val="tx1"/>
                          </a:solidFill>
                          <a:latin typeface="Garamond" panose="02020404030301010803" pitchFamily="18" charset="0"/>
                          <a:ea typeface="+mn-ea"/>
                          <a:cs typeface="Calibri Light" panose="020F0302020204030204" pitchFamily="34" charset="0"/>
                        </a:rPr>
                        <a:t>kandidat koji živi uz dugotrajno nezaposlena oba roditelja </a:t>
                      </a:r>
                      <a:endParaRPr lang="hr-HR" dirty="0">
                        <a:latin typeface="Garamond" panose="02020404030301010803" pitchFamily="18" charset="0"/>
                        <a:cs typeface="Calibri Light" panose="020F0302020204030204" pitchFamily="34" charset="0"/>
                      </a:endParaRPr>
                    </a:p>
                  </a:txBody>
                  <a:tcPr marT="91440">
                    <a:solidFill>
                      <a:schemeClr val="bg1">
                        <a:lumMod val="75000"/>
                        <a:alpha val="36000"/>
                      </a:schemeClr>
                    </a:solidFill>
                  </a:tcPr>
                </a:tc>
                <a:extLst>
                  <a:ext uri="{0D108BD9-81ED-4DB2-BD59-A6C34878D82A}">
                    <a16:rowId xmlns:a16="http://schemas.microsoft.com/office/drawing/2014/main" val="10003"/>
                  </a:ext>
                </a:extLst>
              </a:tr>
              <a:tr h="506710">
                <a:tc>
                  <a:txBody>
                    <a:bodyPr/>
                    <a:lstStyle/>
                    <a:p>
                      <a:pPr>
                        <a:buFont typeface="Wingdings" pitchFamily="2" charset="2"/>
                        <a:buChar char="Ø"/>
                      </a:pPr>
                      <a:r>
                        <a:rPr lang="hr-HR" dirty="0">
                          <a:latin typeface="Garamond" panose="02020404030301010803" pitchFamily="18" charset="0"/>
                          <a:cs typeface="Calibri Light" panose="020F0302020204030204" pitchFamily="34" charset="0"/>
                        </a:rPr>
                        <a:t>   </a:t>
                      </a:r>
                      <a:r>
                        <a:rPr lang="hr-HR" sz="1800" kern="1200" dirty="0">
                          <a:solidFill>
                            <a:schemeClr val="tx1"/>
                          </a:solidFill>
                          <a:latin typeface="Garamond" panose="02020404030301010803" pitchFamily="18" charset="0"/>
                          <a:ea typeface="+mn-ea"/>
                          <a:cs typeface="Calibri Light" panose="020F0302020204030204" pitchFamily="34" charset="0"/>
                        </a:rPr>
                        <a:t>kandidat koji živi uz samohranoga roditelja korisnika socijalne skrbi </a:t>
                      </a:r>
                      <a:endParaRPr lang="hr-HR" dirty="0">
                        <a:latin typeface="Garamond" panose="02020404030301010803" pitchFamily="18" charset="0"/>
                        <a:cs typeface="Calibri Light" panose="020F0302020204030204" pitchFamily="34" charset="0"/>
                      </a:endParaRPr>
                    </a:p>
                  </a:txBody>
                  <a:tcPr marT="91440"/>
                </a:tc>
                <a:extLst>
                  <a:ext uri="{0D108BD9-81ED-4DB2-BD59-A6C34878D82A}">
                    <a16:rowId xmlns:a16="http://schemas.microsoft.com/office/drawing/2014/main" val="10004"/>
                  </a:ext>
                </a:extLst>
              </a:tr>
              <a:tr h="506710">
                <a:tc>
                  <a:txBody>
                    <a:bodyPr/>
                    <a:lstStyle/>
                    <a:p>
                      <a:pPr>
                        <a:buFont typeface="Wingdings" pitchFamily="2" charset="2"/>
                        <a:buChar char="Ø"/>
                      </a:pPr>
                      <a:r>
                        <a:rPr lang="hr-HR" dirty="0">
                          <a:latin typeface="Garamond" panose="02020404030301010803" pitchFamily="18" charset="0"/>
                          <a:cs typeface="Calibri Light" panose="020F0302020204030204" pitchFamily="34" charset="0"/>
                        </a:rPr>
                        <a:t>   </a:t>
                      </a:r>
                      <a:r>
                        <a:rPr lang="hr-HR" sz="1800" kern="1200" dirty="0">
                          <a:solidFill>
                            <a:schemeClr val="tx1"/>
                          </a:solidFill>
                          <a:latin typeface="Garamond" panose="02020404030301010803" pitchFamily="18" charset="0"/>
                          <a:ea typeface="+mn-ea"/>
                          <a:cs typeface="Calibri Light" panose="020F0302020204030204" pitchFamily="34" charset="0"/>
                        </a:rPr>
                        <a:t>kandidat kojemu je jedan roditelj preminuo </a:t>
                      </a:r>
                      <a:endParaRPr lang="hr-HR" dirty="0">
                        <a:latin typeface="Garamond" panose="02020404030301010803" pitchFamily="18" charset="0"/>
                        <a:cs typeface="Calibri Light" panose="020F0302020204030204" pitchFamily="34" charset="0"/>
                      </a:endParaRPr>
                    </a:p>
                  </a:txBody>
                  <a:tcPr>
                    <a:solidFill>
                      <a:schemeClr val="bg1">
                        <a:lumMod val="75000"/>
                        <a:alpha val="36000"/>
                      </a:schemeClr>
                    </a:solidFill>
                  </a:tcPr>
                </a:tc>
                <a:extLst>
                  <a:ext uri="{0D108BD9-81ED-4DB2-BD59-A6C34878D82A}">
                    <a16:rowId xmlns:a16="http://schemas.microsoft.com/office/drawing/2014/main" val="10005"/>
                  </a:ext>
                </a:extLst>
              </a:tr>
              <a:tr h="506710">
                <a:tc>
                  <a:txBody>
                    <a:bodyPr/>
                    <a:lstStyle/>
                    <a:p>
                      <a:pPr>
                        <a:buFont typeface="Wingdings" pitchFamily="2" charset="2"/>
                        <a:buChar char="Ø"/>
                      </a:pPr>
                      <a:r>
                        <a:rPr lang="hr-HR" dirty="0">
                          <a:latin typeface="Garamond" panose="02020404030301010803" pitchFamily="18" charset="0"/>
                          <a:cs typeface="Calibri Light" panose="020F0302020204030204" pitchFamily="34" charset="0"/>
                        </a:rPr>
                        <a:t>   </a:t>
                      </a:r>
                      <a:r>
                        <a:rPr lang="hr-HR" sz="1800" kern="1200" dirty="0">
                          <a:solidFill>
                            <a:schemeClr val="tx1"/>
                          </a:solidFill>
                          <a:latin typeface="Garamond" panose="02020404030301010803" pitchFamily="18" charset="0"/>
                          <a:ea typeface="+mn-ea"/>
                          <a:cs typeface="Calibri Light" panose="020F0302020204030204" pitchFamily="34" charset="0"/>
                        </a:rPr>
                        <a:t>kandidat koji je bez roditelja ili odgovarajuće roditeljske skrbi </a:t>
                      </a:r>
                      <a:endParaRPr lang="hr-HR" dirty="0">
                        <a:latin typeface="Garamond" panose="02020404030301010803" pitchFamily="18" charset="0"/>
                        <a:cs typeface="Calibri Light" panose="020F0302020204030204" pitchFamily="34" charset="0"/>
                      </a:endParaRPr>
                    </a:p>
                  </a:txBody>
                  <a:tcPr marT="91440"/>
                </a:tc>
                <a:extLst>
                  <a:ext uri="{0D108BD9-81ED-4DB2-BD59-A6C34878D82A}">
                    <a16:rowId xmlns:a16="http://schemas.microsoft.com/office/drawing/2014/main" val="10006"/>
                  </a:ext>
                </a:extLst>
              </a:tr>
              <a:tr h="506710">
                <a:tc>
                  <a:txBody>
                    <a:bodyPr/>
                    <a:lstStyle/>
                    <a:p>
                      <a:pPr>
                        <a:buFont typeface="Wingdings" pitchFamily="2" charset="2"/>
                        <a:buChar char="Ø"/>
                      </a:pPr>
                      <a:r>
                        <a:rPr lang="hr-HR" sz="1800" kern="1200" dirty="0">
                          <a:solidFill>
                            <a:schemeClr val="tx1"/>
                          </a:solidFill>
                          <a:latin typeface="Garamond" panose="02020404030301010803" pitchFamily="18" charset="0"/>
                          <a:ea typeface="+mn-ea"/>
                          <a:cs typeface="Calibri Light" panose="020F0302020204030204" pitchFamily="34" charset="0"/>
                        </a:rPr>
                        <a:t>   kandidat koji je pripadnik romske nacionalne manjine </a:t>
                      </a:r>
                      <a:endParaRPr lang="hr-HR" dirty="0">
                        <a:latin typeface="Garamond" panose="02020404030301010803" pitchFamily="18" charset="0"/>
                        <a:cs typeface="Calibri Light" panose="020F0302020204030204" pitchFamily="34" charset="0"/>
                      </a:endParaRPr>
                    </a:p>
                  </a:txBody>
                  <a:tcPr marT="91440">
                    <a:solidFill>
                      <a:schemeClr val="bg1">
                        <a:lumMod val="75000"/>
                        <a:alpha val="36000"/>
                      </a:schemeClr>
                    </a:solidFill>
                  </a:tcPr>
                </a:tc>
                <a:extLst>
                  <a:ext uri="{0D108BD9-81ED-4DB2-BD59-A6C34878D82A}">
                    <a16:rowId xmlns:a16="http://schemas.microsoft.com/office/drawing/2014/main" val="10007"/>
                  </a:ext>
                </a:extLst>
              </a:tr>
              <a:tr h="691001">
                <a:tc>
                  <a:txBody>
                    <a:bodyPr/>
                    <a:lstStyle/>
                    <a:p>
                      <a:pPr>
                        <a:buFont typeface="Wingdings" pitchFamily="2" charset="2"/>
                        <a:buNone/>
                      </a:pPr>
                      <a:endParaRPr lang="hr-HR" dirty="0">
                        <a:latin typeface="Garamond" panose="02020404030301010803" pitchFamily="18" charset="0"/>
                        <a:cs typeface="Calibri Light" panose="020F0302020204030204" pitchFamily="34" charset="0"/>
                      </a:endParaRPr>
                    </a:p>
                  </a:txBody>
                  <a:tcPr/>
                </a:tc>
                <a:extLst>
                  <a:ext uri="{0D108BD9-81ED-4DB2-BD59-A6C34878D82A}">
                    <a16:rowId xmlns:a16="http://schemas.microsoft.com/office/drawing/2014/main" val="10008"/>
                  </a:ext>
                </a:extLst>
              </a:tr>
            </a:tbl>
          </a:graphicData>
        </a:graphic>
      </p:graphicFrame>
      <p:sp>
        <p:nvSpPr>
          <p:cNvPr id="3" name="Footer Placeholder 2">
            <a:extLst>
              <a:ext uri="{FF2B5EF4-FFF2-40B4-BE49-F238E27FC236}">
                <a16:creationId xmlns:a16="http://schemas.microsoft.com/office/drawing/2014/main" id="{3C4E1533-2967-46A6-9D8E-0608B2520113}"/>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C3BC87FC-7DC5-4ADC-91B3-A28B113C98B2}"/>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13</a:t>
            </a:fld>
            <a:endParaRPr lang="hr-HR">
              <a:solidFill>
                <a:prstClr val="black">
                  <a:tint val="75000"/>
                </a:prstClr>
              </a:solidFill>
            </a:endParaRPr>
          </a:p>
        </p:txBody>
      </p:sp>
    </p:spTree>
    <p:extLst>
      <p:ext uri="{BB962C8B-B14F-4D97-AF65-F5344CB8AC3E}">
        <p14:creationId xmlns:p14="http://schemas.microsoft.com/office/powerpoint/2010/main" val="4281946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40893" y="418513"/>
            <a:ext cx="9601200" cy="1485900"/>
          </a:xfrm>
        </p:spPr>
        <p:txBody>
          <a:bodyPr>
            <a:noAutofit/>
          </a:bodyPr>
          <a:lstStyle/>
          <a:p>
            <a:pPr algn="just"/>
            <a:r>
              <a:rPr lang="hr-HR" sz="3200" b="1" dirty="0">
                <a:latin typeface="Garamond" panose="02020404030301010803" pitchFamily="18" charset="0"/>
                <a:cs typeface="Calibri Light" panose="020F0302020204030204" pitchFamily="34" charset="0"/>
              </a:rPr>
              <a:t>Kako se vrednuju rezultati u otežanim uvjetima prethodnog obrazovanja? </a:t>
            </a:r>
          </a:p>
        </p:txBody>
      </p:sp>
      <p:sp>
        <p:nvSpPr>
          <p:cNvPr id="3" name="Rezervirano mjesto sadržaja 2"/>
          <p:cNvSpPr>
            <a:spLocks noGrp="1"/>
          </p:cNvSpPr>
          <p:nvPr>
            <p:ph idx="1"/>
          </p:nvPr>
        </p:nvSpPr>
        <p:spPr>
          <a:xfrm>
            <a:off x="1596788" y="1600200"/>
            <a:ext cx="9910583" cy="4709120"/>
          </a:xfr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pPr marL="514350" indent="-514350" algn="just">
              <a:buFont typeface="+mj-lt"/>
              <a:buAutoNum type="alphaUcPeriod"/>
            </a:pPr>
            <a:endParaRPr lang="hr-HR" dirty="0">
              <a:latin typeface="Calibri Light" panose="020F0302020204030204" pitchFamily="34" charset="0"/>
              <a:cs typeface="Calibri Light" panose="020F0302020204030204" pitchFamily="34" charset="0"/>
            </a:endParaRPr>
          </a:p>
          <a:p>
            <a:pPr marL="514350" indent="-514350" algn="just">
              <a:buFont typeface="+mj-lt"/>
              <a:buAutoNum type="alphaUcPeriod"/>
            </a:pPr>
            <a:r>
              <a:rPr lang="hr-HR" dirty="0">
                <a:latin typeface="Garamond" panose="02020404030301010803" pitchFamily="18" charset="0"/>
                <a:cs typeface="Calibri Light" panose="020F0302020204030204" pitchFamily="34" charset="0"/>
              </a:rPr>
              <a:t>Kandidat sa zdravstvenim teškoćama </a:t>
            </a:r>
            <a:r>
              <a:rPr lang="hr-HR" dirty="0">
                <a:latin typeface="Garamond" panose="02020404030301010803" pitchFamily="18" charset="0"/>
                <a:cs typeface="Calibri Light" panose="020F0302020204030204" pitchFamily="34" charset="0"/>
                <a:sym typeface="Symbol"/>
              </a:rPr>
              <a:t> </a:t>
            </a:r>
            <a:r>
              <a:rPr lang="hr-HR" b="1" dirty="0">
                <a:latin typeface="Garamond" panose="02020404030301010803" pitchFamily="18" charset="0"/>
                <a:cs typeface="Calibri Light" panose="020F0302020204030204" pitchFamily="34" charset="0"/>
                <a:sym typeface="Symbol"/>
              </a:rPr>
              <a:t>1 bod</a:t>
            </a:r>
            <a:endParaRPr lang="hr-HR" b="1" dirty="0">
              <a:latin typeface="Garamond" panose="02020404030301010803" pitchFamily="18" charset="0"/>
              <a:cs typeface="Calibri Light" panose="020F0302020204030204" pitchFamily="34" charset="0"/>
            </a:endParaRPr>
          </a:p>
          <a:p>
            <a:pPr marL="514350" indent="-514350" algn="just">
              <a:buFont typeface="+mj-lt"/>
              <a:buAutoNum type="alphaUcPeriod"/>
            </a:pPr>
            <a:r>
              <a:rPr lang="hr-HR" dirty="0">
                <a:latin typeface="Garamond" panose="02020404030301010803" pitchFamily="18" charset="0"/>
                <a:cs typeface="Calibri Light" panose="020F0302020204030204" pitchFamily="34" charset="0"/>
              </a:rPr>
              <a:t>Kandidat koji živi u otežanim uvjetima izazvanim ekonomskim, socijalnim te odgojnim čimbenicima </a:t>
            </a:r>
            <a:r>
              <a:rPr lang="hr-HR" dirty="0">
                <a:latin typeface="Garamond" panose="02020404030301010803" pitchFamily="18" charset="0"/>
                <a:cs typeface="Calibri Light" panose="020F0302020204030204" pitchFamily="34" charset="0"/>
                <a:sym typeface="Symbol"/>
              </a:rPr>
              <a:t> </a:t>
            </a:r>
            <a:r>
              <a:rPr lang="hr-HR" b="1" dirty="0">
                <a:latin typeface="Garamond" panose="02020404030301010803" pitchFamily="18" charset="0"/>
                <a:cs typeface="Calibri Light" panose="020F0302020204030204" pitchFamily="34" charset="0"/>
                <a:sym typeface="Symbol"/>
              </a:rPr>
              <a:t>1 bod</a:t>
            </a:r>
          </a:p>
          <a:p>
            <a:pPr marL="514350" indent="-514350" algn="just">
              <a:buFont typeface="+mj-lt"/>
              <a:buAutoNum type="alphaUcPeriod"/>
            </a:pPr>
            <a:r>
              <a:rPr lang="hr-HR" dirty="0">
                <a:latin typeface="Garamond" panose="02020404030301010803" pitchFamily="18" charset="0"/>
                <a:cs typeface="Calibri Light" panose="020F0302020204030204" pitchFamily="34" charset="0"/>
              </a:rPr>
              <a:t>Kandidat koji je pripadnik romske nacionalne manjine </a:t>
            </a:r>
            <a:r>
              <a:rPr lang="hr-HR" dirty="0">
                <a:latin typeface="Garamond" panose="02020404030301010803" pitchFamily="18" charset="0"/>
                <a:cs typeface="Calibri Light" panose="020F0302020204030204" pitchFamily="34" charset="0"/>
                <a:sym typeface="Symbol"/>
              </a:rPr>
              <a:t> </a:t>
            </a:r>
            <a:r>
              <a:rPr lang="hr-HR" b="1" dirty="0">
                <a:latin typeface="Garamond" panose="02020404030301010803" pitchFamily="18" charset="0"/>
                <a:cs typeface="Calibri Light" panose="020F0302020204030204" pitchFamily="34" charset="0"/>
                <a:sym typeface="Symbol"/>
              </a:rPr>
              <a:t>2 boda</a:t>
            </a:r>
          </a:p>
          <a:p>
            <a:pPr marL="514350" indent="-514350" algn="just">
              <a:buFont typeface="+mj-lt"/>
              <a:buAutoNum type="alphaUcPeriod"/>
            </a:pPr>
            <a:endParaRPr lang="hr-HR" dirty="0">
              <a:latin typeface="Garamond" panose="02020404030301010803" pitchFamily="18" charset="0"/>
              <a:cs typeface="Calibri Light" panose="020F0302020204030204" pitchFamily="34" charset="0"/>
              <a:sym typeface="Symbol"/>
            </a:endParaRPr>
          </a:p>
          <a:p>
            <a:pPr marL="514350" indent="-514350" algn="just">
              <a:buNone/>
            </a:pPr>
            <a:r>
              <a:rPr lang="hr-HR" b="1" dirty="0">
                <a:latin typeface="Garamond" panose="02020404030301010803" pitchFamily="18" charset="0"/>
                <a:cs typeface="Calibri Light" panose="020F0302020204030204" pitchFamily="34" charset="0"/>
              </a:rPr>
              <a:t>Otežani uvjeti su ako kandidat:</a:t>
            </a:r>
          </a:p>
          <a:p>
            <a:pPr marL="514350" indent="-514350" algn="just">
              <a:buFont typeface="Courier New" pitchFamily="49" charset="0"/>
              <a:buChar char="o"/>
            </a:pPr>
            <a:r>
              <a:rPr lang="hr-HR" dirty="0">
                <a:latin typeface="Garamond" panose="02020404030301010803" pitchFamily="18" charset="0"/>
                <a:cs typeface="Calibri Light" panose="020F0302020204030204" pitchFamily="34" charset="0"/>
              </a:rPr>
              <a:t>živi uz jednoga i/ili oba roditelja s dugotrajnom teškom bolesti,</a:t>
            </a:r>
          </a:p>
          <a:p>
            <a:pPr marL="514350" indent="-514350" algn="just">
              <a:buFont typeface="Courier New" pitchFamily="49" charset="0"/>
              <a:buChar char="o"/>
            </a:pPr>
            <a:r>
              <a:rPr lang="hr-HR" dirty="0">
                <a:latin typeface="Garamond" panose="02020404030301010803" pitchFamily="18" charset="0"/>
                <a:cs typeface="Calibri Light" panose="020F0302020204030204" pitchFamily="34" charset="0"/>
              </a:rPr>
              <a:t>živi uz oba roditelja koji se prema zakonu koji regulira poticanje zapošljavanja smatraju dugotrajno nezaposlenim osobama,</a:t>
            </a:r>
          </a:p>
          <a:p>
            <a:pPr marL="514350" indent="-514350" algn="just">
              <a:buFont typeface="Courier New" pitchFamily="49" charset="0"/>
              <a:buChar char="o"/>
            </a:pPr>
            <a:r>
              <a:rPr lang="hr-HR" dirty="0">
                <a:latin typeface="Garamond" panose="02020404030301010803" pitchFamily="18" charset="0"/>
                <a:cs typeface="Calibri Light" panose="020F0302020204030204" pitchFamily="34" charset="0"/>
              </a:rPr>
              <a:t>živi uz samohranoga roditelja,</a:t>
            </a:r>
          </a:p>
          <a:p>
            <a:pPr marL="514350" indent="-514350" algn="just">
              <a:buFont typeface="Courier New" pitchFamily="49" charset="0"/>
              <a:buChar char="o"/>
            </a:pPr>
            <a:r>
              <a:rPr lang="hr-HR" dirty="0">
                <a:latin typeface="Garamond" panose="02020404030301010803" pitchFamily="18" charset="0"/>
                <a:cs typeface="Calibri Light" panose="020F0302020204030204" pitchFamily="34" charset="0"/>
              </a:rPr>
              <a:t>ako je kandidatu jedan roditelj preminuo,</a:t>
            </a:r>
          </a:p>
          <a:p>
            <a:pPr marL="514350" indent="-514350" algn="just">
              <a:buFont typeface="Courier New" pitchFamily="49" charset="0"/>
              <a:buChar char="o"/>
            </a:pPr>
            <a:r>
              <a:rPr lang="hr-HR" dirty="0">
                <a:latin typeface="Garamond" panose="02020404030301010803" pitchFamily="18" charset="0"/>
                <a:cs typeface="Calibri Light" panose="020F0302020204030204" pitchFamily="34" charset="0"/>
              </a:rPr>
              <a:t>ako je kandidat dijete bez roditelja ili odgovarajuće roditeljske skrbi.</a:t>
            </a:r>
          </a:p>
          <a:p>
            <a:pPr marL="514350" indent="-514350" algn="just">
              <a:buNone/>
            </a:pPr>
            <a:endParaRPr lang="hr-HR" dirty="0">
              <a:latin typeface="Garamond" panose="02020404030301010803" pitchFamily="18" charset="0"/>
              <a:cs typeface="Calibri Light" panose="020F0302020204030204" pitchFamily="34" charset="0"/>
            </a:endParaRPr>
          </a:p>
          <a:p>
            <a:pPr marL="514350" indent="-514350" algn="just">
              <a:buNone/>
            </a:pPr>
            <a:r>
              <a:rPr lang="hr-HR" dirty="0">
                <a:latin typeface="Garamond" panose="02020404030301010803" pitchFamily="18" charset="0"/>
                <a:cs typeface="Calibri Light" panose="020F0302020204030204" pitchFamily="34" charset="0"/>
                <a:sym typeface="Symbol"/>
              </a:rPr>
              <a:t>  </a:t>
            </a:r>
            <a:r>
              <a:rPr lang="hr-HR" u="sng" dirty="0">
                <a:latin typeface="Garamond" panose="02020404030301010803" pitchFamily="18" charset="0"/>
                <a:cs typeface="Calibri Light" panose="020F0302020204030204" pitchFamily="34" charset="0"/>
                <a:sym typeface="Symbol"/>
              </a:rPr>
              <a:t>S tako utvrđenim brojem bodova, kandidat se rangira na ukupnoj ljestvici poretka.</a:t>
            </a:r>
            <a:endParaRPr lang="hr-HR" u="sng" dirty="0">
              <a:latin typeface="Garamond" panose="02020404030301010803" pitchFamily="18" charset="0"/>
              <a:cs typeface="Calibri Light" panose="020F0302020204030204" pitchFamily="34" charset="0"/>
            </a:endParaRPr>
          </a:p>
        </p:txBody>
      </p:sp>
      <p:sp>
        <p:nvSpPr>
          <p:cNvPr id="4" name="Footer Placeholder 3">
            <a:extLst>
              <a:ext uri="{FF2B5EF4-FFF2-40B4-BE49-F238E27FC236}">
                <a16:creationId xmlns:a16="http://schemas.microsoft.com/office/drawing/2014/main" id="{23604543-854B-49EB-865D-6A45E4DE170F}"/>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1B572B41-C7B3-4597-889B-CEDED01D7178}"/>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14</a:t>
            </a:fld>
            <a:endParaRPr lang="hr-HR">
              <a:solidFill>
                <a:prstClr val="black">
                  <a:tint val="75000"/>
                </a:prstClr>
              </a:solidFill>
            </a:endParaRPr>
          </a:p>
        </p:txBody>
      </p:sp>
    </p:spTree>
    <p:extLst>
      <p:ext uri="{BB962C8B-B14F-4D97-AF65-F5344CB8AC3E}">
        <p14:creationId xmlns:p14="http://schemas.microsoft.com/office/powerpoint/2010/main" val="2257321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24C8AB-92FF-4684-BA89-1405FB8C418E}"/>
              </a:ext>
            </a:extLst>
          </p:cNvPr>
          <p:cNvSpPr/>
          <p:nvPr/>
        </p:nvSpPr>
        <p:spPr>
          <a:xfrm>
            <a:off x="1111348" y="990600"/>
            <a:ext cx="10691446" cy="5339862"/>
          </a:xfrm>
          <a:prstGeom prst="rect">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6B3FB31B-6299-4FA1-9825-D2DE6AFEE0B0}"/>
              </a:ext>
            </a:extLst>
          </p:cNvPr>
          <p:cNvSpPr>
            <a:spLocks noGrp="1"/>
          </p:cNvSpPr>
          <p:nvPr>
            <p:ph type="title"/>
          </p:nvPr>
        </p:nvSpPr>
        <p:spPr>
          <a:xfrm>
            <a:off x="1371600" y="247650"/>
            <a:ext cx="9601200" cy="1485900"/>
          </a:xfrm>
        </p:spPr>
        <p:txBody>
          <a:bodyPr/>
          <a:lstStyle/>
          <a:p>
            <a:r>
              <a:rPr lang="hr-HR" b="1" dirty="0">
                <a:latin typeface="Garamond" panose="02020404030301010803" pitchFamily="18" charset="0"/>
              </a:rPr>
              <a:t>Potrebna dokumentacija</a:t>
            </a:r>
            <a:endParaRPr lang="en-US" b="1" dirty="0">
              <a:latin typeface="Garamond" panose="02020404030301010803" pitchFamily="18" charset="0"/>
            </a:endParaRPr>
          </a:p>
        </p:txBody>
      </p:sp>
      <p:sp>
        <p:nvSpPr>
          <p:cNvPr id="3" name="Content Placeholder 2">
            <a:extLst>
              <a:ext uri="{FF2B5EF4-FFF2-40B4-BE49-F238E27FC236}">
                <a16:creationId xmlns:a16="http://schemas.microsoft.com/office/drawing/2014/main" id="{6B851058-9E0B-4FB1-A77B-91AD3376A1B9}"/>
              </a:ext>
            </a:extLst>
          </p:cNvPr>
          <p:cNvSpPr>
            <a:spLocks noGrp="1"/>
          </p:cNvSpPr>
          <p:nvPr>
            <p:ph idx="1"/>
          </p:nvPr>
        </p:nvSpPr>
        <p:spPr>
          <a:xfrm>
            <a:off x="1219200" y="1209821"/>
            <a:ext cx="10459329" cy="5064369"/>
          </a:xfrm>
        </p:spPr>
        <p:txBody>
          <a:bodyPr>
            <a:normAutofit fontScale="92500" lnSpcReduction="20000"/>
          </a:bodyPr>
          <a:lstStyle/>
          <a:p>
            <a:pPr algn="just"/>
            <a:r>
              <a:rPr lang="en-US" sz="2100" dirty="0" err="1">
                <a:latin typeface="Garamond" panose="02020404030301010803" pitchFamily="18" charset="0"/>
              </a:rPr>
              <a:t>Kandidat</a:t>
            </a:r>
            <a:r>
              <a:rPr lang="en-US" sz="2100" dirty="0">
                <a:latin typeface="Garamond" panose="02020404030301010803" pitchFamily="18" charset="0"/>
              </a:rPr>
              <a:t> </a:t>
            </a:r>
            <a:r>
              <a:rPr lang="en-US" sz="2100" dirty="0" err="1">
                <a:latin typeface="Garamond" panose="02020404030301010803" pitchFamily="18" charset="0"/>
              </a:rPr>
              <a:t>sa</a:t>
            </a:r>
            <a:r>
              <a:rPr lang="en-US" sz="2100" dirty="0">
                <a:latin typeface="Garamond" panose="02020404030301010803" pitchFamily="18" charset="0"/>
              </a:rPr>
              <a:t> </a:t>
            </a:r>
            <a:r>
              <a:rPr lang="en-US" sz="2100" dirty="0" err="1">
                <a:latin typeface="Garamond" panose="02020404030301010803" pitchFamily="18" charset="0"/>
              </a:rPr>
              <a:t>zdravstvenim</a:t>
            </a:r>
            <a:r>
              <a:rPr lang="en-US" sz="2100" dirty="0">
                <a:latin typeface="Garamond" panose="02020404030301010803" pitchFamily="18" charset="0"/>
              </a:rPr>
              <a:t> </a:t>
            </a:r>
            <a:r>
              <a:rPr lang="en-US" sz="2100" dirty="0" err="1">
                <a:latin typeface="Garamond" panose="02020404030301010803" pitchFamily="18" charset="0"/>
              </a:rPr>
              <a:t>teškoćama</a:t>
            </a:r>
            <a:r>
              <a:rPr lang="en-US" sz="2100" dirty="0">
                <a:latin typeface="Garamond" panose="02020404030301010803" pitchFamily="18" charset="0"/>
              </a:rPr>
              <a:t> → </a:t>
            </a:r>
            <a:r>
              <a:rPr lang="hr-HR" sz="2100" dirty="0">
                <a:latin typeface="Garamond" panose="02020404030301010803" pitchFamily="18" charset="0"/>
              </a:rPr>
              <a:t>S</a:t>
            </a:r>
            <a:r>
              <a:rPr lang="en-US" sz="2100" dirty="0" err="1">
                <a:latin typeface="Garamond" panose="02020404030301010803" pitchFamily="18" charset="0"/>
              </a:rPr>
              <a:t>tručno</a:t>
            </a:r>
            <a:r>
              <a:rPr lang="en-US" sz="2100" dirty="0">
                <a:latin typeface="Garamond" panose="02020404030301010803" pitchFamily="18" charset="0"/>
              </a:rPr>
              <a:t> </a:t>
            </a:r>
            <a:r>
              <a:rPr lang="en-US" sz="2100" dirty="0" err="1">
                <a:latin typeface="Garamond" panose="02020404030301010803" pitchFamily="18" charset="0"/>
              </a:rPr>
              <a:t>mišljenje</a:t>
            </a:r>
            <a:r>
              <a:rPr lang="en-US" sz="2100" dirty="0">
                <a:latin typeface="Garamond" panose="02020404030301010803" pitchFamily="18" charset="0"/>
              </a:rPr>
              <a:t> </a:t>
            </a:r>
            <a:r>
              <a:rPr lang="en-US" sz="2100" dirty="0" err="1">
                <a:latin typeface="Garamond" panose="02020404030301010803" pitchFamily="18" charset="0"/>
              </a:rPr>
              <a:t>Službe</a:t>
            </a:r>
            <a:r>
              <a:rPr lang="en-US" sz="2100" dirty="0">
                <a:latin typeface="Garamond" panose="02020404030301010803" pitchFamily="18" charset="0"/>
              </a:rPr>
              <a:t> za</a:t>
            </a:r>
            <a:r>
              <a:rPr lang="hr-HR" sz="2100" dirty="0">
                <a:latin typeface="Garamond" panose="02020404030301010803" pitchFamily="18" charset="0"/>
              </a:rPr>
              <a:t> </a:t>
            </a:r>
            <a:r>
              <a:rPr lang="en-US" sz="2100" dirty="0" err="1">
                <a:latin typeface="Garamond" panose="02020404030301010803" pitchFamily="18" charset="0"/>
              </a:rPr>
              <a:t>profesionalno</a:t>
            </a:r>
            <a:r>
              <a:rPr lang="en-US" sz="2100" dirty="0">
                <a:latin typeface="Garamond" panose="02020404030301010803" pitchFamily="18" charset="0"/>
              </a:rPr>
              <a:t> </a:t>
            </a:r>
            <a:r>
              <a:rPr lang="en-US" sz="2100" dirty="0" err="1">
                <a:latin typeface="Garamond" panose="02020404030301010803" pitchFamily="18" charset="0"/>
              </a:rPr>
              <a:t>usmjeravanje</a:t>
            </a:r>
            <a:r>
              <a:rPr lang="en-US" sz="2100" dirty="0">
                <a:latin typeface="Garamond" panose="02020404030301010803" pitchFamily="18" charset="0"/>
              </a:rPr>
              <a:t> </a:t>
            </a:r>
            <a:r>
              <a:rPr lang="en-US" sz="2100" dirty="0" err="1">
                <a:latin typeface="Garamond" panose="02020404030301010803" pitchFamily="18" charset="0"/>
              </a:rPr>
              <a:t>Hrvatskoga</a:t>
            </a:r>
            <a:r>
              <a:rPr lang="en-US" sz="2100" dirty="0">
                <a:latin typeface="Garamond" panose="02020404030301010803" pitchFamily="18" charset="0"/>
              </a:rPr>
              <a:t> </a:t>
            </a:r>
            <a:r>
              <a:rPr lang="en-US" sz="2100" dirty="0" err="1">
                <a:latin typeface="Garamond" panose="02020404030301010803" pitchFamily="18" charset="0"/>
              </a:rPr>
              <a:t>zavoda</a:t>
            </a:r>
            <a:r>
              <a:rPr lang="en-US" sz="2100" dirty="0">
                <a:latin typeface="Garamond" panose="02020404030301010803" pitchFamily="18" charset="0"/>
              </a:rPr>
              <a:t> za </a:t>
            </a:r>
            <a:r>
              <a:rPr lang="en-US" sz="2100" dirty="0" err="1">
                <a:latin typeface="Garamond" panose="02020404030301010803" pitchFamily="18" charset="0"/>
              </a:rPr>
              <a:t>zapošljavanje</a:t>
            </a:r>
            <a:r>
              <a:rPr lang="en-US" sz="2100" dirty="0">
                <a:latin typeface="Garamond" panose="02020404030301010803" pitchFamily="18" charset="0"/>
              </a:rPr>
              <a:t>. </a:t>
            </a:r>
            <a:endParaRPr lang="hr-HR" sz="2100" dirty="0">
              <a:latin typeface="Garamond" panose="02020404030301010803" pitchFamily="18" charset="0"/>
            </a:endParaRPr>
          </a:p>
          <a:p>
            <a:pPr marL="0" indent="0" algn="just">
              <a:buNone/>
            </a:pPr>
            <a:endParaRPr lang="hr-HR" sz="2100" dirty="0">
              <a:latin typeface="Garamond" panose="02020404030301010803" pitchFamily="18" charset="0"/>
            </a:endParaRPr>
          </a:p>
          <a:p>
            <a:pPr algn="just"/>
            <a:r>
              <a:rPr lang="en-US" sz="2100" dirty="0" err="1">
                <a:latin typeface="Garamond" panose="02020404030301010803" pitchFamily="18" charset="0"/>
              </a:rPr>
              <a:t>Kandidat</a:t>
            </a:r>
            <a:r>
              <a:rPr lang="en-US" sz="2100" dirty="0">
                <a:latin typeface="Garamond" panose="02020404030301010803" pitchFamily="18" charset="0"/>
              </a:rPr>
              <a:t> </a:t>
            </a:r>
            <a:r>
              <a:rPr lang="en-US" sz="2100" dirty="0" err="1">
                <a:latin typeface="Garamond" panose="02020404030301010803" pitchFamily="18" charset="0"/>
              </a:rPr>
              <a:t>koji</a:t>
            </a:r>
            <a:r>
              <a:rPr lang="en-US" sz="2100" dirty="0">
                <a:latin typeface="Garamond" panose="02020404030301010803" pitchFamily="18" charset="0"/>
              </a:rPr>
              <a:t> </a:t>
            </a:r>
            <a:r>
              <a:rPr lang="en-US" sz="2100" dirty="0" err="1">
                <a:latin typeface="Garamond" panose="02020404030301010803" pitchFamily="18" charset="0"/>
              </a:rPr>
              <a:t>živi</a:t>
            </a:r>
            <a:r>
              <a:rPr lang="en-US" sz="2100" dirty="0">
                <a:latin typeface="Garamond" panose="02020404030301010803" pitchFamily="18" charset="0"/>
              </a:rPr>
              <a:t> u </a:t>
            </a:r>
            <a:r>
              <a:rPr lang="en-US" sz="2100" dirty="0" err="1">
                <a:latin typeface="Garamond" panose="02020404030301010803" pitchFamily="18" charset="0"/>
              </a:rPr>
              <a:t>otežanim</a:t>
            </a:r>
            <a:r>
              <a:rPr lang="en-US" sz="2100" dirty="0">
                <a:latin typeface="Garamond" panose="02020404030301010803" pitchFamily="18" charset="0"/>
              </a:rPr>
              <a:t> </a:t>
            </a:r>
            <a:r>
              <a:rPr lang="en-US" sz="2100" dirty="0" err="1">
                <a:latin typeface="Garamond" panose="02020404030301010803" pitchFamily="18" charset="0"/>
              </a:rPr>
              <a:t>uvjetima</a:t>
            </a:r>
            <a:r>
              <a:rPr lang="en-US" sz="2100" dirty="0">
                <a:latin typeface="Garamond" panose="02020404030301010803" pitchFamily="18" charset="0"/>
              </a:rPr>
              <a:t> </a:t>
            </a:r>
            <a:r>
              <a:rPr lang="en-US" sz="2100" dirty="0" err="1">
                <a:latin typeface="Garamond" panose="02020404030301010803" pitchFamily="18" charset="0"/>
              </a:rPr>
              <a:t>izazvanim</a:t>
            </a:r>
            <a:r>
              <a:rPr lang="en-US" sz="2100" dirty="0">
                <a:latin typeface="Garamond" panose="02020404030301010803" pitchFamily="18" charset="0"/>
              </a:rPr>
              <a:t> </a:t>
            </a:r>
            <a:r>
              <a:rPr lang="en-US" sz="2100" dirty="0" err="1">
                <a:latin typeface="Garamond" panose="02020404030301010803" pitchFamily="18" charset="0"/>
              </a:rPr>
              <a:t>ekonomskim</a:t>
            </a:r>
            <a:r>
              <a:rPr lang="en-US" sz="2100" dirty="0">
                <a:latin typeface="Garamond" panose="02020404030301010803" pitchFamily="18" charset="0"/>
              </a:rPr>
              <a:t>, </a:t>
            </a:r>
            <a:r>
              <a:rPr lang="en-US" sz="2100" dirty="0" err="1">
                <a:latin typeface="Garamond" panose="02020404030301010803" pitchFamily="18" charset="0"/>
              </a:rPr>
              <a:t>socijalnim</a:t>
            </a:r>
            <a:r>
              <a:rPr lang="en-US" sz="2100" dirty="0">
                <a:latin typeface="Garamond" panose="02020404030301010803" pitchFamily="18" charset="0"/>
              </a:rPr>
              <a:t> </a:t>
            </a:r>
            <a:r>
              <a:rPr lang="en-US" sz="2100" dirty="0" err="1">
                <a:latin typeface="Garamond" panose="02020404030301010803" pitchFamily="18" charset="0"/>
              </a:rPr>
              <a:t>te</a:t>
            </a:r>
            <a:r>
              <a:rPr lang="en-US" sz="2100" dirty="0">
                <a:latin typeface="Garamond" panose="02020404030301010803" pitchFamily="18" charset="0"/>
              </a:rPr>
              <a:t> </a:t>
            </a:r>
            <a:r>
              <a:rPr lang="en-US" sz="2100" dirty="0" err="1">
                <a:latin typeface="Garamond" panose="02020404030301010803" pitchFamily="18" charset="0"/>
              </a:rPr>
              <a:t>odgojnim</a:t>
            </a:r>
            <a:r>
              <a:rPr lang="hr-HR" sz="2100" dirty="0">
                <a:latin typeface="Garamond" panose="02020404030301010803" pitchFamily="18" charset="0"/>
              </a:rPr>
              <a:t> </a:t>
            </a:r>
            <a:r>
              <a:rPr lang="en-US" sz="2100" dirty="0" err="1">
                <a:latin typeface="Garamond" panose="02020404030301010803" pitchFamily="18" charset="0"/>
              </a:rPr>
              <a:t>čimbenicima</a:t>
            </a:r>
            <a:r>
              <a:rPr lang="hr-HR" sz="2100" dirty="0">
                <a:latin typeface="Garamond" panose="02020404030301010803" pitchFamily="18" charset="0"/>
              </a:rPr>
              <a:t>:</a:t>
            </a:r>
          </a:p>
          <a:p>
            <a:pPr algn="just">
              <a:buFont typeface="Wingdings" panose="05000000000000000000" pitchFamily="2" charset="2"/>
              <a:buChar char="ü"/>
            </a:pPr>
            <a:r>
              <a:rPr lang="hr-HR" sz="2100" dirty="0">
                <a:latin typeface="Garamond" panose="02020404030301010803" pitchFamily="18" charset="0"/>
              </a:rPr>
              <a:t>liječničku potvrdu o dugotrajnoj težoj bolesti jednoga i/ili oba roditelja;</a:t>
            </a:r>
          </a:p>
          <a:p>
            <a:pPr algn="just">
              <a:buFont typeface="Wingdings" panose="05000000000000000000" pitchFamily="2" charset="2"/>
              <a:buChar char="ü"/>
            </a:pPr>
            <a:r>
              <a:rPr lang="hr-HR" sz="2100" dirty="0">
                <a:latin typeface="Garamond" panose="02020404030301010803" pitchFamily="18" charset="0"/>
              </a:rPr>
              <a:t>potvrdu nadležnoga područnoga ureda Hrvatskoga zavoda za zapošljavanje o dugotrajnoj nezaposlenosti oba roditelja;</a:t>
            </a:r>
          </a:p>
          <a:p>
            <a:pPr algn="just">
              <a:buFont typeface="Wingdings" panose="05000000000000000000" pitchFamily="2" charset="2"/>
              <a:buChar char="ü"/>
            </a:pPr>
            <a:r>
              <a:rPr lang="hr-HR" sz="2100" dirty="0">
                <a:latin typeface="Garamond" panose="02020404030301010803" pitchFamily="18" charset="0"/>
              </a:rPr>
              <a:t>potvrdu o korištenju socijalne pomoći; rješenje ili drugi upravni akt centra za socijalnu skrb ili nadležnoga tijela u jedinici lokalne ili područne (regionalne) jedinice i Grada Zagreba o pravu samohranoga roditelja u statusu socijalne skrbi izdanih od ovlaštenih službi u zdravstvu, socijalnoj skrbi i za zapošljavanje;</a:t>
            </a:r>
          </a:p>
          <a:p>
            <a:pPr algn="just">
              <a:buFont typeface="Wingdings" panose="05000000000000000000" pitchFamily="2" charset="2"/>
              <a:buChar char="ü"/>
            </a:pPr>
            <a:r>
              <a:rPr lang="hr-HR" sz="2100" dirty="0">
                <a:latin typeface="Garamond" panose="02020404030301010803" pitchFamily="18" charset="0"/>
              </a:rPr>
              <a:t>ispravu iz matice umrlih ili smrtni list koje je izdalo nadležno tijelo u jedinici lokalne ili područne (regionalne) jedinice ili Grada Zagreba;</a:t>
            </a:r>
          </a:p>
          <a:p>
            <a:pPr algn="just">
              <a:buFont typeface="Wingdings" panose="05000000000000000000" pitchFamily="2" charset="2"/>
              <a:buChar char="ü"/>
            </a:pPr>
            <a:r>
              <a:rPr lang="hr-HR" sz="2100" dirty="0">
                <a:latin typeface="Garamond" panose="02020404030301010803" pitchFamily="18" charset="0"/>
              </a:rPr>
              <a:t>potvrdu nadležnoga centra za socijalnu skrb da je kandidat dijete bez roditelja ili odgovarajuće socijalne skrbi.</a:t>
            </a:r>
          </a:p>
          <a:p>
            <a:pPr marL="0" indent="0" algn="just">
              <a:buNone/>
            </a:pPr>
            <a:endParaRPr lang="hr-HR" sz="2100" dirty="0">
              <a:latin typeface="Garamond" panose="02020404030301010803" pitchFamily="18" charset="0"/>
            </a:endParaRPr>
          </a:p>
          <a:p>
            <a:pPr marL="0" indent="0" algn="just">
              <a:buNone/>
            </a:pPr>
            <a:r>
              <a:rPr lang="pl-PL" sz="2100" u="sng" dirty="0">
                <a:latin typeface="Garamond" panose="02020404030301010803" pitchFamily="18" charset="0"/>
              </a:rPr>
              <a:t>Cjelokupnu dokumentaciju potrebnu je dostaviti razrednici/ku do </a:t>
            </a:r>
            <a:r>
              <a:rPr lang="pl-PL" sz="2100" u="sng" dirty="0">
                <a:solidFill>
                  <a:schemeClr val="tx1"/>
                </a:solidFill>
                <a:latin typeface="Garamond" panose="02020404030301010803" pitchFamily="18" charset="0"/>
              </a:rPr>
              <a:t>26.6.2018.</a:t>
            </a:r>
            <a:endParaRPr lang="hr-HR" sz="2100" u="sng" dirty="0">
              <a:solidFill>
                <a:schemeClr val="tx1"/>
              </a:solidFill>
              <a:latin typeface="Garamond" panose="02020404030301010803" pitchFamily="18" charset="0"/>
            </a:endParaRPr>
          </a:p>
          <a:p>
            <a:pPr marL="0" indent="0">
              <a:buNone/>
            </a:pPr>
            <a:endParaRPr lang="en-US" dirty="0"/>
          </a:p>
        </p:txBody>
      </p:sp>
      <p:sp>
        <p:nvSpPr>
          <p:cNvPr id="4" name="Footer Placeholder 3">
            <a:extLst>
              <a:ext uri="{FF2B5EF4-FFF2-40B4-BE49-F238E27FC236}">
                <a16:creationId xmlns:a16="http://schemas.microsoft.com/office/drawing/2014/main" id="{412DA99E-718D-438B-866A-87FEF70B905E}"/>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40143E19-B2B4-4C88-9CF0-4E60C0D0F663}"/>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15</a:t>
            </a:fld>
            <a:endParaRPr lang="hr-HR">
              <a:solidFill>
                <a:prstClr val="black">
                  <a:tint val="75000"/>
                </a:prstClr>
              </a:solidFill>
            </a:endParaRPr>
          </a:p>
        </p:txBody>
      </p:sp>
    </p:spTree>
    <p:extLst>
      <p:ext uri="{BB962C8B-B14F-4D97-AF65-F5344CB8AC3E}">
        <p14:creationId xmlns:p14="http://schemas.microsoft.com/office/powerpoint/2010/main" val="1970305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97B73C-AB08-4926-B41B-87CCB39F04F7}"/>
              </a:ext>
            </a:extLst>
          </p:cNvPr>
          <p:cNvSpPr/>
          <p:nvPr/>
        </p:nvSpPr>
        <p:spPr>
          <a:xfrm>
            <a:off x="1219200" y="1392702"/>
            <a:ext cx="9992751" cy="4923692"/>
          </a:xfrm>
          <a:prstGeom prst="rect">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83059276-F117-41B3-9D6B-0A3863D16DE1}"/>
              </a:ext>
            </a:extLst>
          </p:cNvPr>
          <p:cNvSpPr>
            <a:spLocks noGrp="1"/>
          </p:cNvSpPr>
          <p:nvPr>
            <p:ph type="title"/>
          </p:nvPr>
        </p:nvSpPr>
        <p:spPr>
          <a:xfrm>
            <a:off x="1371600" y="479181"/>
            <a:ext cx="9601200" cy="1485900"/>
          </a:xfrm>
        </p:spPr>
        <p:txBody>
          <a:bodyPr/>
          <a:lstStyle/>
          <a:p>
            <a:r>
              <a:rPr lang="hr-HR" b="1" dirty="0">
                <a:latin typeface="Garamond" panose="02020404030301010803" pitchFamily="18" charset="0"/>
              </a:rPr>
              <a:t>Kandidati s teškoćama u razvoju</a:t>
            </a:r>
            <a:endParaRPr lang="en-US" b="1" dirty="0">
              <a:latin typeface="Garamond" panose="02020404030301010803" pitchFamily="18" charset="0"/>
            </a:endParaRPr>
          </a:p>
        </p:txBody>
      </p:sp>
      <p:sp>
        <p:nvSpPr>
          <p:cNvPr id="3" name="Content Placeholder 2">
            <a:extLst>
              <a:ext uri="{FF2B5EF4-FFF2-40B4-BE49-F238E27FC236}">
                <a16:creationId xmlns:a16="http://schemas.microsoft.com/office/drawing/2014/main" id="{E2692DF1-BC99-4875-B7BE-102D6D42E987}"/>
              </a:ext>
            </a:extLst>
          </p:cNvPr>
          <p:cNvSpPr>
            <a:spLocks noGrp="1"/>
          </p:cNvSpPr>
          <p:nvPr>
            <p:ph idx="1"/>
          </p:nvPr>
        </p:nvSpPr>
        <p:spPr>
          <a:xfrm>
            <a:off x="1371600" y="1575582"/>
            <a:ext cx="9601200" cy="4596618"/>
          </a:xfrm>
        </p:spPr>
        <p:txBody>
          <a:bodyPr>
            <a:normAutofit fontScale="92500" lnSpcReduction="20000"/>
          </a:bodyPr>
          <a:lstStyle/>
          <a:p>
            <a:pPr algn="just"/>
            <a:r>
              <a:rPr lang="en-US" dirty="0" err="1">
                <a:latin typeface="Garamond" panose="02020404030301010803" pitchFamily="18" charset="0"/>
              </a:rPr>
              <a:t>Kandidat</a:t>
            </a:r>
            <a:r>
              <a:rPr lang="en-US" dirty="0">
                <a:latin typeface="Garamond" panose="02020404030301010803" pitchFamily="18" charset="0"/>
              </a:rPr>
              <a:t> s </a:t>
            </a:r>
            <a:r>
              <a:rPr lang="en-US" dirty="0" err="1">
                <a:latin typeface="Garamond" panose="02020404030301010803" pitchFamily="18" charset="0"/>
              </a:rPr>
              <a:t>teškoćama</a:t>
            </a:r>
            <a:r>
              <a:rPr lang="en-US" dirty="0">
                <a:latin typeface="Garamond" panose="02020404030301010803" pitchFamily="18" charset="0"/>
              </a:rPr>
              <a:t> u </a:t>
            </a:r>
            <a:r>
              <a:rPr lang="en-US" dirty="0" err="1">
                <a:latin typeface="Garamond" panose="02020404030301010803" pitchFamily="18" charset="0"/>
              </a:rPr>
              <a:t>razvoju</a:t>
            </a:r>
            <a:r>
              <a:rPr lang="en-US" dirty="0">
                <a:latin typeface="Garamond" panose="02020404030301010803" pitchFamily="18" charset="0"/>
              </a:rPr>
              <a:t> je </a:t>
            </a:r>
            <a:r>
              <a:rPr lang="en-US" dirty="0" err="1">
                <a:latin typeface="Garamond" panose="02020404030301010803" pitchFamily="18" charset="0"/>
              </a:rPr>
              <a:t>kandidat</a:t>
            </a:r>
            <a:r>
              <a:rPr lang="en-US" dirty="0">
                <a:latin typeface="Garamond" panose="02020404030301010803" pitchFamily="18" charset="0"/>
              </a:rPr>
              <a:t> </a:t>
            </a:r>
            <a:r>
              <a:rPr lang="en-US" dirty="0" err="1">
                <a:latin typeface="Garamond" panose="02020404030301010803" pitchFamily="18" charset="0"/>
              </a:rPr>
              <a:t>koji</a:t>
            </a:r>
            <a:r>
              <a:rPr lang="en-US" dirty="0">
                <a:latin typeface="Garamond" panose="02020404030301010803" pitchFamily="18" charset="0"/>
              </a:rPr>
              <a:t> je </a:t>
            </a:r>
            <a:r>
              <a:rPr lang="en-US" dirty="0" err="1">
                <a:latin typeface="Garamond" panose="02020404030301010803" pitchFamily="18" charset="0"/>
              </a:rPr>
              <a:t>osnovnu</a:t>
            </a:r>
            <a:r>
              <a:rPr lang="en-US" dirty="0">
                <a:latin typeface="Garamond" panose="02020404030301010803" pitchFamily="18" charset="0"/>
              </a:rPr>
              <a:t> </a:t>
            </a:r>
            <a:r>
              <a:rPr lang="en-US" dirty="0" err="1">
                <a:latin typeface="Garamond" panose="02020404030301010803" pitchFamily="18" charset="0"/>
              </a:rPr>
              <a:t>školu</a:t>
            </a:r>
            <a:r>
              <a:rPr lang="en-US" dirty="0">
                <a:latin typeface="Garamond" panose="02020404030301010803" pitchFamily="18" charset="0"/>
              </a:rPr>
              <a:t> </a:t>
            </a:r>
            <a:r>
              <a:rPr lang="en-US" dirty="0" err="1">
                <a:latin typeface="Garamond" panose="02020404030301010803" pitchFamily="18" charset="0"/>
              </a:rPr>
              <a:t>završio</a:t>
            </a:r>
            <a:r>
              <a:rPr lang="en-US" dirty="0">
                <a:latin typeface="Garamond" panose="02020404030301010803" pitchFamily="18" charset="0"/>
              </a:rPr>
              <a:t> </a:t>
            </a:r>
            <a:r>
              <a:rPr lang="en-US" dirty="0" err="1">
                <a:latin typeface="Garamond" panose="02020404030301010803" pitchFamily="18" charset="0"/>
              </a:rPr>
              <a:t>prema</a:t>
            </a:r>
            <a:r>
              <a:rPr lang="en-US" dirty="0">
                <a:latin typeface="Garamond" panose="02020404030301010803" pitchFamily="18" charset="0"/>
              </a:rPr>
              <a:t> </a:t>
            </a:r>
            <a:r>
              <a:rPr lang="en-US" dirty="0" err="1">
                <a:latin typeface="Garamond" panose="02020404030301010803" pitchFamily="18" charset="0"/>
              </a:rPr>
              <a:t>rješenju</a:t>
            </a:r>
            <a:r>
              <a:rPr lang="en-US" dirty="0">
                <a:latin typeface="Garamond" panose="02020404030301010803" pitchFamily="18" charset="0"/>
              </a:rPr>
              <a:t> </a:t>
            </a:r>
            <a:r>
              <a:rPr lang="en-US" dirty="0" err="1">
                <a:latin typeface="Garamond" panose="02020404030301010803" pitchFamily="18" charset="0"/>
              </a:rPr>
              <a:t>ureda</a:t>
            </a:r>
            <a:r>
              <a:rPr lang="en-US" dirty="0">
                <a:latin typeface="Garamond" panose="02020404030301010803" pitchFamily="18" charset="0"/>
              </a:rPr>
              <a:t> </a:t>
            </a:r>
            <a:r>
              <a:rPr lang="en-US" dirty="0" err="1">
                <a:latin typeface="Garamond" panose="02020404030301010803" pitchFamily="18" charset="0"/>
              </a:rPr>
              <a:t>državne</a:t>
            </a:r>
            <a:r>
              <a:rPr lang="en-US" dirty="0">
                <a:latin typeface="Garamond" panose="02020404030301010803" pitchFamily="18" charset="0"/>
              </a:rPr>
              <a:t> </a:t>
            </a:r>
            <a:r>
              <a:rPr lang="en-US" dirty="0" err="1">
                <a:latin typeface="Garamond" panose="02020404030301010803" pitchFamily="18" charset="0"/>
              </a:rPr>
              <a:t>uprave</a:t>
            </a:r>
            <a:r>
              <a:rPr lang="en-US" dirty="0">
                <a:latin typeface="Garamond" panose="02020404030301010803" pitchFamily="18" charset="0"/>
              </a:rPr>
              <a:t> u </a:t>
            </a:r>
            <a:r>
              <a:rPr lang="en-US" dirty="0" err="1">
                <a:latin typeface="Garamond" panose="02020404030301010803" pitchFamily="18" charset="0"/>
              </a:rPr>
              <a:t>županiji</a:t>
            </a:r>
            <a:r>
              <a:rPr lang="en-US" dirty="0">
                <a:latin typeface="Garamond" panose="02020404030301010803" pitchFamily="18" charset="0"/>
              </a:rPr>
              <a:t>, </a:t>
            </a:r>
            <a:r>
              <a:rPr lang="en-US" dirty="0" err="1">
                <a:latin typeface="Garamond" panose="02020404030301010803" pitchFamily="18" charset="0"/>
              </a:rPr>
              <a:t>odnosno</a:t>
            </a:r>
            <a:r>
              <a:rPr lang="en-US" dirty="0">
                <a:latin typeface="Garamond" panose="02020404030301010803" pitchFamily="18" charset="0"/>
              </a:rPr>
              <a:t> </a:t>
            </a:r>
            <a:r>
              <a:rPr lang="en-US" dirty="0" err="1">
                <a:latin typeface="Garamond" panose="02020404030301010803" pitchFamily="18" charset="0"/>
              </a:rPr>
              <a:t>Gradskog</a:t>
            </a:r>
            <a:r>
              <a:rPr lang="en-US" dirty="0">
                <a:latin typeface="Garamond" panose="02020404030301010803" pitchFamily="18" charset="0"/>
              </a:rPr>
              <a:t> </a:t>
            </a:r>
            <a:r>
              <a:rPr lang="en-US" dirty="0" err="1">
                <a:latin typeface="Garamond" panose="02020404030301010803" pitchFamily="18" charset="0"/>
              </a:rPr>
              <a:t>ureda</a:t>
            </a:r>
            <a:r>
              <a:rPr lang="en-US" dirty="0">
                <a:latin typeface="Garamond" panose="02020404030301010803" pitchFamily="18" charset="0"/>
              </a:rPr>
              <a:t> za </a:t>
            </a:r>
            <a:r>
              <a:rPr lang="en-US" dirty="0" err="1">
                <a:latin typeface="Garamond" panose="02020404030301010803" pitchFamily="18" charset="0"/>
              </a:rPr>
              <a:t>obrazovanje</a:t>
            </a:r>
            <a:r>
              <a:rPr lang="en-US" dirty="0">
                <a:latin typeface="Garamond" panose="02020404030301010803" pitchFamily="18" charset="0"/>
              </a:rPr>
              <a:t> </a:t>
            </a:r>
            <a:r>
              <a:rPr lang="en-US" dirty="0" err="1">
                <a:latin typeface="Garamond" panose="02020404030301010803" pitchFamily="18" charset="0"/>
              </a:rPr>
              <a:t>Grada</a:t>
            </a:r>
            <a:r>
              <a:rPr lang="en-US" dirty="0">
                <a:latin typeface="Garamond" panose="02020404030301010803" pitchFamily="18" charset="0"/>
              </a:rPr>
              <a:t> </a:t>
            </a:r>
            <a:r>
              <a:rPr lang="en-US" dirty="0" err="1">
                <a:latin typeface="Garamond" panose="02020404030301010803" pitchFamily="18" charset="0"/>
              </a:rPr>
              <a:t>Zagreba</a:t>
            </a:r>
            <a:r>
              <a:rPr lang="en-US" dirty="0">
                <a:latin typeface="Garamond" panose="02020404030301010803" pitchFamily="18" charset="0"/>
              </a:rPr>
              <a:t> o </a:t>
            </a:r>
            <a:r>
              <a:rPr lang="en-US" dirty="0" err="1">
                <a:latin typeface="Garamond" panose="02020404030301010803" pitchFamily="18" charset="0"/>
              </a:rPr>
              <a:t>primjerenome</a:t>
            </a:r>
            <a:r>
              <a:rPr lang="en-US" dirty="0">
                <a:latin typeface="Garamond" panose="02020404030301010803" pitchFamily="18" charset="0"/>
              </a:rPr>
              <a:t> </a:t>
            </a:r>
            <a:r>
              <a:rPr lang="en-US" dirty="0" err="1">
                <a:latin typeface="Garamond" panose="02020404030301010803" pitchFamily="18" charset="0"/>
              </a:rPr>
              <a:t>programu</a:t>
            </a:r>
            <a:r>
              <a:rPr lang="en-US" dirty="0">
                <a:latin typeface="Garamond" panose="02020404030301010803" pitchFamily="18" charset="0"/>
              </a:rPr>
              <a:t> </a:t>
            </a:r>
            <a:r>
              <a:rPr lang="en-US" dirty="0" err="1">
                <a:latin typeface="Garamond" panose="02020404030301010803" pitchFamily="18" charset="0"/>
              </a:rPr>
              <a:t>obrazovanja</a:t>
            </a:r>
            <a:r>
              <a:rPr lang="en-US" dirty="0">
                <a:latin typeface="Garamond" panose="02020404030301010803" pitchFamily="18" charset="0"/>
              </a:rPr>
              <a:t>.</a:t>
            </a:r>
            <a:endParaRPr lang="hr-HR" dirty="0">
              <a:latin typeface="Garamond" panose="02020404030301010803" pitchFamily="18" charset="0"/>
            </a:endParaRPr>
          </a:p>
          <a:p>
            <a:pPr algn="just"/>
            <a:r>
              <a:rPr lang="en-US" dirty="0" err="1">
                <a:latin typeface="Garamond" panose="02020404030301010803" pitchFamily="18" charset="0"/>
              </a:rPr>
              <a:t>Kandidati</a:t>
            </a:r>
            <a:r>
              <a:rPr lang="en-US" dirty="0">
                <a:latin typeface="Garamond" panose="02020404030301010803" pitchFamily="18" charset="0"/>
              </a:rPr>
              <a:t> s </a:t>
            </a:r>
            <a:r>
              <a:rPr lang="en-US" dirty="0" err="1">
                <a:latin typeface="Garamond" panose="02020404030301010803" pitchFamily="18" charset="0"/>
              </a:rPr>
              <a:t>teškoćama</a:t>
            </a:r>
            <a:r>
              <a:rPr lang="en-US" dirty="0">
                <a:latin typeface="Garamond" panose="02020404030301010803" pitchFamily="18" charset="0"/>
              </a:rPr>
              <a:t> u </a:t>
            </a:r>
            <a:r>
              <a:rPr lang="en-US" dirty="0" err="1">
                <a:latin typeface="Garamond" panose="02020404030301010803" pitchFamily="18" charset="0"/>
              </a:rPr>
              <a:t>razvoju</a:t>
            </a:r>
            <a:r>
              <a:rPr lang="en-US" dirty="0">
                <a:latin typeface="Garamond" panose="02020404030301010803" pitchFamily="18" charset="0"/>
              </a:rPr>
              <a:t> </a:t>
            </a:r>
            <a:r>
              <a:rPr lang="en-US" dirty="0" err="1">
                <a:latin typeface="Garamond" panose="02020404030301010803" pitchFamily="18" charset="0"/>
              </a:rPr>
              <a:t>rangiraju</a:t>
            </a:r>
            <a:r>
              <a:rPr lang="en-US" dirty="0">
                <a:latin typeface="Garamond" panose="02020404030301010803" pitchFamily="18" charset="0"/>
              </a:rPr>
              <a:t> se </a:t>
            </a:r>
            <a:r>
              <a:rPr lang="en-US" dirty="0" err="1">
                <a:latin typeface="Garamond" panose="02020404030301010803" pitchFamily="18" charset="0"/>
              </a:rPr>
              <a:t>na</a:t>
            </a:r>
            <a:r>
              <a:rPr lang="en-US" dirty="0">
                <a:latin typeface="Garamond" panose="02020404030301010803" pitchFamily="18" charset="0"/>
              </a:rPr>
              <a:t> </a:t>
            </a:r>
            <a:r>
              <a:rPr lang="en-US" dirty="0" err="1">
                <a:latin typeface="Garamond" panose="02020404030301010803" pitchFamily="18" charset="0"/>
              </a:rPr>
              <a:t>zasebnim</a:t>
            </a:r>
            <a:r>
              <a:rPr lang="en-US" dirty="0">
                <a:latin typeface="Garamond" panose="02020404030301010803" pitchFamily="18" charset="0"/>
              </a:rPr>
              <a:t> </a:t>
            </a:r>
            <a:r>
              <a:rPr lang="en-US" dirty="0" err="1">
                <a:latin typeface="Garamond" panose="02020404030301010803" pitchFamily="18" charset="0"/>
              </a:rPr>
              <a:t>ljestvicama</a:t>
            </a:r>
            <a:r>
              <a:rPr lang="en-US" dirty="0">
                <a:latin typeface="Garamond" panose="02020404030301010803" pitchFamily="18" charset="0"/>
              </a:rPr>
              <a:t> </a:t>
            </a:r>
            <a:r>
              <a:rPr lang="en-US" dirty="0" err="1">
                <a:latin typeface="Garamond" panose="02020404030301010803" pitchFamily="18" charset="0"/>
              </a:rPr>
              <a:t>poretka</a:t>
            </a:r>
            <a:r>
              <a:rPr lang="en-US" dirty="0">
                <a:latin typeface="Garamond" panose="02020404030301010803" pitchFamily="18" charset="0"/>
              </a:rPr>
              <a:t> </a:t>
            </a:r>
            <a:r>
              <a:rPr lang="en-US" dirty="0" err="1">
                <a:latin typeface="Garamond" panose="02020404030301010803" pitchFamily="18" charset="0"/>
              </a:rPr>
              <a:t>na</a:t>
            </a:r>
            <a:r>
              <a:rPr lang="en-US" dirty="0">
                <a:latin typeface="Garamond" panose="02020404030301010803" pitchFamily="18" charset="0"/>
              </a:rPr>
              <a:t> </a:t>
            </a:r>
            <a:r>
              <a:rPr lang="en-US" dirty="0" err="1">
                <a:latin typeface="Garamond" panose="02020404030301010803" pitchFamily="18" charset="0"/>
              </a:rPr>
              <a:t>kojima</a:t>
            </a:r>
            <a:r>
              <a:rPr lang="en-US" dirty="0">
                <a:latin typeface="Garamond" panose="02020404030301010803" pitchFamily="18" charset="0"/>
              </a:rPr>
              <a:t> se </a:t>
            </a:r>
            <a:r>
              <a:rPr lang="en-US" dirty="0" err="1">
                <a:latin typeface="Garamond" panose="02020404030301010803" pitchFamily="18" charset="0"/>
              </a:rPr>
              <a:t>nalaze</a:t>
            </a:r>
            <a:r>
              <a:rPr lang="en-US" dirty="0">
                <a:latin typeface="Garamond" panose="02020404030301010803" pitchFamily="18" charset="0"/>
              </a:rPr>
              <a:t> </a:t>
            </a:r>
            <a:r>
              <a:rPr lang="en-US" dirty="0" err="1">
                <a:latin typeface="Garamond" panose="02020404030301010803" pitchFamily="18" charset="0"/>
              </a:rPr>
              <a:t>isključivo</a:t>
            </a:r>
            <a:r>
              <a:rPr lang="en-US" dirty="0">
                <a:latin typeface="Garamond" panose="02020404030301010803" pitchFamily="18" charset="0"/>
              </a:rPr>
              <a:t> </a:t>
            </a:r>
            <a:r>
              <a:rPr lang="en-US" dirty="0" err="1">
                <a:latin typeface="Garamond" panose="02020404030301010803" pitchFamily="18" charset="0"/>
              </a:rPr>
              <a:t>kandidati</a:t>
            </a:r>
            <a:r>
              <a:rPr lang="en-US" dirty="0">
                <a:latin typeface="Garamond" panose="02020404030301010803" pitchFamily="18" charset="0"/>
              </a:rPr>
              <a:t> s </a:t>
            </a:r>
            <a:r>
              <a:rPr lang="en-US" dirty="0" err="1">
                <a:latin typeface="Garamond" panose="02020404030301010803" pitchFamily="18" charset="0"/>
              </a:rPr>
              <a:t>teškoćama</a:t>
            </a:r>
            <a:r>
              <a:rPr lang="en-US" dirty="0">
                <a:latin typeface="Garamond" panose="02020404030301010803" pitchFamily="18" charset="0"/>
              </a:rPr>
              <a:t> u </a:t>
            </a:r>
            <a:r>
              <a:rPr lang="en-US" dirty="0" err="1">
                <a:latin typeface="Garamond" panose="02020404030301010803" pitchFamily="18" charset="0"/>
              </a:rPr>
              <a:t>razvoju</a:t>
            </a:r>
            <a:r>
              <a:rPr lang="en-US" dirty="0">
                <a:latin typeface="Garamond" panose="02020404030301010803" pitchFamily="18" charset="0"/>
              </a:rPr>
              <a:t>, </a:t>
            </a:r>
            <a:r>
              <a:rPr lang="en-US" dirty="0" err="1">
                <a:latin typeface="Garamond" panose="02020404030301010803" pitchFamily="18" charset="0"/>
              </a:rPr>
              <a:t>ukupnog</a:t>
            </a:r>
            <a:r>
              <a:rPr lang="en-US" dirty="0">
                <a:latin typeface="Garamond" panose="02020404030301010803" pitchFamily="18" charset="0"/>
              </a:rPr>
              <a:t> </a:t>
            </a:r>
            <a:r>
              <a:rPr lang="en-US" dirty="0" err="1">
                <a:latin typeface="Garamond" panose="02020404030301010803" pitchFamily="18" charset="0"/>
              </a:rPr>
              <a:t>broja</a:t>
            </a:r>
            <a:r>
              <a:rPr lang="en-US" dirty="0">
                <a:latin typeface="Garamond" panose="02020404030301010803" pitchFamily="18" charset="0"/>
              </a:rPr>
              <a:t> </a:t>
            </a:r>
            <a:r>
              <a:rPr lang="en-US" dirty="0" err="1">
                <a:latin typeface="Garamond" panose="02020404030301010803" pitchFamily="18" charset="0"/>
              </a:rPr>
              <a:t>bodova</a:t>
            </a:r>
            <a:r>
              <a:rPr lang="en-US" dirty="0">
                <a:latin typeface="Garamond" panose="02020404030301010803" pitchFamily="18" charset="0"/>
              </a:rPr>
              <a:t>, u </a:t>
            </a:r>
            <a:r>
              <a:rPr lang="en-US" dirty="0" err="1">
                <a:latin typeface="Garamond" panose="02020404030301010803" pitchFamily="18" charset="0"/>
              </a:rPr>
              <a:t>programima</a:t>
            </a:r>
            <a:r>
              <a:rPr lang="en-US" dirty="0">
                <a:latin typeface="Garamond" panose="02020404030301010803" pitchFamily="18" charset="0"/>
              </a:rPr>
              <a:t> </a:t>
            </a:r>
            <a:r>
              <a:rPr lang="en-US" dirty="0" err="1">
                <a:latin typeface="Garamond" panose="02020404030301010803" pitchFamily="18" charset="0"/>
              </a:rPr>
              <a:t>obrazovanja</a:t>
            </a:r>
            <a:r>
              <a:rPr lang="en-US" dirty="0">
                <a:latin typeface="Garamond" panose="02020404030301010803" pitchFamily="18" charset="0"/>
              </a:rPr>
              <a:t> za </a:t>
            </a:r>
            <a:r>
              <a:rPr lang="en-US" dirty="0" err="1">
                <a:latin typeface="Garamond" panose="02020404030301010803" pitchFamily="18" charset="0"/>
              </a:rPr>
              <a:t>koje</a:t>
            </a:r>
            <a:r>
              <a:rPr lang="en-US" dirty="0">
                <a:latin typeface="Garamond" panose="02020404030301010803" pitchFamily="18" charset="0"/>
              </a:rPr>
              <a:t> </a:t>
            </a:r>
            <a:r>
              <a:rPr lang="en-US" dirty="0" err="1">
                <a:latin typeface="Garamond" panose="02020404030301010803" pitchFamily="18" charset="0"/>
              </a:rPr>
              <a:t>posjeduju</a:t>
            </a:r>
            <a:r>
              <a:rPr lang="en-US" dirty="0">
                <a:latin typeface="Garamond" panose="02020404030301010803" pitchFamily="18" charset="0"/>
              </a:rPr>
              <a:t> </a:t>
            </a:r>
            <a:r>
              <a:rPr lang="en-US" dirty="0" err="1">
                <a:latin typeface="Garamond" panose="02020404030301010803" pitchFamily="18" charset="0"/>
              </a:rPr>
              <a:t>stručno</a:t>
            </a:r>
            <a:r>
              <a:rPr lang="en-US" dirty="0">
                <a:latin typeface="Garamond" panose="02020404030301010803" pitchFamily="18" charset="0"/>
              </a:rPr>
              <a:t> </a:t>
            </a:r>
            <a:r>
              <a:rPr lang="en-US" dirty="0" err="1">
                <a:latin typeface="Garamond" panose="02020404030301010803" pitchFamily="18" charset="0"/>
              </a:rPr>
              <a:t>mišljenje</a:t>
            </a:r>
            <a:r>
              <a:rPr lang="en-US" dirty="0">
                <a:latin typeface="Garamond" panose="02020404030301010803" pitchFamily="18" charset="0"/>
              </a:rPr>
              <a:t> </a:t>
            </a:r>
            <a:r>
              <a:rPr lang="en-US" dirty="0" err="1">
                <a:latin typeface="Garamond" panose="02020404030301010803" pitchFamily="18" charset="0"/>
              </a:rPr>
              <a:t>službe</a:t>
            </a:r>
            <a:r>
              <a:rPr lang="en-US" dirty="0">
                <a:latin typeface="Garamond" panose="02020404030301010803" pitchFamily="18" charset="0"/>
              </a:rPr>
              <a:t> za </a:t>
            </a:r>
            <a:r>
              <a:rPr lang="en-US" dirty="0" err="1">
                <a:latin typeface="Garamond" panose="02020404030301010803" pitchFamily="18" charset="0"/>
              </a:rPr>
              <a:t>profesionalno</a:t>
            </a:r>
            <a:r>
              <a:rPr lang="en-US" dirty="0">
                <a:latin typeface="Garamond" panose="02020404030301010803" pitchFamily="18" charset="0"/>
              </a:rPr>
              <a:t> </a:t>
            </a:r>
            <a:r>
              <a:rPr lang="en-US" dirty="0" err="1">
                <a:latin typeface="Garamond" panose="02020404030301010803" pitchFamily="18" charset="0"/>
              </a:rPr>
              <a:t>usmjeravanje</a:t>
            </a:r>
            <a:r>
              <a:rPr lang="en-US" dirty="0">
                <a:latin typeface="Garamond" panose="02020404030301010803" pitchFamily="18" charset="0"/>
              </a:rPr>
              <a:t> </a:t>
            </a:r>
            <a:r>
              <a:rPr lang="en-US" dirty="0" err="1">
                <a:latin typeface="Garamond" panose="02020404030301010803" pitchFamily="18" charset="0"/>
              </a:rPr>
              <a:t>Hrvatskoga</a:t>
            </a:r>
            <a:r>
              <a:rPr lang="en-US" dirty="0">
                <a:latin typeface="Garamond" panose="02020404030301010803" pitchFamily="18" charset="0"/>
              </a:rPr>
              <a:t> </a:t>
            </a:r>
            <a:r>
              <a:rPr lang="en-US" dirty="0" err="1">
                <a:latin typeface="Garamond" panose="02020404030301010803" pitchFamily="18" charset="0"/>
              </a:rPr>
              <a:t>zavoda</a:t>
            </a:r>
            <a:r>
              <a:rPr lang="en-US" dirty="0">
                <a:latin typeface="Garamond" panose="02020404030301010803" pitchFamily="18" charset="0"/>
              </a:rPr>
              <a:t> za </a:t>
            </a:r>
            <a:r>
              <a:rPr lang="en-US" dirty="0" err="1">
                <a:latin typeface="Garamond" panose="02020404030301010803" pitchFamily="18" charset="0"/>
              </a:rPr>
              <a:t>zapošljavanje</a:t>
            </a:r>
            <a:r>
              <a:rPr lang="en-US" dirty="0">
                <a:latin typeface="Garamond" panose="02020404030301010803" pitchFamily="18" charset="0"/>
              </a:rPr>
              <a:t>.</a:t>
            </a:r>
            <a:endParaRPr lang="hr-HR" dirty="0">
              <a:latin typeface="Garamond" panose="02020404030301010803" pitchFamily="18" charset="0"/>
            </a:endParaRPr>
          </a:p>
          <a:p>
            <a:pPr algn="just"/>
            <a:r>
              <a:rPr lang="en-US" dirty="0" err="1">
                <a:latin typeface="Garamond" panose="02020404030301010803" pitchFamily="18" charset="0"/>
              </a:rPr>
              <a:t>Pravo</a:t>
            </a:r>
            <a:r>
              <a:rPr lang="en-US" dirty="0">
                <a:latin typeface="Garamond" panose="02020404030301010803" pitchFamily="18" charset="0"/>
              </a:rPr>
              <a:t> </a:t>
            </a:r>
            <a:r>
              <a:rPr lang="en-US" dirty="0" err="1">
                <a:latin typeface="Garamond" panose="02020404030301010803" pitchFamily="18" charset="0"/>
              </a:rPr>
              <a:t>upisa</a:t>
            </a:r>
            <a:r>
              <a:rPr lang="en-US" dirty="0">
                <a:latin typeface="Garamond" panose="02020404030301010803" pitchFamily="18" charset="0"/>
              </a:rPr>
              <a:t> u </a:t>
            </a:r>
            <a:r>
              <a:rPr lang="en-US" dirty="0" err="1">
                <a:latin typeface="Garamond" panose="02020404030301010803" pitchFamily="18" charset="0"/>
              </a:rPr>
              <a:t>nekome</a:t>
            </a:r>
            <a:r>
              <a:rPr lang="en-US" dirty="0">
                <a:latin typeface="Garamond" panose="02020404030301010803" pitchFamily="18" charset="0"/>
              </a:rPr>
              <a:t> </a:t>
            </a:r>
            <a:r>
              <a:rPr lang="en-US" dirty="0" err="1">
                <a:latin typeface="Garamond" panose="02020404030301010803" pitchFamily="18" charset="0"/>
              </a:rPr>
              <a:t>programu</a:t>
            </a:r>
            <a:r>
              <a:rPr lang="en-US" dirty="0">
                <a:latin typeface="Garamond" panose="02020404030301010803" pitchFamily="18" charset="0"/>
              </a:rPr>
              <a:t> </a:t>
            </a:r>
            <a:r>
              <a:rPr lang="en-US" dirty="0" err="1">
                <a:latin typeface="Garamond" panose="02020404030301010803" pitchFamily="18" charset="0"/>
              </a:rPr>
              <a:t>ostvaruje</a:t>
            </a:r>
            <a:r>
              <a:rPr lang="en-US" dirty="0">
                <a:latin typeface="Garamond" panose="02020404030301010803" pitchFamily="18" charset="0"/>
              </a:rPr>
              <a:t> </a:t>
            </a:r>
            <a:r>
              <a:rPr lang="en-US" dirty="0" err="1">
                <a:latin typeface="Garamond" panose="02020404030301010803" pitchFamily="18" charset="0"/>
              </a:rPr>
              <a:t>onoliko</a:t>
            </a:r>
            <a:r>
              <a:rPr lang="en-US" dirty="0">
                <a:latin typeface="Garamond" panose="02020404030301010803" pitchFamily="18" charset="0"/>
              </a:rPr>
              <a:t> </a:t>
            </a:r>
            <a:r>
              <a:rPr lang="en-US" dirty="0" err="1">
                <a:latin typeface="Garamond" panose="02020404030301010803" pitchFamily="18" charset="0"/>
              </a:rPr>
              <a:t>kandidata</a:t>
            </a:r>
            <a:r>
              <a:rPr lang="en-US" dirty="0">
                <a:latin typeface="Garamond" panose="02020404030301010803" pitchFamily="18" charset="0"/>
              </a:rPr>
              <a:t> </a:t>
            </a:r>
            <a:r>
              <a:rPr lang="en-US" dirty="0" err="1">
                <a:latin typeface="Garamond" panose="02020404030301010803" pitchFamily="18" charset="0"/>
              </a:rPr>
              <a:t>koliko</a:t>
            </a:r>
            <a:r>
              <a:rPr lang="en-US" dirty="0">
                <a:latin typeface="Garamond" panose="02020404030301010803" pitchFamily="18" charset="0"/>
              </a:rPr>
              <a:t> se u tome </a:t>
            </a:r>
            <a:r>
              <a:rPr lang="en-US" dirty="0" err="1">
                <a:latin typeface="Garamond" panose="02020404030301010803" pitchFamily="18" charset="0"/>
              </a:rPr>
              <a:t>programu</a:t>
            </a:r>
            <a:r>
              <a:rPr lang="en-US" dirty="0">
                <a:latin typeface="Garamond" panose="02020404030301010803" pitchFamily="18" charset="0"/>
              </a:rPr>
              <a:t> </a:t>
            </a:r>
            <a:r>
              <a:rPr lang="en-US" dirty="0" err="1">
                <a:latin typeface="Garamond" panose="02020404030301010803" pitchFamily="18" charset="0"/>
              </a:rPr>
              <a:t>može</a:t>
            </a:r>
            <a:r>
              <a:rPr lang="en-US" dirty="0">
                <a:latin typeface="Garamond" panose="02020404030301010803" pitchFamily="18" charset="0"/>
              </a:rPr>
              <a:t> </a:t>
            </a:r>
            <a:r>
              <a:rPr lang="en-US" dirty="0" err="1">
                <a:latin typeface="Garamond" panose="02020404030301010803" pitchFamily="18" charset="0"/>
              </a:rPr>
              <a:t>upisati</a:t>
            </a:r>
            <a:r>
              <a:rPr lang="en-US" dirty="0">
                <a:latin typeface="Garamond" panose="02020404030301010803" pitchFamily="18" charset="0"/>
              </a:rPr>
              <a:t> </a:t>
            </a:r>
            <a:r>
              <a:rPr lang="en-US" dirty="0" err="1">
                <a:latin typeface="Garamond" panose="02020404030301010803" pitchFamily="18" charset="0"/>
              </a:rPr>
              <a:t>sukladno</a:t>
            </a:r>
            <a:r>
              <a:rPr lang="en-US" dirty="0">
                <a:latin typeface="Garamond" panose="02020404030301010803" pitchFamily="18" charset="0"/>
              </a:rPr>
              <a:t> D</a:t>
            </a:r>
            <a:r>
              <a:rPr lang="hr-HR" dirty="0">
                <a:latin typeface="Garamond" panose="02020404030301010803" pitchFamily="18" charset="0"/>
              </a:rPr>
              <a:t>ržavnom pedagoškom standardu (najviše 3 učenika u jednom razrednom odjelu)</a:t>
            </a:r>
          </a:p>
          <a:p>
            <a:pPr algn="just"/>
            <a:r>
              <a:rPr lang="hr-HR" dirty="0">
                <a:latin typeface="Garamond" panose="02020404030301010803" pitchFamily="18" charset="0"/>
              </a:rPr>
              <a:t>Potrebna dokumentacija: rješenje Ureda o primjerenom programu obrazovanja i stručno mišljenje Službe za profesionalno usmjeravanje Hrvatskoga zavoda za zapošljavanje o sposobnostima i motivaciji učenika. </a:t>
            </a:r>
          </a:p>
          <a:p>
            <a:pPr algn="just"/>
            <a:r>
              <a:rPr lang="en-US" dirty="0" err="1">
                <a:latin typeface="Garamond" panose="02020404030301010803" pitchFamily="18" charset="0"/>
              </a:rPr>
              <a:t>Kandidati</a:t>
            </a:r>
            <a:r>
              <a:rPr lang="en-US" dirty="0">
                <a:latin typeface="Garamond" panose="02020404030301010803" pitchFamily="18" charset="0"/>
              </a:rPr>
              <a:t> s </a:t>
            </a:r>
            <a:r>
              <a:rPr lang="en-US" dirty="0" err="1">
                <a:latin typeface="Garamond" panose="02020404030301010803" pitchFamily="18" charset="0"/>
              </a:rPr>
              <a:t>teškoćama</a:t>
            </a:r>
            <a:r>
              <a:rPr lang="en-US" dirty="0">
                <a:latin typeface="Garamond" panose="02020404030301010803" pitchFamily="18" charset="0"/>
              </a:rPr>
              <a:t> u </a:t>
            </a:r>
            <a:r>
              <a:rPr lang="en-US" dirty="0" err="1">
                <a:latin typeface="Garamond" panose="02020404030301010803" pitchFamily="18" charset="0"/>
              </a:rPr>
              <a:t>razvoju</a:t>
            </a:r>
            <a:r>
              <a:rPr lang="en-US" dirty="0">
                <a:latin typeface="Garamond" panose="02020404030301010803" pitchFamily="18" charset="0"/>
              </a:rPr>
              <a:t> </a:t>
            </a:r>
            <a:r>
              <a:rPr lang="en-US" dirty="0" err="1">
                <a:latin typeface="Garamond" panose="02020404030301010803" pitchFamily="18" charset="0"/>
              </a:rPr>
              <a:t>moraju</a:t>
            </a:r>
            <a:r>
              <a:rPr lang="en-US" dirty="0">
                <a:latin typeface="Garamond" panose="02020404030301010803" pitchFamily="18" charset="0"/>
              </a:rPr>
              <a:t> </a:t>
            </a:r>
            <a:r>
              <a:rPr lang="en-US" dirty="0" err="1">
                <a:latin typeface="Garamond" panose="02020404030301010803" pitchFamily="18" charset="0"/>
              </a:rPr>
              <a:t>zadovoljiti</a:t>
            </a:r>
            <a:r>
              <a:rPr lang="en-US" dirty="0">
                <a:latin typeface="Garamond" panose="02020404030301010803" pitchFamily="18" charset="0"/>
              </a:rPr>
              <a:t> </a:t>
            </a:r>
            <a:r>
              <a:rPr lang="en-US" dirty="0" err="1">
                <a:latin typeface="Garamond" panose="02020404030301010803" pitchFamily="18" charset="0"/>
              </a:rPr>
              <a:t>na</a:t>
            </a:r>
            <a:r>
              <a:rPr lang="en-US" dirty="0">
                <a:latin typeface="Garamond" panose="02020404030301010803" pitchFamily="18" charset="0"/>
              </a:rPr>
              <a:t> </a:t>
            </a:r>
            <a:r>
              <a:rPr lang="en-US" dirty="0" err="1">
                <a:latin typeface="Garamond" panose="02020404030301010803" pitchFamily="18" charset="0"/>
              </a:rPr>
              <a:t>ispitu</a:t>
            </a:r>
            <a:r>
              <a:rPr lang="en-US" dirty="0">
                <a:latin typeface="Garamond" panose="02020404030301010803" pitchFamily="18" charset="0"/>
              </a:rPr>
              <a:t> </a:t>
            </a:r>
            <a:r>
              <a:rPr lang="en-US" dirty="0" err="1">
                <a:latin typeface="Garamond" panose="02020404030301010803" pitchFamily="18" charset="0"/>
              </a:rPr>
              <a:t>sposobnosti</a:t>
            </a:r>
            <a:r>
              <a:rPr lang="en-US" dirty="0">
                <a:latin typeface="Garamond" panose="02020404030301010803" pitchFamily="18" charset="0"/>
              </a:rPr>
              <a:t> </a:t>
            </a:r>
            <a:r>
              <a:rPr lang="en-US" dirty="0" err="1">
                <a:latin typeface="Garamond" panose="02020404030301010803" pitchFamily="18" charset="0"/>
              </a:rPr>
              <a:t>i</a:t>
            </a:r>
            <a:r>
              <a:rPr lang="en-US" dirty="0">
                <a:latin typeface="Garamond" panose="02020404030301010803" pitchFamily="18" charset="0"/>
              </a:rPr>
              <a:t> </a:t>
            </a:r>
            <a:r>
              <a:rPr lang="en-US" dirty="0" err="1">
                <a:latin typeface="Garamond" panose="02020404030301010803" pitchFamily="18" charset="0"/>
              </a:rPr>
              <a:t>darovitosti</a:t>
            </a:r>
            <a:r>
              <a:rPr lang="en-US" dirty="0">
                <a:latin typeface="Garamond" panose="02020404030301010803" pitchFamily="18" charset="0"/>
              </a:rPr>
              <a:t> u </a:t>
            </a:r>
            <a:r>
              <a:rPr lang="en-US" dirty="0" err="1">
                <a:latin typeface="Garamond" panose="02020404030301010803" pitchFamily="18" charset="0"/>
              </a:rPr>
              <a:t>školama</a:t>
            </a:r>
            <a:r>
              <a:rPr lang="en-US" dirty="0">
                <a:latin typeface="Garamond" panose="02020404030301010803" pitchFamily="18" charset="0"/>
              </a:rPr>
              <a:t> u </a:t>
            </a:r>
            <a:r>
              <a:rPr lang="en-US" dirty="0" err="1">
                <a:latin typeface="Garamond" panose="02020404030301010803" pitchFamily="18" charset="0"/>
              </a:rPr>
              <a:t>kojima</a:t>
            </a:r>
            <a:r>
              <a:rPr lang="en-US" dirty="0">
                <a:latin typeface="Garamond" panose="02020404030301010803" pitchFamily="18" charset="0"/>
              </a:rPr>
              <a:t> je to </a:t>
            </a:r>
            <a:r>
              <a:rPr lang="en-US" dirty="0" err="1">
                <a:latin typeface="Garamond" panose="02020404030301010803" pitchFamily="18" charset="0"/>
              </a:rPr>
              <a:t>uvjet</a:t>
            </a:r>
            <a:r>
              <a:rPr lang="en-US" dirty="0">
                <a:latin typeface="Garamond" panose="02020404030301010803" pitchFamily="18" charset="0"/>
              </a:rPr>
              <a:t> za </a:t>
            </a:r>
            <a:r>
              <a:rPr lang="en-US" dirty="0" err="1">
                <a:latin typeface="Garamond" panose="02020404030301010803" pitchFamily="18" charset="0"/>
              </a:rPr>
              <a:t>upis</a:t>
            </a:r>
            <a:r>
              <a:rPr lang="en-US" dirty="0">
                <a:latin typeface="Garamond" panose="02020404030301010803" pitchFamily="18" charset="0"/>
              </a:rPr>
              <a:t>.</a:t>
            </a:r>
            <a:endParaRPr lang="hr-HR" dirty="0">
              <a:latin typeface="Garamond" panose="02020404030301010803" pitchFamily="18" charset="0"/>
            </a:endParaRPr>
          </a:p>
          <a:p>
            <a:pPr algn="just"/>
            <a:r>
              <a:rPr lang="en-US" dirty="0" err="1">
                <a:latin typeface="Garamond" panose="02020404030301010803" pitchFamily="18" charset="0"/>
              </a:rPr>
              <a:t>Kandidati</a:t>
            </a:r>
            <a:r>
              <a:rPr lang="en-US" dirty="0">
                <a:latin typeface="Garamond" panose="02020404030301010803" pitchFamily="18" charset="0"/>
              </a:rPr>
              <a:t> s </a:t>
            </a:r>
            <a:r>
              <a:rPr lang="en-US" dirty="0" err="1">
                <a:latin typeface="Garamond" panose="02020404030301010803" pitchFamily="18" charset="0"/>
              </a:rPr>
              <a:t>teškoćama</a:t>
            </a:r>
            <a:r>
              <a:rPr lang="en-US" dirty="0">
                <a:latin typeface="Garamond" panose="02020404030301010803" pitchFamily="18" charset="0"/>
              </a:rPr>
              <a:t> u </a:t>
            </a:r>
            <a:r>
              <a:rPr lang="en-US" dirty="0" err="1">
                <a:latin typeface="Garamond" panose="02020404030301010803" pitchFamily="18" charset="0"/>
              </a:rPr>
              <a:t>razvoju</a:t>
            </a:r>
            <a:r>
              <a:rPr lang="en-US" dirty="0">
                <a:latin typeface="Garamond" panose="02020404030301010803" pitchFamily="18" charset="0"/>
              </a:rPr>
              <a:t> </a:t>
            </a:r>
            <a:r>
              <a:rPr lang="en-US" dirty="0" err="1">
                <a:latin typeface="Garamond" panose="02020404030301010803" pitchFamily="18" charset="0"/>
              </a:rPr>
              <a:t>moraju</a:t>
            </a:r>
            <a:r>
              <a:rPr lang="en-US" dirty="0">
                <a:latin typeface="Garamond" panose="02020404030301010803" pitchFamily="18" charset="0"/>
              </a:rPr>
              <a:t>, </a:t>
            </a:r>
            <a:r>
              <a:rPr lang="en-US" dirty="0" err="1">
                <a:latin typeface="Garamond" panose="02020404030301010803" pitchFamily="18" charset="0"/>
              </a:rPr>
              <a:t>također</a:t>
            </a:r>
            <a:r>
              <a:rPr lang="en-US" dirty="0">
                <a:latin typeface="Garamond" panose="02020404030301010803" pitchFamily="18" charset="0"/>
              </a:rPr>
              <a:t>, </a:t>
            </a:r>
            <a:r>
              <a:rPr lang="en-US" dirty="0" err="1">
                <a:latin typeface="Garamond" panose="02020404030301010803" pitchFamily="18" charset="0"/>
              </a:rPr>
              <a:t>ispunjavati</a:t>
            </a:r>
            <a:r>
              <a:rPr lang="en-US" dirty="0">
                <a:latin typeface="Garamond" panose="02020404030301010803" pitchFamily="18" charset="0"/>
              </a:rPr>
              <a:t> </a:t>
            </a:r>
            <a:r>
              <a:rPr lang="en-US" dirty="0" err="1">
                <a:latin typeface="Garamond" panose="02020404030301010803" pitchFamily="18" charset="0"/>
              </a:rPr>
              <a:t>uvjet</a:t>
            </a:r>
            <a:r>
              <a:rPr lang="en-US" dirty="0">
                <a:latin typeface="Garamond" panose="02020404030301010803" pitchFamily="18" charset="0"/>
              </a:rPr>
              <a:t> </a:t>
            </a:r>
            <a:r>
              <a:rPr lang="en-US" dirty="0" err="1">
                <a:latin typeface="Garamond" panose="02020404030301010803" pitchFamily="18" charset="0"/>
              </a:rPr>
              <a:t>minimalnog</a:t>
            </a:r>
            <a:r>
              <a:rPr lang="en-US" dirty="0">
                <a:latin typeface="Garamond" panose="02020404030301010803" pitchFamily="18" charset="0"/>
              </a:rPr>
              <a:t> </a:t>
            </a:r>
            <a:r>
              <a:rPr lang="en-US" dirty="0" err="1">
                <a:latin typeface="Garamond" panose="02020404030301010803" pitchFamily="18" charset="0"/>
              </a:rPr>
              <a:t>bodovnog</a:t>
            </a:r>
            <a:r>
              <a:rPr lang="en-US" dirty="0">
                <a:latin typeface="Garamond" panose="02020404030301010803" pitchFamily="18" charset="0"/>
              </a:rPr>
              <a:t> </a:t>
            </a:r>
            <a:r>
              <a:rPr lang="en-US" dirty="0" err="1">
                <a:latin typeface="Garamond" panose="02020404030301010803" pitchFamily="18" charset="0"/>
              </a:rPr>
              <a:t>praga</a:t>
            </a:r>
            <a:r>
              <a:rPr lang="en-US" dirty="0">
                <a:latin typeface="Garamond" panose="02020404030301010803" pitchFamily="18" charset="0"/>
              </a:rPr>
              <a:t>, </a:t>
            </a:r>
            <a:r>
              <a:rPr lang="en-US" dirty="0" err="1">
                <a:latin typeface="Garamond" panose="02020404030301010803" pitchFamily="18" charset="0"/>
              </a:rPr>
              <a:t>ako</a:t>
            </a:r>
            <a:r>
              <a:rPr lang="en-US" dirty="0">
                <a:latin typeface="Garamond" panose="02020404030301010803" pitchFamily="18" charset="0"/>
              </a:rPr>
              <a:t> </a:t>
            </a:r>
            <a:r>
              <a:rPr lang="en-US" dirty="0" err="1">
                <a:latin typeface="Garamond" panose="02020404030301010803" pitchFamily="18" charset="0"/>
              </a:rPr>
              <a:t>ga</a:t>
            </a:r>
            <a:r>
              <a:rPr lang="en-US" dirty="0">
                <a:latin typeface="Garamond" panose="02020404030301010803" pitchFamily="18" charset="0"/>
              </a:rPr>
              <a:t> je </a:t>
            </a:r>
            <a:r>
              <a:rPr lang="en-US" dirty="0" err="1">
                <a:latin typeface="Garamond" panose="02020404030301010803" pitchFamily="18" charset="0"/>
              </a:rPr>
              <a:t>škola</a:t>
            </a:r>
            <a:r>
              <a:rPr lang="en-US" dirty="0">
                <a:latin typeface="Garamond" panose="02020404030301010803" pitchFamily="18" charset="0"/>
              </a:rPr>
              <a:t> </a:t>
            </a:r>
            <a:r>
              <a:rPr lang="en-US" dirty="0" err="1">
                <a:latin typeface="Garamond" panose="02020404030301010803" pitchFamily="18" charset="0"/>
              </a:rPr>
              <a:t>postavila</a:t>
            </a:r>
            <a:r>
              <a:rPr lang="en-US" dirty="0">
                <a:latin typeface="Garamond" panose="02020404030301010803" pitchFamily="18" charset="0"/>
              </a:rPr>
              <a:t>.</a:t>
            </a:r>
          </a:p>
        </p:txBody>
      </p:sp>
      <p:sp>
        <p:nvSpPr>
          <p:cNvPr id="4" name="Footer Placeholder 3">
            <a:extLst>
              <a:ext uri="{FF2B5EF4-FFF2-40B4-BE49-F238E27FC236}">
                <a16:creationId xmlns:a16="http://schemas.microsoft.com/office/drawing/2014/main" id="{AFF38144-AFE3-48A5-8AB6-A654EF93566F}"/>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6A7ACDE0-C9EA-4E67-8AFD-128557608A32}"/>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16</a:t>
            </a:fld>
            <a:endParaRPr lang="hr-HR">
              <a:solidFill>
                <a:prstClr val="black">
                  <a:tint val="75000"/>
                </a:prstClr>
              </a:solidFill>
            </a:endParaRPr>
          </a:p>
        </p:txBody>
      </p:sp>
    </p:spTree>
    <p:extLst>
      <p:ext uri="{BB962C8B-B14F-4D97-AF65-F5344CB8AC3E}">
        <p14:creationId xmlns:p14="http://schemas.microsoft.com/office/powerpoint/2010/main" val="1511017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830DC82-69E8-4EA9-8279-F859E25C59D0}"/>
              </a:ext>
            </a:extLst>
          </p:cNvPr>
          <p:cNvSpPr/>
          <p:nvPr/>
        </p:nvSpPr>
        <p:spPr>
          <a:xfrm>
            <a:off x="1296537" y="1637731"/>
            <a:ext cx="10140287" cy="3466532"/>
          </a:xfrm>
          <a:prstGeom prst="rect">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D2601A-962F-4AF3-A8FC-577AB963D1BF}"/>
              </a:ext>
            </a:extLst>
          </p:cNvPr>
          <p:cNvSpPr>
            <a:spLocks noGrp="1"/>
          </p:cNvSpPr>
          <p:nvPr>
            <p:ph idx="1"/>
          </p:nvPr>
        </p:nvSpPr>
        <p:spPr>
          <a:xfrm>
            <a:off x="1467828" y="1862919"/>
            <a:ext cx="9601200" cy="3581400"/>
          </a:xfrm>
        </p:spPr>
        <p:txBody>
          <a:bodyPr/>
          <a:lstStyle/>
          <a:p>
            <a:pPr algn="just"/>
            <a:r>
              <a:rPr lang="hr-HR" sz="2400" dirty="0">
                <a:latin typeface="Garamond" panose="02020404030301010803" pitchFamily="18" charset="0"/>
              </a:rPr>
              <a:t>Prije objave konačnih ljestvica poretka, a u slučaju da se neki razredni odjeli zbog malog broja interesa kandidata neće moći formirati, odradit će se još jedno rangiranje učenika s teškoćama kako bi se vidjelo je li ostvaruju pravo upisa u neki drugi program na svojoj ljestvici prioriteta.</a:t>
            </a:r>
          </a:p>
          <a:p>
            <a:pPr algn="just"/>
            <a:endParaRPr lang="hr-HR" sz="2400" dirty="0">
              <a:latin typeface="Garamond" panose="02020404030301010803" pitchFamily="18" charset="0"/>
            </a:endParaRPr>
          </a:p>
          <a:p>
            <a:pPr algn="just"/>
            <a:r>
              <a:rPr lang="en-US" sz="2400" dirty="0" err="1">
                <a:latin typeface="Garamond" panose="02020404030301010803" pitchFamily="18" charset="0"/>
              </a:rPr>
              <a:t>Ako</a:t>
            </a:r>
            <a:r>
              <a:rPr lang="en-US" sz="2400" dirty="0">
                <a:latin typeface="Garamond" panose="02020404030301010803" pitchFamily="18" charset="0"/>
              </a:rPr>
              <a:t> </a:t>
            </a:r>
            <a:r>
              <a:rPr lang="en-US" sz="2400" dirty="0" err="1">
                <a:latin typeface="Garamond" panose="02020404030301010803" pitchFamily="18" charset="0"/>
              </a:rPr>
              <a:t>kandidat</a:t>
            </a:r>
            <a:r>
              <a:rPr lang="en-US" sz="2400" dirty="0">
                <a:latin typeface="Garamond" panose="02020404030301010803" pitchFamily="18" charset="0"/>
              </a:rPr>
              <a:t> s </a:t>
            </a:r>
            <a:r>
              <a:rPr lang="en-US" sz="2400" dirty="0" err="1">
                <a:latin typeface="Garamond" panose="02020404030301010803" pitchFamily="18" charset="0"/>
              </a:rPr>
              <a:t>teškoćama</a:t>
            </a:r>
            <a:r>
              <a:rPr lang="en-US" sz="2400" dirty="0">
                <a:latin typeface="Garamond" panose="02020404030301010803" pitchFamily="18" charset="0"/>
              </a:rPr>
              <a:t> u </a:t>
            </a:r>
            <a:r>
              <a:rPr lang="en-US" sz="2400" dirty="0" err="1">
                <a:latin typeface="Garamond" panose="02020404030301010803" pitchFamily="18" charset="0"/>
              </a:rPr>
              <a:t>razvoju</a:t>
            </a:r>
            <a:r>
              <a:rPr lang="en-US" sz="2400" dirty="0">
                <a:latin typeface="Garamond" panose="02020404030301010803" pitchFamily="18" charset="0"/>
              </a:rPr>
              <a:t> ne </a:t>
            </a:r>
            <a:r>
              <a:rPr lang="en-US" sz="2400" dirty="0" err="1">
                <a:latin typeface="Garamond" panose="02020404030301010803" pitchFamily="18" charset="0"/>
              </a:rPr>
              <a:t>ostvari</a:t>
            </a:r>
            <a:r>
              <a:rPr lang="en-US" sz="2400" dirty="0">
                <a:latin typeface="Garamond" panose="02020404030301010803" pitchFamily="18" charset="0"/>
              </a:rPr>
              <a:t> </a:t>
            </a:r>
            <a:r>
              <a:rPr lang="en-US" sz="2400" dirty="0" err="1">
                <a:latin typeface="Garamond" panose="02020404030301010803" pitchFamily="18" charset="0"/>
              </a:rPr>
              <a:t>pravo</a:t>
            </a:r>
            <a:r>
              <a:rPr lang="en-US" sz="2400" dirty="0">
                <a:latin typeface="Garamond" panose="02020404030301010803" pitchFamily="18" charset="0"/>
              </a:rPr>
              <a:t> </a:t>
            </a:r>
            <a:r>
              <a:rPr lang="en-US" sz="2400" dirty="0" err="1">
                <a:latin typeface="Garamond" panose="02020404030301010803" pitchFamily="18" charset="0"/>
              </a:rPr>
              <a:t>upisa</a:t>
            </a:r>
            <a:r>
              <a:rPr lang="en-US" sz="2400" dirty="0">
                <a:latin typeface="Garamond" panose="02020404030301010803" pitchFamily="18" charset="0"/>
              </a:rPr>
              <a:t> </a:t>
            </a:r>
            <a:r>
              <a:rPr lang="en-US" sz="2400" dirty="0" err="1">
                <a:latin typeface="Garamond" panose="02020404030301010803" pitchFamily="18" charset="0"/>
              </a:rPr>
              <a:t>na</a:t>
            </a:r>
            <a:r>
              <a:rPr lang="en-US" sz="2400" dirty="0">
                <a:latin typeface="Garamond" panose="02020404030301010803" pitchFamily="18" charset="0"/>
              </a:rPr>
              <a:t> </a:t>
            </a:r>
            <a:r>
              <a:rPr lang="en-US" sz="2400" dirty="0" err="1">
                <a:latin typeface="Garamond" panose="02020404030301010803" pitchFamily="18" charset="0"/>
              </a:rPr>
              <a:t>zasebnim</a:t>
            </a:r>
            <a:r>
              <a:rPr lang="en-US" sz="2400" dirty="0">
                <a:latin typeface="Garamond" panose="02020404030301010803" pitchFamily="18" charset="0"/>
              </a:rPr>
              <a:t> </a:t>
            </a:r>
            <a:r>
              <a:rPr lang="en-US" sz="2400" dirty="0" err="1">
                <a:latin typeface="Garamond" panose="02020404030301010803" pitchFamily="18" charset="0"/>
              </a:rPr>
              <a:t>ljestvicama</a:t>
            </a:r>
            <a:r>
              <a:rPr lang="en-US" sz="2400" dirty="0">
                <a:latin typeface="Garamond" panose="02020404030301010803" pitchFamily="18" charset="0"/>
              </a:rPr>
              <a:t> </a:t>
            </a:r>
            <a:r>
              <a:rPr lang="en-US" sz="2400" dirty="0" err="1">
                <a:latin typeface="Garamond" panose="02020404030301010803" pitchFamily="18" charset="0"/>
              </a:rPr>
              <a:t>poretka</a:t>
            </a:r>
            <a:r>
              <a:rPr lang="en-US" sz="2400" dirty="0">
                <a:latin typeface="Garamond" panose="02020404030301010803" pitchFamily="18" charset="0"/>
              </a:rPr>
              <a:t>, </a:t>
            </a:r>
            <a:r>
              <a:rPr lang="en-US" sz="2400" dirty="0" err="1">
                <a:latin typeface="Garamond" panose="02020404030301010803" pitchFamily="18" charset="0"/>
              </a:rPr>
              <a:t>onda</a:t>
            </a:r>
            <a:r>
              <a:rPr lang="en-US" sz="2400" dirty="0">
                <a:latin typeface="Garamond" panose="02020404030301010803" pitchFamily="18" charset="0"/>
              </a:rPr>
              <a:t> </a:t>
            </a:r>
            <a:r>
              <a:rPr lang="en-US" sz="2400" dirty="0" err="1">
                <a:latin typeface="Garamond" panose="02020404030301010803" pitchFamily="18" charset="0"/>
              </a:rPr>
              <a:t>može</a:t>
            </a:r>
            <a:r>
              <a:rPr lang="en-US" sz="2400" dirty="0">
                <a:latin typeface="Garamond" panose="02020404030301010803" pitchFamily="18" charset="0"/>
              </a:rPr>
              <a:t> </a:t>
            </a:r>
            <a:r>
              <a:rPr lang="en-US" sz="2400" dirty="0" err="1">
                <a:latin typeface="Garamond" panose="02020404030301010803" pitchFamily="18" charset="0"/>
              </a:rPr>
              <a:t>konkurirati</a:t>
            </a:r>
            <a:r>
              <a:rPr lang="en-US" sz="2400" dirty="0">
                <a:latin typeface="Garamond" panose="02020404030301010803" pitchFamily="18" charset="0"/>
              </a:rPr>
              <a:t> s </a:t>
            </a:r>
            <a:r>
              <a:rPr lang="en-US" sz="2400" dirty="0" err="1">
                <a:latin typeface="Garamond" panose="02020404030301010803" pitchFamily="18" charset="0"/>
              </a:rPr>
              <a:t>ostalim</a:t>
            </a:r>
            <a:r>
              <a:rPr lang="en-US" sz="2400" dirty="0">
                <a:latin typeface="Garamond" panose="02020404030301010803" pitchFamily="18" charset="0"/>
              </a:rPr>
              <a:t> </a:t>
            </a:r>
            <a:r>
              <a:rPr lang="en-US" sz="2400" dirty="0" err="1">
                <a:latin typeface="Garamond" panose="02020404030301010803" pitchFamily="18" charset="0"/>
              </a:rPr>
              <a:t>kandidatima</a:t>
            </a:r>
            <a:r>
              <a:rPr lang="en-US" sz="2400" dirty="0">
                <a:latin typeface="Garamond" panose="02020404030301010803" pitchFamily="18" charset="0"/>
              </a:rPr>
              <a:t>.</a:t>
            </a:r>
          </a:p>
          <a:p>
            <a:pPr marL="0" indent="0">
              <a:buNone/>
            </a:pPr>
            <a:endParaRPr lang="en-US" dirty="0"/>
          </a:p>
        </p:txBody>
      </p:sp>
      <p:sp>
        <p:nvSpPr>
          <p:cNvPr id="4" name="Footer Placeholder 3">
            <a:extLst>
              <a:ext uri="{FF2B5EF4-FFF2-40B4-BE49-F238E27FC236}">
                <a16:creationId xmlns:a16="http://schemas.microsoft.com/office/drawing/2014/main" id="{62EB6561-F8C7-4287-990A-80A77FB1C1F7}"/>
              </a:ext>
            </a:extLst>
          </p:cNvPr>
          <p:cNvSpPr>
            <a:spLocks noGrp="1"/>
          </p:cNvSpPr>
          <p:nvPr>
            <p:ph type="ftr" sz="quarter" idx="11"/>
          </p:nvPr>
        </p:nvSpPr>
        <p:spPr/>
        <p:txBody>
          <a:bodyPr/>
          <a:lstStyle/>
          <a:p>
            <a:r>
              <a:rPr lang="hr-HR">
                <a:solidFill>
                  <a:prstClr val="black">
                    <a:tint val="75000"/>
                  </a:prstClr>
                </a:solidFill>
              </a:rPr>
              <a:t>Osnovna škola "Ivan Kozarac" Nijemci</a:t>
            </a:r>
          </a:p>
        </p:txBody>
      </p:sp>
      <p:sp>
        <p:nvSpPr>
          <p:cNvPr id="5" name="Slide Number Placeholder 4">
            <a:extLst>
              <a:ext uri="{FF2B5EF4-FFF2-40B4-BE49-F238E27FC236}">
                <a16:creationId xmlns:a16="http://schemas.microsoft.com/office/drawing/2014/main" id="{B6838B8D-C41B-4728-99B7-3E9C5FD2006D}"/>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17</a:t>
            </a:fld>
            <a:endParaRPr lang="hr-HR">
              <a:solidFill>
                <a:prstClr val="black">
                  <a:tint val="75000"/>
                </a:prstClr>
              </a:solidFill>
            </a:endParaRPr>
          </a:p>
        </p:txBody>
      </p:sp>
    </p:spTree>
    <p:extLst>
      <p:ext uri="{BB962C8B-B14F-4D97-AF65-F5344CB8AC3E}">
        <p14:creationId xmlns:p14="http://schemas.microsoft.com/office/powerpoint/2010/main" val="1956019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4680BB-C32A-49C7-A4DA-C8E8B20618D6}"/>
              </a:ext>
            </a:extLst>
          </p:cNvPr>
          <p:cNvSpPr/>
          <p:nvPr/>
        </p:nvSpPr>
        <p:spPr>
          <a:xfrm>
            <a:off x="1371599" y="2025748"/>
            <a:ext cx="9896623" cy="3235569"/>
          </a:xfrm>
          <a:prstGeom prst="rect">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9A705497-FB8C-4B79-B63B-71ED9103FD3E}"/>
              </a:ext>
            </a:extLst>
          </p:cNvPr>
          <p:cNvSpPr>
            <a:spLocks noGrp="1"/>
          </p:cNvSpPr>
          <p:nvPr>
            <p:ph type="title"/>
          </p:nvPr>
        </p:nvSpPr>
        <p:spPr>
          <a:xfrm>
            <a:off x="1371599" y="685800"/>
            <a:ext cx="10374923" cy="1485900"/>
          </a:xfrm>
        </p:spPr>
        <p:txBody>
          <a:bodyPr>
            <a:normAutofit/>
          </a:bodyPr>
          <a:lstStyle/>
          <a:p>
            <a:pPr algn="just"/>
            <a:r>
              <a:rPr lang="en-US" sz="4000" b="1" dirty="0" err="1">
                <a:latin typeface="Garamond" panose="02020404030301010803" pitchFamily="18" charset="0"/>
              </a:rPr>
              <a:t>Kako</a:t>
            </a:r>
            <a:r>
              <a:rPr lang="en-US" sz="4000" b="1" dirty="0">
                <a:latin typeface="Garamond" panose="02020404030301010803" pitchFamily="18" charset="0"/>
              </a:rPr>
              <a:t> se </a:t>
            </a:r>
            <a:r>
              <a:rPr lang="en-US" sz="4000" b="1" dirty="0" err="1">
                <a:latin typeface="Garamond" panose="02020404030301010803" pitchFamily="18" charset="0"/>
              </a:rPr>
              <a:t>utvrđuje</a:t>
            </a:r>
            <a:r>
              <a:rPr lang="en-US" sz="4000" b="1" dirty="0">
                <a:latin typeface="Garamond" panose="02020404030301010803" pitchFamily="18" charset="0"/>
              </a:rPr>
              <a:t> </a:t>
            </a:r>
            <a:r>
              <a:rPr lang="en-US" sz="4000" b="1" dirty="0" err="1">
                <a:latin typeface="Garamond" panose="02020404030301010803" pitchFamily="18" charset="0"/>
              </a:rPr>
              <a:t>ukupan</a:t>
            </a:r>
            <a:r>
              <a:rPr lang="en-US" sz="4000" b="1" dirty="0">
                <a:latin typeface="Garamond" panose="02020404030301010803" pitchFamily="18" charset="0"/>
              </a:rPr>
              <a:t> </a:t>
            </a:r>
            <a:r>
              <a:rPr lang="en-US" sz="4000" b="1" dirty="0" err="1">
                <a:latin typeface="Garamond" panose="02020404030301010803" pitchFamily="18" charset="0"/>
              </a:rPr>
              <a:t>rezultat</a:t>
            </a:r>
            <a:r>
              <a:rPr lang="en-US" sz="4000" b="1" dirty="0">
                <a:latin typeface="Garamond" panose="02020404030301010803" pitchFamily="18" charset="0"/>
              </a:rPr>
              <a:t> </a:t>
            </a:r>
            <a:r>
              <a:rPr lang="en-US" sz="4000" b="1" dirty="0" err="1">
                <a:latin typeface="Garamond" panose="02020404030301010803" pitchFamily="18" charset="0"/>
              </a:rPr>
              <a:t>kandidata</a:t>
            </a:r>
            <a:r>
              <a:rPr lang="en-US" sz="4000" b="1" dirty="0">
                <a:latin typeface="Garamond" panose="02020404030301010803" pitchFamily="18" charset="0"/>
              </a:rPr>
              <a:t>?</a:t>
            </a:r>
            <a:r>
              <a:rPr lang="en-US" dirty="0"/>
              <a:t/>
            </a:r>
            <a:br>
              <a:rPr lang="en-US" dirty="0"/>
            </a:br>
            <a:endParaRPr lang="en-US" dirty="0"/>
          </a:p>
        </p:txBody>
      </p:sp>
      <p:sp>
        <p:nvSpPr>
          <p:cNvPr id="3" name="Content Placeholder 2">
            <a:extLst>
              <a:ext uri="{FF2B5EF4-FFF2-40B4-BE49-F238E27FC236}">
                <a16:creationId xmlns:a16="http://schemas.microsoft.com/office/drawing/2014/main" id="{491554D5-570D-4089-AA22-EF01DBFDED0D}"/>
              </a:ext>
            </a:extLst>
          </p:cNvPr>
          <p:cNvSpPr>
            <a:spLocks noGrp="1"/>
          </p:cNvSpPr>
          <p:nvPr>
            <p:ph idx="1"/>
          </p:nvPr>
        </p:nvSpPr>
        <p:spPr/>
        <p:txBody>
          <a:bodyPr>
            <a:normAutofit/>
          </a:bodyPr>
          <a:lstStyle/>
          <a:p>
            <a:pPr algn="just"/>
            <a:r>
              <a:rPr lang="en-US" sz="2400" dirty="0" err="1">
                <a:latin typeface="Garamond" panose="02020404030301010803" pitchFamily="18" charset="0"/>
              </a:rPr>
              <a:t>Ukupan</a:t>
            </a:r>
            <a:r>
              <a:rPr lang="en-US" sz="2400" dirty="0">
                <a:latin typeface="Garamond" panose="02020404030301010803" pitchFamily="18" charset="0"/>
              </a:rPr>
              <a:t> </a:t>
            </a:r>
            <a:r>
              <a:rPr lang="en-US" sz="2400" dirty="0" err="1">
                <a:latin typeface="Garamond" panose="02020404030301010803" pitchFamily="18" charset="0"/>
              </a:rPr>
              <a:t>rezultat</a:t>
            </a:r>
            <a:r>
              <a:rPr lang="en-US" sz="2400" dirty="0">
                <a:latin typeface="Garamond" panose="02020404030301010803" pitchFamily="18" charset="0"/>
              </a:rPr>
              <a:t> </a:t>
            </a:r>
            <a:r>
              <a:rPr lang="en-US" sz="2400" dirty="0" err="1">
                <a:latin typeface="Garamond" panose="02020404030301010803" pitchFamily="18" charset="0"/>
              </a:rPr>
              <a:t>kandidata</a:t>
            </a:r>
            <a:r>
              <a:rPr lang="en-US" sz="2400" dirty="0">
                <a:latin typeface="Garamond" panose="02020404030301010803" pitchFamily="18" charset="0"/>
              </a:rPr>
              <a:t> </a:t>
            </a:r>
            <a:r>
              <a:rPr lang="en-US" sz="2400" dirty="0" err="1">
                <a:latin typeface="Garamond" panose="02020404030301010803" pitchFamily="18" charset="0"/>
              </a:rPr>
              <a:t>utvrđuje</a:t>
            </a:r>
            <a:r>
              <a:rPr lang="en-US" sz="2400" dirty="0">
                <a:latin typeface="Garamond" panose="02020404030301010803" pitchFamily="18" charset="0"/>
              </a:rPr>
              <a:t> se </a:t>
            </a:r>
            <a:r>
              <a:rPr lang="en-US" sz="2400" dirty="0" err="1">
                <a:latin typeface="Garamond" panose="02020404030301010803" pitchFamily="18" charset="0"/>
              </a:rPr>
              <a:t>na</a:t>
            </a:r>
            <a:r>
              <a:rPr lang="en-US" sz="2400" dirty="0">
                <a:latin typeface="Garamond" panose="02020404030301010803" pitchFamily="18" charset="0"/>
              </a:rPr>
              <a:t> </a:t>
            </a:r>
            <a:r>
              <a:rPr lang="en-US" sz="2400" dirty="0" err="1">
                <a:latin typeface="Garamond" panose="02020404030301010803" pitchFamily="18" charset="0"/>
              </a:rPr>
              <a:t>temelju</a:t>
            </a:r>
            <a:r>
              <a:rPr lang="en-US" sz="2400" dirty="0">
                <a:latin typeface="Garamond" panose="02020404030301010803" pitchFamily="18" charset="0"/>
              </a:rPr>
              <a:t> </a:t>
            </a:r>
            <a:r>
              <a:rPr lang="en-US" sz="2400" dirty="0" err="1">
                <a:latin typeface="Garamond" panose="02020404030301010803" pitchFamily="18" charset="0"/>
              </a:rPr>
              <a:t>ukupnoga</a:t>
            </a:r>
            <a:r>
              <a:rPr lang="en-US" sz="2400" dirty="0">
                <a:latin typeface="Garamond" panose="02020404030301010803" pitchFamily="18" charset="0"/>
              </a:rPr>
              <a:t> </a:t>
            </a:r>
            <a:r>
              <a:rPr lang="en-US" sz="2400" dirty="0" err="1">
                <a:latin typeface="Garamond" panose="02020404030301010803" pitchFamily="18" charset="0"/>
              </a:rPr>
              <a:t>broja</a:t>
            </a:r>
            <a:r>
              <a:rPr lang="en-US" sz="2400" dirty="0">
                <a:latin typeface="Garamond" panose="02020404030301010803" pitchFamily="18" charset="0"/>
              </a:rPr>
              <a:t> </a:t>
            </a:r>
            <a:r>
              <a:rPr lang="en-US" sz="2400" dirty="0" err="1">
                <a:latin typeface="Garamond" panose="02020404030301010803" pitchFamily="18" charset="0"/>
              </a:rPr>
              <a:t>bodova</a:t>
            </a:r>
            <a:r>
              <a:rPr lang="en-US" sz="2400" dirty="0">
                <a:latin typeface="Garamond" panose="02020404030301010803" pitchFamily="18" charset="0"/>
              </a:rPr>
              <a:t> </a:t>
            </a:r>
            <a:r>
              <a:rPr lang="en-US" sz="2400" dirty="0" err="1">
                <a:latin typeface="Garamond" panose="02020404030301010803" pitchFamily="18" charset="0"/>
              </a:rPr>
              <a:t>koje</a:t>
            </a:r>
            <a:r>
              <a:rPr lang="en-US" sz="2400" dirty="0">
                <a:latin typeface="Garamond" panose="02020404030301010803" pitchFamily="18" charset="0"/>
              </a:rPr>
              <a:t> je </a:t>
            </a:r>
            <a:r>
              <a:rPr lang="en-US" sz="2400" dirty="0" err="1">
                <a:latin typeface="Garamond" panose="02020404030301010803" pitchFamily="18" charset="0"/>
              </a:rPr>
              <a:t>kandidat</a:t>
            </a:r>
            <a:r>
              <a:rPr lang="en-US" sz="2400" dirty="0">
                <a:latin typeface="Garamond" panose="02020404030301010803" pitchFamily="18" charset="0"/>
              </a:rPr>
              <a:t> </a:t>
            </a:r>
            <a:r>
              <a:rPr lang="en-US" sz="2400" dirty="0" err="1">
                <a:latin typeface="Garamond" panose="02020404030301010803" pitchFamily="18" charset="0"/>
              </a:rPr>
              <a:t>stekao</a:t>
            </a:r>
            <a:r>
              <a:rPr lang="en-US" sz="2400" dirty="0">
                <a:latin typeface="Garamond" panose="02020404030301010803" pitchFamily="18" charset="0"/>
              </a:rPr>
              <a:t> po </a:t>
            </a:r>
            <a:r>
              <a:rPr lang="en-US" sz="2400" dirty="0" err="1">
                <a:latin typeface="Garamond" panose="02020404030301010803" pitchFamily="18" charset="0"/>
              </a:rPr>
              <a:t>svim</a:t>
            </a:r>
            <a:r>
              <a:rPr lang="en-US" sz="2400" dirty="0">
                <a:latin typeface="Garamond" panose="02020404030301010803" pitchFamily="18" charset="0"/>
              </a:rPr>
              <a:t> </a:t>
            </a:r>
            <a:r>
              <a:rPr lang="en-US" sz="2400" dirty="0" err="1">
                <a:latin typeface="Garamond" panose="02020404030301010803" pitchFamily="18" charset="0"/>
              </a:rPr>
              <a:t>osnovama</a:t>
            </a:r>
            <a:r>
              <a:rPr lang="en-US" sz="2400" dirty="0">
                <a:latin typeface="Garamond" panose="02020404030301010803" pitchFamily="18" charset="0"/>
              </a:rPr>
              <a:t> </a:t>
            </a:r>
            <a:r>
              <a:rPr lang="en-US" sz="2400" dirty="0" err="1">
                <a:latin typeface="Garamond" panose="02020404030301010803" pitchFamily="18" charset="0"/>
              </a:rPr>
              <a:t>vrednovanja</a:t>
            </a:r>
            <a:r>
              <a:rPr lang="en-US" sz="2400" dirty="0">
                <a:latin typeface="Garamond" panose="02020404030301010803" pitchFamily="18" charset="0"/>
              </a:rPr>
              <a:t> (</a:t>
            </a:r>
            <a:r>
              <a:rPr lang="en-US" sz="2400" dirty="0" err="1">
                <a:latin typeface="Garamond" panose="02020404030301010803" pitchFamily="18" charset="0"/>
              </a:rPr>
              <a:t>zajednički</a:t>
            </a:r>
            <a:r>
              <a:rPr lang="en-US" sz="2400" dirty="0">
                <a:latin typeface="Garamond" panose="02020404030301010803" pitchFamily="18" charset="0"/>
              </a:rPr>
              <a:t>, </a:t>
            </a:r>
            <a:r>
              <a:rPr lang="en-US" sz="2400" dirty="0" err="1">
                <a:latin typeface="Garamond" panose="02020404030301010803" pitchFamily="18" charset="0"/>
              </a:rPr>
              <a:t>dodatni</a:t>
            </a:r>
            <a:r>
              <a:rPr lang="en-US" sz="2400" dirty="0">
                <a:latin typeface="Garamond" panose="02020404030301010803" pitchFamily="18" charset="0"/>
              </a:rPr>
              <a:t> </a:t>
            </a:r>
            <a:r>
              <a:rPr lang="en-US" sz="2400" dirty="0" err="1">
                <a:latin typeface="Garamond" panose="02020404030301010803" pitchFamily="18" charset="0"/>
              </a:rPr>
              <a:t>i</a:t>
            </a:r>
            <a:r>
              <a:rPr lang="en-US" sz="2400" dirty="0">
                <a:latin typeface="Garamond" panose="02020404030301010803" pitchFamily="18" charset="0"/>
              </a:rPr>
              <a:t> </a:t>
            </a:r>
            <a:r>
              <a:rPr lang="en-US" sz="2400" dirty="0" err="1">
                <a:latin typeface="Garamond" panose="02020404030301010803" pitchFamily="18" charset="0"/>
              </a:rPr>
              <a:t>posebni</a:t>
            </a:r>
            <a:r>
              <a:rPr lang="en-US" sz="2400" dirty="0">
                <a:latin typeface="Garamond" panose="02020404030301010803" pitchFamily="18" charset="0"/>
              </a:rPr>
              <a:t> element </a:t>
            </a:r>
            <a:r>
              <a:rPr lang="en-US" sz="2400" dirty="0" err="1">
                <a:latin typeface="Garamond" panose="02020404030301010803" pitchFamily="18" charset="0"/>
              </a:rPr>
              <a:t>vrednovanja</a:t>
            </a:r>
            <a:r>
              <a:rPr lang="en-US" sz="2400" dirty="0">
                <a:latin typeface="Garamond" panose="02020404030301010803" pitchFamily="18" charset="0"/>
              </a:rPr>
              <a:t>), </a:t>
            </a:r>
            <a:r>
              <a:rPr lang="en-US" sz="2400" dirty="0" err="1">
                <a:latin typeface="Garamond" panose="02020404030301010803" pitchFamily="18" charset="0"/>
              </a:rPr>
              <a:t>uz</a:t>
            </a:r>
            <a:r>
              <a:rPr lang="en-US" sz="2400" dirty="0">
                <a:latin typeface="Garamond" panose="02020404030301010803" pitchFamily="18" charset="0"/>
              </a:rPr>
              <a:t> </a:t>
            </a:r>
            <a:r>
              <a:rPr lang="en-US" sz="2400" dirty="0" err="1">
                <a:latin typeface="Garamond" panose="02020404030301010803" pitchFamily="18" charset="0"/>
              </a:rPr>
              <a:t>dokazivanje</a:t>
            </a:r>
            <a:r>
              <a:rPr lang="en-US" sz="2400" dirty="0">
                <a:latin typeface="Garamond" panose="02020404030301010803" pitchFamily="18" charset="0"/>
              </a:rPr>
              <a:t> </a:t>
            </a:r>
            <a:r>
              <a:rPr lang="en-US" sz="2400" dirty="0" err="1">
                <a:latin typeface="Garamond" panose="02020404030301010803" pitchFamily="18" charset="0"/>
              </a:rPr>
              <a:t>zdravstvene</a:t>
            </a:r>
            <a:r>
              <a:rPr lang="en-US" sz="2400" dirty="0">
                <a:latin typeface="Garamond" panose="02020404030301010803" pitchFamily="18" charset="0"/>
              </a:rPr>
              <a:t> </a:t>
            </a:r>
            <a:r>
              <a:rPr lang="en-US" sz="2400" dirty="0" err="1">
                <a:latin typeface="Garamond" panose="02020404030301010803" pitchFamily="18" charset="0"/>
              </a:rPr>
              <a:t>sposobnosti</a:t>
            </a:r>
            <a:r>
              <a:rPr lang="en-US" sz="2400" dirty="0">
                <a:latin typeface="Garamond" panose="02020404030301010803" pitchFamily="18" charset="0"/>
              </a:rPr>
              <a:t> </a:t>
            </a:r>
            <a:r>
              <a:rPr lang="en-US" sz="2400" dirty="0" err="1">
                <a:latin typeface="Garamond" panose="02020404030301010803" pitchFamily="18" charset="0"/>
              </a:rPr>
              <a:t>kandidata</a:t>
            </a:r>
            <a:r>
              <a:rPr lang="en-US" sz="2400" dirty="0">
                <a:latin typeface="Garamond" panose="02020404030301010803" pitchFamily="18" charset="0"/>
              </a:rPr>
              <a:t> za </a:t>
            </a:r>
            <a:r>
              <a:rPr lang="en-US" sz="2400" dirty="0" err="1">
                <a:latin typeface="Garamond" panose="02020404030301010803" pitchFamily="18" charset="0"/>
              </a:rPr>
              <a:t>obavljanje</a:t>
            </a:r>
            <a:r>
              <a:rPr lang="en-US" sz="2400" dirty="0">
                <a:latin typeface="Garamond" panose="02020404030301010803" pitchFamily="18" charset="0"/>
              </a:rPr>
              <a:t> </a:t>
            </a:r>
            <a:r>
              <a:rPr lang="en-US" sz="2400" dirty="0" err="1">
                <a:latin typeface="Garamond" panose="02020404030301010803" pitchFamily="18" charset="0"/>
              </a:rPr>
              <a:t>poslova</a:t>
            </a:r>
            <a:r>
              <a:rPr lang="en-US" sz="2400" dirty="0">
                <a:latin typeface="Garamond" panose="02020404030301010803" pitchFamily="18" charset="0"/>
              </a:rPr>
              <a:t> </a:t>
            </a:r>
            <a:r>
              <a:rPr lang="en-US" sz="2400" dirty="0" err="1">
                <a:latin typeface="Garamond" panose="02020404030301010803" pitchFamily="18" charset="0"/>
              </a:rPr>
              <a:t>i</a:t>
            </a:r>
            <a:r>
              <a:rPr lang="en-US" sz="2400" dirty="0">
                <a:latin typeface="Garamond" panose="02020404030301010803" pitchFamily="18" charset="0"/>
              </a:rPr>
              <a:t> </a:t>
            </a:r>
            <a:r>
              <a:rPr lang="en-US" sz="2400" dirty="0" err="1">
                <a:latin typeface="Garamond" panose="02020404030301010803" pitchFamily="18" charset="0"/>
              </a:rPr>
              <a:t>radnih</a:t>
            </a:r>
            <a:r>
              <a:rPr lang="en-US" sz="2400" dirty="0">
                <a:latin typeface="Garamond" panose="02020404030301010803" pitchFamily="18" charset="0"/>
              </a:rPr>
              <a:t> </a:t>
            </a:r>
            <a:r>
              <a:rPr lang="en-US" sz="2400" dirty="0" err="1">
                <a:latin typeface="Garamond" panose="02020404030301010803" pitchFamily="18" charset="0"/>
              </a:rPr>
              <a:t>zadaća</a:t>
            </a:r>
            <a:r>
              <a:rPr lang="en-US" sz="2400" dirty="0">
                <a:latin typeface="Garamond" panose="02020404030301010803" pitchFamily="18" charset="0"/>
              </a:rPr>
              <a:t> u </a:t>
            </a:r>
            <a:r>
              <a:rPr lang="en-US" sz="2400" dirty="0" err="1">
                <a:latin typeface="Garamond" panose="02020404030301010803" pitchFamily="18" charset="0"/>
              </a:rPr>
              <a:t>odabranom</a:t>
            </a:r>
            <a:r>
              <a:rPr lang="en-US" sz="2400" dirty="0">
                <a:latin typeface="Garamond" panose="02020404030301010803" pitchFamily="18" charset="0"/>
              </a:rPr>
              <a:t> </a:t>
            </a:r>
            <a:r>
              <a:rPr lang="en-US" sz="2400" dirty="0" err="1">
                <a:latin typeface="Garamond" panose="02020404030301010803" pitchFamily="18" charset="0"/>
              </a:rPr>
              <a:t>zanimanju</a:t>
            </a:r>
            <a:r>
              <a:rPr lang="en-US" sz="2400" dirty="0">
                <a:latin typeface="Garamond" panose="02020404030301010803" pitchFamily="18" charset="0"/>
              </a:rPr>
              <a:t>, </a:t>
            </a:r>
            <a:r>
              <a:rPr lang="en-US" sz="2400" dirty="0" err="1">
                <a:latin typeface="Garamond" panose="02020404030301010803" pitchFamily="18" charset="0"/>
              </a:rPr>
              <a:t>ako</a:t>
            </a:r>
            <a:r>
              <a:rPr lang="en-US" sz="2400" dirty="0">
                <a:latin typeface="Garamond" panose="02020404030301010803" pitchFamily="18" charset="0"/>
              </a:rPr>
              <a:t> je to za </a:t>
            </a:r>
            <a:r>
              <a:rPr lang="en-US" sz="2400" dirty="0" err="1">
                <a:latin typeface="Garamond" panose="02020404030301010803" pitchFamily="18" charset="0"/>
              </a:rPr>
              <a:t>odabrano</a:t>
            </a:r>
            <a:r>
              <a:rPr lang="en-US" sz="2400" dirty="0">
                <a:latin typeface="Garamond" panose="02020404030301010803" pitchFamily="18" charset="0"/>
              </a:rPr>
              <a:t> </a:t>
            </a:r>
            <a:r>
              <a:rPr lang="en-US" sz="2400" dirty="0" err="1">
                <a:latin typeface="Garamond" panose="02020404030301010803" pitchFamily="18" charset="0"/>
              </a:rPr>
              <a:t>zanimanje</a:t>
            </a:r>
            <a:r>
              <a:rPr lang="en-US" sz="2400" dirty="0">
                <a:latin typeface="Garamond" panose="02020404030301010803" pitchFamily="18" charset="0"/>
              </a:rPr>
              <a:t> </a:t>
            </a:r>
            <a:r>
              <a:rPr lang="en-US" sz="2400" dirty="0" err="1">
                <a:latin typeface="Garamond" panose="02020404030301010803" pitchFamily="18" charset="0"/>
              </a:rPr>
              <a:t>potrebno</a:t>
            </a:r>
            <a:r>
              <a:rPr lang="en-US" sz="2400" dirty="0">
                <a:latin typeface="Garamond" panose="02020404030301010803" pitchFamily="18" charset="0"/>
              </a:rPr>
              <a:t>. Na </a:t>
            </a:r>
            <a:r>
              <a:rPr lang="en-US" sz="2400" dirty="0" err="1">
                <a:latin typeface="Garamond" panose="02020404030301010803" pitchFamily="18" charset="0"/>
              </a:rPr>
              <a:t>temelju</a:t>
            </a:r>
            <a:r>
              <a:rPr lang="en-US" sz="2400" dirty="0">
                <a:latin typeface="Garamond" panose="02020404030301010803" pitchFamily="18" charset="0"/>
              </a:rPr>
              <a:t> </a:t>
            </a:r>
            <a:r>
              <a:rPr lang="en-US" sz="2400" dirty="0" err="1">
                <a:latin typeface="Garamond" panose="02020404030301010803" pitchFamily="18" charset="0"/>
              </a:rPr>
              <a:t>ukupnoga</a:t>
            </a:r>
            <a:r>
              <a:rPr lang="en-US" sz="2400" dirty="0">
                <a:latin typeface="Garamond" panose="02020404030301010803" pitchFamily="18" charset="0"/>
              </a:rPr>
              <a:t> </a:t>
            </a:r>
            <a:r>
              <a:rPr lang="en-US" sz="2400" dirty="0" err="1">
                <a:latin typeface="Garamond" panose="02020404030301010803" pitchFamily="18" charset="0"/>
              </a:rPr>
              <a:t>rezultata</a:t>
            </a:r>
            <a:r>
              <a:rPr lang="en-US" sz="2400" dirty="0">
                <a:latin typeface="Garamond" panose="02020404030301010803" pitchFamily="18" charset="0"/>
              </a:rPr>
              <a:t>, </a:t>
            </a:r>
            <a:r>
              <a:rPr lang="en-US" sz="2400" dirty="0" err="1">
                <a:latin typeface="Garamond" panose="02020404030301010803" pitchFamily="18" charset="0"/>
              </a:rPr>
              <a:t>utvrđuje</a:t>
            </a:r>
            <a:r>
              <a:rPr lang="en-US" sz="2400" dirty="0">
                <a:latin typeface="Garamond" panose="02020404030301010803" pitchFamily="18" charset="0"/>
              </a:rPr>
              <a:t> se </a:t>
            </a:r>
            <a:r>
              <a:rPr lang="en-US" sz="2400" dirty="0" err="1">
                <a:latin typeface="Garamond" panose="02020404030301010803" pitchFamily="18" charset="0"/>
              </a:rPr>
              <a:t>ljestvica</a:t>
            </a:r>
            <a:r>
              <a:rPr lang="en-US" sz="2400" dirty="0">
                <a:latin typeface="Garamond" panose="02020404030301010803" pitchFamily="18" charset="0"/>
              </a:rPr>
              <a:t> </a:t>
            </a:r>
            <a:r>
              <a:rPr lang="en-US" sz="2400" dirty="0" err="1">
                <a:latin typeface="Garamond" panose="02020404030301010803" pitchFamily="18" charset="0"/>
              </a:rPr>
              <a:t>poretka</a:t>
            </a:r>
            <a:r>
              <a:rPr lang="en-US" sz="2400" dirty="0">
                <a:latin typeface="Garamond" panose="02020404030301010803" pitchFamily="18" charset="0"/>
              </a:rPr>
              <a:t> </a:t>
            </a:r>
            <a:r>
              <a:rPr lang="en-US" sz="2400" dirty="0" err="1">
                <a:latin typeface="Garamond" panose="02020404030301010803" pitchFamily="18" charset="0"/>
              </a:rPr>
              <a:t>kandidata</a:t>
            </a:r>
            <a:r>
              <a:rPr lang="en-US" sz="2400" dirty="0">
                <a:latin typeface="Garamond" panose="02020404030301010803" pitchFamily="18" charset="0"/>
              </a:rPr>
              <a:t> za </a:t>
            </a:r>
            <a:r>
              <a:rPr lang="en-US" sz="2400" dirty="0" err="1">
                <a:latin typeface="Garamond" panose="02020404030301010803" pitchFamily="18" charset="0"/>
              </a:rPr>
              <a:t>upis</a:t>
            </a:r>
            <a:r>
              <a:rPr lang="en-US" sz="2400" dirty="0">
                <a:latin typeface="Garamond" panose="02020404030301010803" pitchFamily="18" charset="0"/>
              </a:rPr>
              <a:t> </a:t>
            </a:r>
            <a:r>
              <a:rPr lang="en-US" sz="2400" dirty="0" err="1">
                <a:latin typeface="Garamond" panose="02020404030301010803" pitchFamily="18" charset="0"/>
              </a:rPr>
              <a:t>i</a:t>
            </a:r>
            <a:r>
              <a:rPr lang="en-US" sz="2400" dirty="0">
                <a:latin typeface="Garamond" panose="02020404030301010803" pitchFamily="18" charset="0"/>
              </a:rPr>
              <a:t> </a:t>
            </a:r>
            <a:r>
              <a:rPr lang="en-US" sz="2400" dirty="0" err="1">
                <a:latin typeface="Garamond" panose="02020404030301010803" pitchFamily="18" charset="0"/>
              </a:rPr>
              <a:t>objavljuje</a:t>
            </a:r>
            <a:r>
              <a:rPr lang="en-US" sz="2400" dirty="0">
                <a:latin typeface="Garamond" panose="02020404030301010803" pitchFamily="18" charset="0"/>
              </a:rPr>
              <a:t> </a:t>
            </a:r>
            <a:r>
              <a:rPr lang="en-US" sz="2400" dirty="0" err="1">
                <a:latin typeface="Garamond" panose="02020404030301010803" pitchFamily="18" charset="0"/>
              </a:rPr>
              <a:t>na</a:t>
            </a:r>
            <a:r>
              <a:rPr lang="en-US" sz="2400" dirty="0">
                <a:latin typeface="Garamond" panose="02020404030301010803" pitchFamily="18" charset="0"/>
              </a:rPr>
              <a:t> </a:t>
            </a:r>
            <a:r>
              <a:rPr lang="en-US" sz="2400" dirty="0" err="1">
                <a:latin typeface="Garamond" panose="02020404030301010803" pitchFamily="18" charset="0"/>
              </a:rPr>
              <a:t>mrežnoj</a:t>
            </a:r>
            <a:r>
              <a:rPr lang="en-US" sz="2400" dirty="0">
                <a:latin typeface="Garamond" panose="02020404030301010803" pitchFamily="18" charset="0"/>
              </a:rPr>
              <a:t> </a:t>
            </a:r>
            <a:r>
              <a:rPr lang="en-US" sz="2400" dirty="0" err="1">
                <a:latin typeface="Garamond" panose="02020404030301010803" pitchFamily="18" charset="0"/>
              </a:rPr>
              <a:t>stranici</a:t>
            </a:r>
            <a:r>
              <a:rPr lang="en-US" sz="2400" dirty="0">
                <a:latin typeface="Garamond" panose="02020404030301010803" pitchFamily="18" charset="0"/>
              </a:rPr>
              <a:t>: </a:t>
            </a:r>
            <a:r>
              <a:rPr lang="en-US" sz="2400" dirty="0">
                <a:latin typeface="Garamond" panose="02020404030301010803" pitchFamily="18" charset="0"/>
                <a:hlinkClick r:id="rId2"/>
              </a:rPr>
              <a:t>www.upisi.hr</a:t>
            </a:r>
            <a:r>
              <a:rPr lang="en-US" sz="2400" dirty="0">
                <a:latin typeface="Garamond" panose="02020404030301010803" pitchFamily="18" charset="0"/>
              </a:rPr>
              <a:t>. </a:t>
            </a:r>
          </a:p>
        </p:txBody>
      </p:sp>
      <p:sp>
        <p:nvSpPr>
          <p:cNvPr id="4" name="Footer Placeholder 3">
            <a:extLst>
              <a:ext uri="{FF2B5EF4-FFF2-40B4-BE49-F238E27FC236}">
                <a16:creationId xmlns:a16="http://schemas.microsoft.com/office/drawing/2014/main" id="{316D3BAF-375C-4650-8283-214CD1C8B279}"/>
              </a:ext>
            </a:extLst>
          </p:cNvPr>
          <p:cNvSpPr>
            <a:spLocks noGrp="1"/>
          </p:cNvSpPr>
          <p:nvPr>
            <p:ph type="ftr" sz="quarter" idx="11"/>
          </p:nvPr>
        </p:nvSpPr>
        <p:spPr/>
        <p:txBody>
          <a:bodyPr/>
          <a:lstStyle/>
          <a:p>
            <a:pPr algn="ctr"/>
            <a:r>
              <a:rPr lang="hr-HR">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E8381A60-2918-415B-9A06-85958196FBB4}"/>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18</a:t>
            </a:fld>
            <a:endParaRPr lang="hr-HR">
              <a:solidFill>
                <a:prstClr val="black">
                  <a:tint val="75000"/>
                </a:prstClr>
              </a:solidFill>
            </a:endParaRPr>
          </a:p>
        </p:txBody>
      </p:sp>
    </p:spTree>
    <p:extLst>
      <p:ext uri="{BB962C8B-B14F-4D97-AF65-F5344CB8AC3E}">
        <p14:creationId xmlns:p14="http://schemas.microsoft.com/office/powerpoint/2010/main" val="781489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463040" y="397019"/>
            <a:ext cx="9601200" cy="1485900"/>
          </a:xfrm>
        </p:spPr>
        <p:txBody>
          <a:bodyPr>
            <a:normAutofit/>
          </a:bodyPr>
          <a:lstStyle/>
          <a:p>
            <a:pPr algn="just"/>
            <a:r>
              <a:rPr lang="hr-HR" sz="2800" b="1" dirty="0">
                <a:latin typeface="Garamond" panose="02020404030301010803" pitchFamily="18" charset="0"/>
                <a:cs typeface="Calibri Light" panose="020F0302020204030204" pitchFamily="34" charset="0"/>
              </a:rPr>
              <a:t>Utvrđivanje zdravstvene sposobnosti kandidata za obavljanje poslova i radnih zadaća u odabranom zanimanju </a:t>
            </a:r>
          </a:p>
        </p:txBody>
      </p:sp>
      <p:sp>
        <p:nvSpPr>
          <p:cNvPr id="3" name="Rezervirano mjesto sadržaja 2"/>
          <p:cNvSpPr>
            <a:spLocks noGrp="1"/>
          </p:cNvSpPr>
          <p:nvPr>
            <p:ph idx="1"/>
          </p:nvPr>
        </p:nvSpPr>
        <p:spPr>
          <a:xfrm>
            <a:off x="1127760" y="1509639"/>
            <a:ext cx="10609483" cy="4595739"/>
          </a:xfrm>
          <a:gradFill>
            <a:gsLst>
              <a:gs pos="0">
                <a:schemeClr val="bg1"/>
              </a:gs>
              <a:gs pos="50000">
                <a:schemeClr val="bg1">
                  <a:lumMod val="85000"/>
                </a:schemeClr>
              </a:gs>
              <a:gs pos="100000">
                <a:schemeClr val="accent3">
                  <a:tint val="81000"/>
                  <a:satMod val="109000"/>
                  <a:lumMod val="105000"/>
                </a:schemeClr>
              </a:gs>
            </a:gsLst>
          </a:gradFill>
        </p:spPr>
        <p:style>
          <a:lnRef idx="1">
            <a:schemeClr val="accent3"/>
          </a:lnRef>
          <a:fillRef idx="2">
            <a:schemeClr val="accent3"/>
          </a:fillRef>
          <a:effectRef idx="1">
            <a:schemeClr val="accent3"/>
          </a:effectRef>
          <a:fontRef idx="minor">
            <a:schemeClr val="dk1"/>
          </a:fontRef>
        </p:style>
        <p:txBody>
          <a:bodyPr>
            <a:normAutofit fontScale="55000" lnSpcReduction="20000"/>
          </a:bodyPr>
          <a:lstStyle/>
          <a:p>
            <a:pPr marL="514350" indent="-514350" algn="just">
              <a:buNone/>
            </a:pPr>
            <a:endParaRPr lang="hr-HR" dirty="0">
              <a:latin typeface="Calibri Light" panose="020F0302020204030204" pitchFamily="34" charset="0"/>
              <a:cs typeface="Calibri Light" panose="020F0302020204030204" pitchFamily="34" charset="0"/>
            </a:endParaRPr>
          </a:p>
          <a:p>
            <a:pPr marL="514350" indent="-514350" algn="just">
              <a:buFont typeface="Courier New" pitchFamily="49" charset="0"/>
              <a:buChar char="o"/>
            </a:pPr>
            <a:r>
              <a:rPr lang="hr-HR" sz="3800" dirty="0">
                <a:latin typeface="Garamond" panose="02020404030301010803" pitchFamily="18" charset="0"/>
                <a:cs typeface="Calibri Light" panose="020F0302020204030204" pitchFamily="34" charset="0"/>
              </a:rPr>
              <a:t>Potvrdu nadležnoga školskoga liječnika ili liječničku svjedodžbu medicine rada, koji su uvjet za upis u određeni program obrazovanja, kandidat je dužan dostaviti srednjoj školi zajedno s upisnicom u periodu između </a:t>
            </a:r>
            <a:r>
              <a:rPr lang="hr-HR" sz="3800" dirty="0">
                <a:solidFill>
                  <a:schemeClr val="tx1"/>
                </a:solidFill>
                <a:latin typeface="Garamond" panose="02020404030301010803" pitchFamily="18" charset="0"/>
                <a:cs typeface="Calibri Light" panose="020F0302020204030204" pitchFamily="34" charset="0"/>
              </a:rPr>
              <a:t>13.- 19.7.2018</a:t>
            </a:r>
            <a:r>
              <a:rPr lang="hr-HR" sz="3800" dirty="0">
                <a:latin typeface="Garamond" panose="02020404030301010803" pitchFamily="18" charset="0"/>
                <a:cs typeface="Calibri Light" panose="020F0302020204030204" pitchFamily="34" charset="0"/>
              </a:rPr>
              <a:t>. Ukoliko kandidat nije u mogućnosti prilikom upisa dostaviti liječničku svjedodžbu medicine rada pri upisu donosi potvrdu obiteljskog liječnika, a liječničku svjedodžbu medicine rada je naknadno dužan dostaviti najkasnije do kraja prvog polugodišta prvog razreda. U uvjetima za upis i detaljima programa na stranici www.upisi.hr jasno je naznačeno koji su zdravstveni zahtjevi pojedinog zanimanja te kojim se dokumentom oni dokazuju.</a:t>
            </a:r>
          </a:p>
          <a:p>
            <a:pPr marL="514350" indent="-514350" algn="just">
              <a:buFont typeface="Courier New" pitchFamily="49" charset="0"/>
              <a:buChar char="o"/>
            </a:pPr>
            <a:r>
              <a:rPr lang="hr-HR" sz="3800" dirty="0">
                <a:latin typeface="Garamond" panose="02020404030301010803" pitchFamily="18" charset="0"/>
                <a:cs typeface="Calibri Light" panose="020F0302020204030204" pitchFamily="34" charset="0"/>
              </a:rPr>
              <a:t>Kandidati s teškoćama u razvoju koji posjeduju stručno mišljenje službe za profesionalno usmjeravanje Hrvatskoga zavoda za zapošljavanje, kojem je prethodilo stručno mišljenje nadležnoga školskog liječnika, ne moraju uvjerenje – potvrdu o ispunjavanju zdravstvenih zahtjeva nadležnoga školskog liječnika, odnosno liječničku svjedodžbu medicine rada, a koje su predviđene za pojedini program obrazovanja.</a:t>
            </a:r>
          </a:p>
          <a:p>
            <a:pPr marL="514350" indent="-514350" algn="just">
              <a:buFont typeface="Courier New" pitchFamily="49" charset="0"/>
              <a:buChar char="o"/>
            </a:pPr>
            <a:r>
              <a:rPr lang="hr-HR" sz="3800" b="1" i="1" dirty="0">
                <a:solidFill>
                  <a:schemeClr val="tx1"/>
                </a:solidFill>
                <a:latin typeface="Garamond" panose="02020404030301010803" pitchFamily="18" charset="0"/>
                <a:cs typeface="Calibri Light" panose="020F0302020204030204" pitchFamily="34" charset="0"/>
              </a:rPr>
              <a:t>Jedinstveni popis zdravstvenih kontraindikacija srednjoškolskih obrazovnih programa u svrhu upisa u I. razred srednje škole.</a:t>
            </a:r>
          </a:p>
          <a:p>
            <a:pPr marL="514350" indent="-514350" algn="just">
              <a:buFont typeface="Courier New" pitchFamily="49" charset="0"/>
              <a:buChar char="o"/>
            </a:pPr>
            <a:endParaRPr lang="hr-HR" dirty="0">
              <a:latin typeface="Calibri Light" panose="020F0302020204030204" pitchFamily="34" charset="0"/>
              <a:cs typeface="Calibri Light" panose="020F0302020204030204" pitchFamily="34" charset="0"/>
            </a:endParaRPr>
          </a:p>
          <a:p>
            <a:pPr marL="514350" indent="-514350">
              <a:buFont typeface="Courier New" pitchFamily="49" charset="0"/>
              <a:buChar char="o"/>
            </a:pPr>
            <a:endParaRPr lang="hr-HR" dirty="0"/>
          </a:p>
        </p:txBody>
      </p:sp>
      <p:sp>
        <p:nvSpPr>
          <p:cNvPr id="4" name="Footer Placeholder 3">
            <a:extLst>
              <a:ext uri="{FF2B5EF4-FFF2-40B4-BE49-F238E27FC236}">
                <a16:creationId xmlns:a16="http://schemas.microsoft.com/office/drawing/2014/main" id="{E8EFAFC4-C586-4366-8729-FE4CB5C816D9}"/>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D33F5384-E616-4459-9263-A8D89A3E6FC5}"/>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19</a:t>
            </a:fld>
            <a:endParaRPr lang="hr-HR">
              <a:solidFill>
                <a:prstClr val="black">
                  <a:tint val="75000"/>
                </a:prstClr>
              </a:solidFill>
            </a:endParaRPr>
          </a:p>
        </p:txBody>
      </p:sp>
    </p:spTree>
    <p:extLst>
      <p:ext uri="{BB962C8B-B14F-4D97-AF65-F5344CB8AC3E}">
        <p14:creationId xmlns:p14="http://schemas.microsoft.com/office/powerpoint/2010/main" val="1121008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9C008A-2E78-4925-82A7-E540A2AD8A2D}"/>
              </a:ext>
            </a:extLst>
          </p:cNvPr>
          <p:cNvSpPr/>
          <p:nvPr/>
        </p:nvSpPr>
        <p:spPr>
          <a:xfrm>
            <a:off x="1223889" y="773722"/>
            <a:ext cx="10311619" cy="4726745"/>
          </a:xfrm>
          <a:prstGeom prst="rect">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EC6C83-92F1-4888-8051-4CC56ED86A7B}"/>
              </a:ext>
            </a:extLst>
          </p:cNvPr>
          <p:cNvSpPr>
            <a:spLocks noGrp="1"/>
          </p:cNvSpPr>
          <p:nvPr>
            <p:ph idx="1"/>
          </p:nvPr>
        </p:nvSpPr>
        <p:spPr>
          <a:xfrm>
            <a:off x="1371600" y="984738"/>
            <a:ext cx="9601200" cy="4882662"/>
          </a:xfrm>
        </p:spPr>
        <p:txBody>
          <a:bodyPr>
            <a:normAutofit/>
          </a:bodyPr>
          <a:lstStyle/>
          <a:p>
            <a:pPr algn="just"/>
            <a:r>
              <a:rPr lang="en-US" sz="2400" dirty="0" err="1">
                <a:latin typeface="Garamond" panose="02020404030301010803" pitchFamily="18" charset="0"/>
              </a:rPr>
              <a:t>Učenici</a:t>
            </a:r>
            <a:r>
              <a:rPr lang="en-US" sz="2400" dirty="0">
                <a:latin typeface="Garamond" panose="02020404030301010803" pitchFamily="18" charset="0"/>
              </a:rPr>
              <a:t> se </a:t>
            </a:r>
            <a:r>
              <a:rPr lang="en-US" sz="2400" dirty="0" err="1">
                <a:latin typeface="Garamond" panose="02020404030301010803" pitchFamily="18" charset="0"/>
              </a:rPr>
              <a:t>prijavljuju</a:t>
            </a:r>
            <a:r>
              <a:rPr lang="en-US" sz="2400" dirty="0">
                <a:latin typeface="Garamond" panose="02020404030301010803" pitchFamily="18" charset="0"/>
              </a:rPr>
              <a:t> </a:t>
            </a:r>
            <a:r>
              <a:rPr lang="en-US" sz="2400" dirty="0" err="1">
                <a:latin typeface="Garamond" panose="02020404030301010803" pitchFamily="18" charset="0"/>
              </a:rPr>
              <a:t>i</a:t>
            </a:r>
            <a:r>
              <a:rPr lang="en-US" sz="2400" dirty="0">
                <a:latin typeface="Garamond" panose="02020404030301010803" pitchFamily="18" charset="0"/>
              </a:rPr>
              <a:t> </a:t>
            </a:r>
            <a:r>
              <a:rPr lang="en-US" sz="2400" dirty="0" err="1">
                <a:latin typeface="Garamond" panose="02020404030301010803" pitchFamily="18" charset="0"/>
              </a:rPr>
              <a:t>upisuju</a:t>
            </a:r>
            <a:r>
              <a:rPr lang="en-US" sz="2400" dirty="0">
                <a:latin typeface="Garamond" panose="02020404030301010803" pitchFamily="18" charset="0"/>
              </a:rPr>
              <a:t> u I. </a:t>
            </a:r>
            <a:r>
              <a:rPr lang="en-US" sz="2400" dirty="0" err="1">
                <a:latin typeface="Garamond" panose="02020404030301010803" pitchFamily="18" charset="0"/>
              </a:rPr>
              <a:t>razred</a:t>
            </a:r>
            <a:r>
              <a:rPr lang="en-US" sz="2400" dirty="0">
                <a:latin typeface="Garamond" panose="02020404030301010803" pitchFamily="18" charset="0"/>
              </a:rPr>
              <a:t> </a:t>
            </a:r>
            <a:r>
              <a:rPr lang="en-US" sz="2400" dirty="0" err="1">
                <a:latin typeface="Garamond" panose="02020404030301010803" pitchFamily="18" charset="0"/>
              </a:rPr>
              <a:t>srednje</a:t>
            </a:r>
            <a:r>
              <a:rPr lang="en-US" sz="2400" dirty="0">
                <a:latin typeface="Garamond" panose="02020404030301010803" pitchFamily="18" charset="0"/>
              </a:rPr>
              <a:t> </a:t>
            </a:r>
            <a:r>
              <a:rPr lang="en-US" sz="2400" dirty="0" err="1">
                <a:latin typeface="Garamond" panose="02020404030301010803" pitchFamily="18" charset="0"/>
              </a:rPr>
              <a:t>škole</a:t>
            </a:r>
            <a:r>
              <a:rPr lang="en-US" sz="2400" dirty="0">
                <a:latin typeface="Garamond" panose="02020404030301010803" pitchFamily="18" charset="0"/>
              </a:rPr>
              <a:t> u </a:t>
            </a:r>
            <a:r>
              <a:rPr lang="en-US" sz="2400" dirty="0" err="1">
                <a:latin typeface="Garamond" panose="02020404030301010803" pitchFamily="18" charset="0"/>
              </a:rPr>
              <a:t>školskoj</a:t>
            </a:r>
            <a:r>
              <a:rPr lang="en-US" sz="2400" dirty="0">
                <a:latin typeface="Garamond" panose="02020404030301010803" pitchFamily="18" charset="0"/>
              </a:rPr>
              <a:t> </a:t>
            </a:r>
            <a:r>
              <a:rPr lang="en-US" sz="2400" dirty="0" err="1">
                <a:latin typeface="Garamond" panose="02020404030301010803" pitchFamily="18" charset="0"/>
              </a:rPr>
              <a:t>godini</a:t>
            </a:r>
            <a:r>
              <a:rPr lang="en-US" sz="2400" dirty="0">
                <a:latin typeface="Garamond" panose="02020404030301010803" pitchFamily="18" charset="0"/>
              </a:rPr>
              <a:t> 2018 ./2019 . </a:t>
            </a:r>
            <a:r>
              <a:rPr lang="en-US" sz="2400" dirty="0" err="1">
                <a:latin typeface="Garamond" panose="02020404030301010803" pitchFamily="18" charset="0"/>
              </a:rPr>
              <a:t>elektroničkim</a:t>
            </a:r>
            <a:r>
              <a:rPr lang="en-US" sz="2400" dirty="0">
                <a:latin typeface="Garamond" panose="02020404030301010803" pitchFamily="18" charset="0"/>
              </a:rPr>
              <a:t> </a:t>
            </a:r>
            <a:r>
              <a:rPr lang="en-US" sz="2400" dirty="0" err="1">
                <a:latin typeface="Garamond" panose="02020404030301010803" pitchFamily="18" charset="0"/>
              </a:rPr>
              <a:t>načinom</a:t>
            </a:r>
            <a:r>
              <a:rPr lang="en-US" sz="2400" dirty="0">
                <a:latin typeface="Garamond" panose="02020404030301010803" pitchFamily="18" charset="0"/>
              </a:rPr>
              <a:t> </a:t>
            </a:r>
            <a:r>
              <a:rPr lang="en-US" sz="2400" dirty="0" err="1">
                <a:latin typeface="Garamond" panose="02020404030301010803" pitchFamily="18" charset="0"/>
              </a:rPr>
              <a:t>putem</a:t>
            </a:r>
            <a:r>
              <a:rPr lang="en-US" sz="2400" dirty="0">
                <a:latin typeface="Garamond" panose="02020404030301010803" pitchFamily="18" charset="0"/>
              </a:rPr>
              <a:t> </a:t>
            </a:r>
            <a:r>
              <a:rPr lang="en-US" sz="2400" dirty="0" err="1">
                <a:latin typeface="Garamond" panose="02020404030301010803" pitchFamily="18" charset="0"/>
              </a:rPr>
              <a:t>mrežne</a:t>
            </a:r>
            <a:r>
              <a:rPr lang="en-US" sz="2400" dirty="0">
                <a:latin typeface="Garamond" panose="02020404030301010803" pitchFamily="18" charset="0"/>
              </a:rPr>
              <a:t> </a:t>
            </a:r>
            <a:r>
              <a:rPr lang="en-US" sz="2400" dirty="0" err="1">
                <a:latin typeface="Garamond" panose="02020404030301010803" pitchFamily="18" charset="0"/>
              </a:rPr>
              <a:t>stranice</a:t>
            </a:r>
            <a:r>
              <a:rPr lang="en-US" sz="2400" dirty="0">
                <a:latin typeface="Garamond" panose="02020404030301010803" pitchFamily="18" charset="0"/>
              </a:rPr>
              <a:t> </a:t>
            </a:r>
            <a:r>
              <a:rPr lang="en-US" sz="2400" dirty="0" err="1">
                <a:latin typeface="Garamond" panose="02020404030301010803" pitchFamily="18" charset="0"/>
              </a:rPr>
              <a:t>Nacionalnoga</a:t>
            </a:r>
            <a:r>
              <a:rPr lang="en-US" sz="2400" dirty="0">
                <a:latin typeface="Garamond" panose="02020404030301010803" pitchFamily="18" charset="0"/>
              </a:rPr>
              <a:t> </a:t>
            </a:r>
            <a:r>
              <a:rPr lang="en-US" sz="2400" dirty="0" err="1">
                <a:latin typeface="Garamond" panose="02020404030301010803" pitchFamily="18" charset="0"/>
              </a:rPr>
              <a:t>informacijskog</a:t>
            </a:r>
            <a:r>
              <a:rPr lang="en-US" sz="2400" dirty="0">
                <a:latin typeface="Garamond" panose="02020404030301010803" pitchFamily="18" charset="0"/>
              </a:rPr>
              <a:t> </a:t>
            </a:r>
            <a:r>
              <a:rPr lang="en-US" sz="2400" dirty="0" err="1">
                <a:latin typeface="Garamond" panose="02020404030301010803" pitchFamily="18" charset="0"/>
              </a:rPr>
              <a:t>sustava</a:t>
            </a:r>
            <a:r>
              <a:rPr lang="en-US" sz="2400" dirty="0">
                <a:latin typeface="Garamond" panose="02020404030301010803" pitchFamily="18" charset="0"/>
              </a:rPr>
              <a:t> </a:t>
            </a:r>
            <a:r>
              <a:rPr lang="en-US" sz="2400" dirty="0" err="1">
                <a:latin typeface="Garamond" panose="02020404030301010803" pitchFamily="18" charset="0"/>
              </a:rPr>
              <a:t>prijava</a:t>
            </a:r>
            <a:r>
              <a:rPr lang="en-US" sz="2400" dirty="0">
                <a:latin typeface="Garamond" panose="02020404030301010803" pitchFamily="18" charset="0"/>
              </a:rPr>
              <a:t> </a:t>
            </a:r>
            <a:r>
              <a:rPr lang="en-US" sz="2400" dirty="0" err="1">
                <a:latin typeface="Garamond" panose="02020404030301010803" pitchFamily="18" charset="0"/>
              </a:rPr>
              <a:t>i</a:t>
            </a:r>
            <a:r>
              <a:rPr lang="en-US" sz="2400" dirty="0">
                <a:latin typeface="Garamond" panose="02020404030301010803" pitchFamily="18" charset="0"/>
              </a:rPr>
              <a:t> </a:t>
            </a:r>
            <a:r>
              <a:rPr lang="en-US" sz="2400" dirty="0" err="1">
                <a:latin typeface="Garamond" panose="02020404030301010803" pitchFamily="18" charset="0"/>
              </a:rPr>
              <a:t>upisa</a:t>
            </a:r>
            <a:r>
              <a:rPr lang="en-US" sz="2400" dirty="0">
                <a:latin typeface="Garamond" panose="02020404030301010803" pitchFamily="18" charset="0"/>
              </a:rPr>
              <a:t> u </a:t>
            </a:r>
            <a:r>
              <a:rPr lang="en-US" sz="2400" dirty="0" err="1">
                <a:latin typeface="Garamond" panose="02020404030301010803" pitchFamily="18" charset="0"/>
              </a:rPr>
              <a:t>srednje</a:t>
            </a:r>
            <a:r>
              <a:rPr lang="en-US" sz="2400" dirty="0">
                <a:latin typeface="Garamond" panose="02020404030301010803" pitchFamily="18" charset="0"/>
              </a:rPr>
              <a:t> </a:t>
            </a:r>
            <a:r>
              <a:rPr lang="en-US" sz="2400" dirty="0" err="1">
                <a:latin typeface="Garamond" panose="02020404030301010803" pitchFamily="18" charset="0"/>
              </a:rPr>
              <a:t>škole</a:t>
            </a:r>
            <a:r>
              <a:rPr lang="en-US" sz="2400" dirty="0">
                <a:latin typeface="Garamond" panose="02020404030301010803" pitchFamily="18" charset="0"/>
              </a:rPr>
              <a:t> (</a:t>
            </a:r>
            <a:r>
              <a:rPr lang="en-US" sz="2400" dirty="0" err="1">
                <a:latin typeface="Garamond" panose="02020404030301010803" pitchFamily="18" charset="0"/>
              </a:rPr>
              <a:t>NISpuSŠ</a:t>
            </a:r>
            <a:r>
              <a:rPr lang="en-US" sz="2400" dirty="0">
                <a:latin typeface="Garamond" panose="02020404030301010803" pitchFamily="18" charset="0"/>
              </a:rPr>
              <a:t>) →</a:t>
            </a:r>
            <a:r>
              <a:rPr lang="hr-HR" sz="2400" dirty="0">
                <a:latin typeface="Garamond" panose="02020404030301010803" pitchFamily="18" charset="0"/>
              </a:rPr>
              <a:t> </a:t>
            </a:r>
            <a:r>
              <a:rPr lang="en-US" sz="2400" dirty="0">
                <a:latin typeface="Garamond" panose="02020404030301010803" pitchFamily="18" charset="0"/>
                <a:hlinkClick r:id="rId2"/>
              </a:rPr>
              <a:t>www.upisi.hr</a:t>
            </a:r>
            <a:r>
              <a:rPr lang="hr-HR" sz="2400" dirty="0">
                <a:latin typeface="Garamond" panose="02020404030301010803" pitchFamily="18" charset="0"/>
              </a:rPr>
              <a:t> </a:t>
            </a:r>
            <a:r>
              <a:rPr lang="en-US" sz="2400" dirty="0">
                <a:latin typeface="Garamond" panose="02020404030301010803" pitchFamily="18" charset="0"/>
              </a:rPr>
              <a:t> </a:t>
            </a:r>
            <a:r>
              <a:rPr lang="hr-HR" sz="2400" dirty="0">
                <a:latin typeface="Garamond" panose="02020404030301010803" pitchFamily="18" charset="0"/>
              </a:rPr>
              <a:t> </a:t>
            </a:r>
          </a:p>
          <a:p>
            <a:pPr algn="just"/>
            <a:r>
              <a:rPr lang="en-US" sz="2400" dirty="0">
                <a:latin typeface="Garamond" panose="02020404030301010803" pitchFamily="18" charset="0"/>
              </a:rPr>
              <a:t>U </a:t>
            </a:r>
            <a:r>
              <a:rPr lang="en-US" sz="2400" dirty="0" err="1">
                <a:latin typeface="Garamond" panose="02020404030301010803" pitchFamily="18" charset="0"/>
              </a:rPr>
              <a:t>srednju</a:t>
            </a:r>
            <a:r>
              <a:rPr lang="en-US" sz="2400" dirty="0">
                <a:latin typeface="Garamond" panose="02020404030301010803" pitchFamily="18" charset="0"/>
              </a:rPr>
              <a:t> </a:t>
            </a:r>
            <a:r>
              <a:rPr lang="en-US" sz="2400" dirty="0" err="1">
                <a:latin typeface="Garamond" panose="02020404030301010803" pitchFamily="18" charset="0"/>
              </a:rPr>
              <a:t>školu</a:t>
            </a:r>
            <a:r>
              <a:rPr lang="en-US" sz="2400" dirty="0">
                <a:latin typeface="Garamond" panose="02020404030301010803" pitchFamily="18" charset="0"/>
              </a:rPr>
              <a:t> </a:t>
            </a:r>
            <a:r>
              <a:rPr lang="en-US" sz="2400" dirty="0" err="1">
                <a:latin typeface="Garamond" panose="02020404030301010803" pitchFamily="18" charset="0"/>
              </a:rPr>
              <a:t>upisuju</a:t>
            </a:r>
            <a:r>
              <a:rPr lang="en-US" sz="2400" dirty="0">
                <a:latin typeface="Garamond" panose="02020404030301010803" pitchFamily="18" charset="0"/>
              </a:rPr>
              <a:t> se </a:t>
            </a:r>
            <a:r>
              <a:rPr lang="en-US" sz="2400" dirty="0" err="1">
                <a:latin typeface="Garamond" panose="02020404030301010803" pitchFamily="18" charset="0"/>
              </a:rPr>
              <a:t>kandidati</a:t>
            </a:r>
            <a:r>
              <a:rPr lang="en-US" sz="2400" dirty="0">
                <a:latin typeface="Garamond" panose="02020404030301010803" pitchFamily="18" charset="0"/>
              </a:rPr>
              <a:t> </a:t>
            </a:r>
            <a:r>
              <a:rPr lang="en-US" sz="2400" dirty="0" err="1">
                <a:latin typeface="Garamond" panose="02020404030301010803" pitchFamily="18" charset="0"/>
              </a:rPr>
              <a:t>koji</a:t>
            </a:r>
            <a:r>
              <a:rPr lang="en-US" sz="2400" dirty="0">
                <a:latin typeface="Garamond" panose="02020404030301010803" pitchFamily="18" charset="0"/>
              </a:rPr>
              <a:t> </a:t>
            </a:r>
            <a:r>
              <a:rPr lang="en-US" sz="2400" dirty="0" err="1">
                <a:latin typeface="Garamond" panose="02020404030301010803" pitchFamily="18" charset="0"/>
              </a:rPr>
              <a:t>su</a:t>
            </a:r>
            <a:r>
              <a:rPr lang="en-US" sz="2400" dirty="0">
                <a:latin typeface="Garamond" panose="02020404030301010803" pitchFamily="18" charset="0"/>
              </a:rPr>
              <a:t> </a:t>
            </a:r>
            <a:r>
              <a:rPr lang="en-US" sz="2400" dirty="0" err="1">
                <a:latin typeface="Garamond" panose="02020404030301010803" pitchFamily="18" charset="0"/>
              </a:rPr>
              <a:t>završili</a:t>
            </a:r>
            <a:r>
              <a:rPr lang="en-US" sz="2400" dirty="0">
                <a:latin typeface="Garamond" panose="02020404030301010803" pitchFamily="18" charset="0"/>
              </a:rPr>
              <a:t> </a:t>
            </a:r>
            <a:r>
              <a:rPr lang="en-US" sz="2400" dirty="0" err="1">
                <a:latin typeface="Garamond" panose="02020404030301010803" pitchFamily="18" charset="0"/>
              </a:rPr>
              <a:t>ili</a:t>
            </a:r>
            <a:r>
              <a:rPr lang="en-US" sz="2400" dirty="0">
                <a:latin typeface="Garamond" panose="02020404030301010803" pitchFamily="18" charset="0"/>
              </a:rPr>
              <a:t> </a:t>
            </a:r>
            <a:r>
              <a:rPr lang="en-US" sz="2400" dirty="0" err="1">
                <a:latin typeface="Garamond" panose="02020404030301010803" pitchFamily="18" charset="0"/>
              </a:rPr>
              <a:t>završavaju</a:t>
            </a:r>
            <a:r>
              <a:rPr lang="en-US" sz="2400" dirty="0">
                <a:latin typeface="Garamond" panose="02020404030301010803" pitchFamily="18" charset="0"/>
              </a:rPr>
              <a:t> </a:t>
            </a:r>
            <a:r>
              <a:rPr lang="en-US" sz="2400" dirty="0" err="1">
                <a:latin typeface="Garamond" panose="02020404030301010803" pitchFamily="18" charset="0"/>
              </a:rPr>
              <a:t>osnovno</a:t>
            </a:r>
            <a:r>
              <a:rPr lang="en-US" sz="2400" dirty="0">
                <a:latin typeface="Garamond" panose="02020404030301010803" pitchFamily="18" charset="0"/>
              </a:rPr>
              <a:t> </a:t>
            </a:r>
            <a:r>
              <a:rPr lang="en-US" sz="2400" dirty="0" err="1">
                <a:latin typeface="Garamond" panose="02020404030301010803" pitchFamily="18" charset="0"/>
              </a:rPr>
              <a:t>obrazovanje</a:t>
            </a:r>
            <a:r>
              <a:rPr lang="en-US" sz="2400" dirty="0">
                <a:latin typeface="Garamond" panose="02020404030301010803" pitchFamily="18" charset="0"/>
              </a:rPr>
              <a:t> u 201</a:t>
            </a:r>
            <a:r>
              <a:rPr lang="hr-HR" sz="2400" dirty="0">
                <a:latin typeface="Garamond" panose="02020404030301010803" pitchFamily="18" charset="0"/>
              </a:rPr>
              <a:t>8</a:t>
            </a:r>
            <a:r>
              <a:rPr lang="en-US" sz="2400" dirty="0">
                <a:latin typeface="Garamond" panose="02020404030301010803" pitchFamily="18" charset="0"/>
              </a:rPr>
              <a:t>. </a:t>
            </a:r>
            <a:r>
              <a:rPr lang="en-US" sz="2400" dirty="0" err="1">
                <a:latin typeface="Garamond" panose="02020404030301010803" pitchFamily="18" charset="0"/>
              </a:rPr>
              <a:t>godini</a:t>
            </a:r>
            <a:r>
              <a:rPr lang="en-US" sz="2400" dirty="0">
                <a:latin typeface="Garamond" panose="02020404030301010803" pitchFamily="18" charset="0"/>
              </a:rPr>
              <a:t>.</a:t>
            </a:r>
          </a:p>
          <a:p>
            <a:pPr algn="just"/>
            <a:r>
              <a:rPr lang="en-US" sz="2400" dirty="0">
                <a:latin typeface="Garamond" panose="02020404030301010803" pitchFamily="18" charset="0"/>
              </a:rPr>
              <a:t>U </a:t>
            </a:r>
            <a:r>
              <a:rPr lang="en-US" sz="2400" dirty="0" err="1">
                <a:latin typeface="Garamond" panose="02020404030301010803" pitchFamily="18" charset="0"/>
              </a:rPr>
              <a:t>prvi</a:t>
            </a:r>
            <a:r>
              <a:rPr lang="en-US" sz="2400" dirty="0">
                <a:latin typeface="Garamond" panose="02020404030301010803" pitchFamily="18" charset="0"/>
              </a:rPr>
              <a:t> </a:t>
            </a:r>
            <a:r>
              <a:rPr lang="en-US" sz="2400" dirty="0" err="1">
                <a:latin typeface="Garamond" panose="02020404030301010803" pitchFamily="18" charset="0"/>
              </a:rPr>
              <a:t>razred</a:t>
            </a:r>
            <a:r>
              <a:rPr lang="en-US" sz="2400" dirty="0">
                <a:latin typeface="Garamond" panose="02020404030301010803" pitchFamily="18" charset="0"/>
              </a:rPr>
              <a:t> </a:t>
            </a:r>
            <a:r>
              <a:rPr lang="en-US" sz="2400" dirty="0" err="1">
                <a:latin typeface="Garamond" panose="02020404030301010803" pitchFamily="18" charset="0"/>
              </a:rPr>
              <a:t>srednje</a:t>
            </a:r>
            <a:r>
              <a:rPr lang="en-US" sz="2400" dirty="0">
                <a:latin typeface="Garamond" panose="02020404030301010803" pitchFamily="18" charset="0"/>
              </a:rPr>
              <a:t> </a:t>
            </a:r>
            <a:r>
              <a:rPr lang="en-US" sz="2400" dirty="0" err="1">
                <a:latin typeface="Garamond" panose="02020404030301010803" pitchFamily="18" charset="0"/>
              </a:rPr>
              <a:t>škole</a:t>
            </a:r>
            <a:r>
              <a:rPr lang="en-US" sz="2400" dirty="0">
                <a:latin typeface="Garamond" panose="02020404030301010803" pitchFamily="18" charset="0"/>
              </a:rPr>
              <a:t> </a:t>
            </a:r>
            <a:r>
              <a:rPr lang="en-US" sz="2400" dirty="0" err="1">
                <a:latin typeface="Garamond" panose="02020404030301010803" pitchFamily="18" charset="0"/>
              </a:rPr>
              <a:t>mogu</a:t>
            </a:r>
            <a:r>
              <a:rPr lang="en-US" sz="2400" dirty="0">
                <a:latin typeface="Garamond" panose="02020404030301010803" pitchFamily="18" charset="0"/>
              </a:rPr>
              <a:t> se </a:t>
            </a:r>
            <a:r>
              <a:rPr lang="en-US" sz="2400" dirty="0" err="1">
                <a:latin typeface="Garamond" panose="02020404030301010803" pitchFamily="18" charset="0"/>
              </a:rPr>
              <a:t>upisati</a:t>
            </a:r>
            <a:r>
              <a:rPr lang="en-US" sz="2400" dirty="0">
                <a:latin typeface="Garamond" panose="02020404030301010803" pitchFamily="18" charset="0"/>
              </a:rPr>
              <a:t> </a:t>
            </a:r>
            <a:r>
              <a:rPr lang="en-US" sz="2400" dirty="0" err="1">
                <a:latin typeface="Garamond" panose="02020404030301010803" pitchFamily="18" charset="0"/>
              </a:rPr>
              <a:t>kandidati</a:t>
            </a:r>
            <a:r>
              <a:rPr lang="en-US" sz="2400" dirty="0">
                <a:latin typeface="Garamond" panose="02020404030301010803" pitchFamily="18" charset="0"/>
              </a:rPr>
              <a:t> </a:t>
            </a:r>
            <a:r>
              <a:rPr lang="en-US" sz="2400" dirty="0" err="1">
                <a:latin typeface="Garamond" panose="02020404030301010803" pitchFamily="18" charset="0"/>
              </a:rPr>
              <a:t>koji</a:t>
            </a:r>
            <a:r>
              <a:rPr lang="en-US" sz="2400" dirty="0">
                <a:latin typeface="Garamond" panose="02020404030301010803" pitchFamily="18" charset="0"/>
              </a:rPr>
              <a:t> do </a:t>
            </a:r>
            <a:r>
              <a:rPr lang="en-US" sz="2400" dirty="0" err="1">
                <a:latin typeface="Garamond" panose="02020404030301010803" pitchFamily="18" charset="0"/>
              </a:rPr>
              <a:t>početka</a:t>
            </a:r>
            <a:r>
              <a:rPr lang="en-US" sz="2400" dirty="0">
                <a:latin typeface="Garamond" panose="02020404030301010803" pitchFamily="18" charset="0"/>
              </a:rPr>
              <a:t> </a:t>
            </a:r>
            <a:r>
              <a:rPr lang="en-US" sz="2400" dirty="0" err="1">
                <a:latin typeface="Garamond" panose="02020404030301010803" pitchFamily="18" charset="0"/>
              </a:rPr>
              <a:t>školske</a:t>
            </a:r>
            <a:r>
              <a:rPr lang="en-US" sz="2400" dirty="0">
                <a:latin typeface="Garamond" panose="02020404030301010803" pitchFamily="18" charset="0"/>
              </a:rPr>
              <a:t> </a:t>
            </a:r>
            <a:r>
              <a:rPr lang="en-US" sz="2400" dirty="0" err="1">
                <a:latin typeface="Garamond" panose="02020404030301010803" pitchFamily="18" charset="0"/>
              </a:rPr>
              <a:t>godine</a:t>
            </a:r>
            <a:r>
              <a:rPr lang="en-US" sz="2400" dirty="0">
                <a:latin typeface="Garamond" panose="02020404030301010803" pitchFamily="18" charset="0"/>
              </a:rPr>
              <a:t> u </a:t>
            </a:r>
            <a:r>
              <a:rPr lang="en-US" sz="2400" dirty="0" err="1">
                <a:latin typeface="Garamond" panose="02020404030301010803" pitchFamily="18" charset="0"/>
              </a:rPr>
              <a:t>kojoj</a:t>
            </a:r>
            <a:r>
              <a:rPr lang="en-US" sz="2400" dirty="0">
                <a:latin typeface="Garamond" panose="02020404030301010803" pitchFamily="18" charset="0"/>
              </a:rPr>
              <a:t> </a:t>
            </a:r>
            <a:r>
              <a:rPr lang="en-US" sz="2400" dirty="0" err="1">
                <a:latin typeface="Garamond" panose="02020404030301010803" pitchFamily="18" charset="0"/>
              </a:rPr>
              <a:t>upisuju</a:t>
            </a:r>
            <a:r>
              <a:rPr lang="hr-HR" sz="2400" dirty="0">
                <a:latin typeface="Garamond" panose="02020404030301010803" pitchFamily="18" charset="0"/>
              </a:rPr>
              <a:t> </a:t>
            </a:r>
            <a:r>
              <a:rPr lang="en-US" sz="2400" dirty="0" err="1">
                <a:latin typeface="Garamond" panose="02020404030301010803" pitchFamily="18" charset="0"/>
              </a:rPr>
              <a:t>prvi</a:t>
            </a:r>
            <a:r>
              <a:rPr lang="en-US" sz="2400" dirty="0">
                <a:latin typeface="Garamond" panose="02020404030301010803" pitchFamily="18" charset="0"/>
              </a:rPr>
              <a:t> </a:t>
            </a:r>
            <a:r>
              <a:rPr lang="en-US" sz="2400" dirty="0" err="1">
                <a:latin typeface="Garamond" panose="02020404030301010803" pitchFamily="18" charset="0"/>
              </a:rPr>
              <a:t>razred</a:t>
            </a:r>
            <a:r>
              <a:rPr lang="en-US" sz="2400" dirty="0">
                <a:latin typeface="Garamond" panose="02020404030301010803" pitchFamily="18" charset="0"/>
              </a:rPr>
              <a:t> </a:t>
            </a:r>
            <a:r>
              <a:rPr lang="en-US" sz="2400" dirty="0" err="1">
                <a:latin typeface="Garamond" panose="02020404030301010803" pitchFamily="18" charset="0"/>
              </a:rPr>
              <a:t>srednje</a:t>
            </a:r>
            <a:r>
              <a:rPr lang="en-US" sz="2400" dirty="0">
                <a:latin typeface="Garamond" panose="02020404030301010803" pitchFamily="18" charset="0"/>
              </a:rPr>
              <a:t> </a:t>
            </a:r>
            <a:r>
              <a:rPr lang="en-US" sz="2400" dirty="0" err="1">
                <a:latin typeface="Garamond" panose="02020404030301010803" pitchFamily="18" charset="0"/>
              </a:rPr>
              <a:t>škole</a:t>
            </a:r>
            <a:r>
              <a:rPr lang="en-US" sz="2400" dirty="0">
                <a:latin typeface="Garamond" panose="02020404030301010803" pitchFamily="18" charset="0"/>
              </a:rPr>
              <a:t> </a:t>
            </a:r>
            <a:r>
              <a:rPr lang="en-US" sz="2400" dirty="0" err="1">
                <a:latin typeface="Garamond" panose="02020404030301010803" pitchFamily="18" charset="0"/>
              </a:rPr>
              <a:t>navršavaju</a:t>
            </a:r>
            <a:r>
              <a:rPr lang="en-US" sz="2400" dirty="0">
                <a:latin typeface="Garamond" panose="02020404030301010803" pitchFamily="18" charset="0"/>
              </a:rPr>
              <a:t> 17 </a:t>
            </a:r>
            <a:r>
              <a:rPr lang="en-US" sz="2400" dirty="0" err="1">
                <a:latin typeface="Garamond" panose="02020404030301010803" pitchFamily="18" charset="0"/>
              </a:rPr>
              <a:t>godina</a:t>
            </a:r>
            <a:r>
              <a:rPr lang="en-US" sz="2400" dirty="0">
                <a:latin typeface="Garamond" panose="02020404030301010803" pitchFamily="18" charset="0"/>
              </a:rPr>
              <a:t>. </a:t>
            </a:r>
            <a:r>
              <a:rPr lang="en-US" sz="2400" dirty="0" err="1">
                <a:latin typeface="Garamond" panose="02020404030301010803" pitchFamily="18" charset="0"/>
              </a:rPr>
              <a:t>Iznimno</a:t>
            </a:r>
            <a:r>
              <a:rPr lang="en-US" sz="2400" dirty="0">
                <a:latin typeface="Garamond" panose="02020404030301010803" pitchFamily="18" charset="0"/>
              </a:rPr>
              <a:t>, </a:t>
            </a:r>
            <a:r>
              <a:rPr lang="en-US" sz="2400" dirty="0" err="1">
                <a:latin typeface="Garamond" panose="02020404030301010803" pitchFamily="18" charset="0"/>
              </a:rPr>
              <a:t>uz</a:t>
            </a:r>
            <a:r>
              <a:rPr lang="en-US" sz="2400" dirty="0">
                <a:latin typeface="Garamond" panose="02020404030301010803" pitchFamily="18" charset="0"/>
              </a:rPr>
              <a:t> </a:t>
            </a:r>
            <a:r>
              <a:rPr lang="en-US" sz="2400" dirty="0" err="1">
                <a:latin typeface="Garamond" panose="02020404030301010803" pitchFamily="18" charset="0"/>
              </a:rPr>
              <a:t>odobrenje</a:t>
            </a:r>
            <a:r>
              <a:rPr lang="en-US" sz="2400" dirty="0">
                <a:latin typeface="Garamond" panose="02020404030301010803" pitchFamily="18" charset="0"/>
              </a:rPr>
              <a:t> </a:t>
            </a:r>
            <a:r>
              <a:rPr lang="en-US" sz="2400" dirty="0" err="1">
                <a:latin typeface="Garamond" panose="02020404030301010803" pitchFamily="18" charset="0"/>
              </a:rPr>
              <a:t>školskog</a:t>
            </a:r>
            <a:r>
              <a:rPr lang="en-US" sz="2400" dirty="0">
                <a:latin typeface="Garamond" panose="02020404030301010803" pitchFamily="18" charset="0"/>
              </a:rPr>
              <a:t> </a:t>
            </a:r>
            <a:r>
              <a:rPr lang="en-US" sz="2400" dirty="0" err="1">
                <a:latin typeface="Garamond" panose="02020404030301010803" pitchFamily="18" charset="0"/>
              </a:rPr>
              <a:t>odbora</a:t>
            </a:r>
            <a:r>
              <a:rPr lang="en-US" sz="2400" dirty="0">
                <a:latin typeface="Garamond" panose="02020404030301010803" pitchFamily="18" charset="0"/>
              </a:rPr>
              <a:t>, u </a:t>
            </a:r>
            <a:r>
              <a:rPr lang="en-US" sz="2400" dirty="0" err="1">
                <a:latin typeface="Garamond" panose="02020404030301010803" pitchFamily="18" charset="0"/>
              </a:rPr>
              <a:t>prvi</a:t>
            </a:r>
            <a:r>
              <a:rPr lang="en-US" sz="2400" dirty="0">
                <a:latin typeface="Garamond" panose="02020404030301010803" pitchFamily="18" charset="0"/>
              </a:rPr>
              <a:t> </a:t>
            </a:r>
            <a:r>
              <a:rPr lang="en-US" sz="2400" dirty="0" err="1">
                <a:latin typeface="Garamond" panose="02020404030301010803" pitchFamily="18" charset="0"/>
              </a:rPr>
              <a:t>razred</a:t>
            </a:r>
            <a:r>
              <a:rPr lang="hr-HR" sz="2400" dirty="0">
                <a:latin typeface="Garamond" panose="02020404030301010803" pitchFamily="18" charset="0"/>
              </a:rPr>
              <a:t> </a:t>
            </a:r>
            <a:r>
              <a:rPr lang="en-US" sz="2400" dirty="0" err="1">
                <a:latin typeface="Garamond" panose="02020404030301010803" pitchFamily="18" charset="0"/>
              </a:rPr>
              <a:t>srednje</a:t>
            </a:r>
            <a:r>
              <a:rPr lang="en-US" sz="2400" dirty="0">
                <a:latin typeface="Garamond" panose="02020404030301010803" pitchFamily="18" charset="0"/>
              </a:rPr>
              <a:t> </a:t>
            </a:r>
            <a:r>
              <a:rPr lang="en-US" sz="2400" dirty="0" err="1">
                <a:latin typeface="Garamond" panose="02020404030301010803" pitchFamily="18" charset="0"/>
              </a:rPr>
              <a:t>škole</a:t>
            </a:r>
            <a:r>
              <a:rPr lang="en-US" sz="2400" dirty="0">
                <a:latin typeface="Garamond" panose="02020404030301010803" pitchFamily="18" charset="0"/>
              </a:rPr>
              <a:t> </a:t>
            </a:r>
            <a:r>
              <a:rPr lang="en-US" sz="2400" dirty="0" err="1">
                <a:latin typeface="Garamond" panose="02020404030301010803" pitchFamily="18" charset="0"/>
              </a:rPr>
              <a:t>može</a:t>
            </a:r>
            <a:r>
              <a:rPr lang="en-US" sz="2400" dirty="0">
                <a:latin typeface="Garamond" panose="02020404030301010803" pitchFamily="18" charset="0"/>
              </a:rPr>
              <a:t> se </a:t>
            </a:r>
            <a:r>
              <a:rPr lang="en-US" sz="2400" dirty="0" err="1">
                <a:latin typeface="Garamond" panose="02020404030301010803" pitchFamily="18" charset="0"/>
              </a:rPr>
              <a:t>upisati</a:t>
            </a:r>
            <a:r>
              <a:rPr lang="en-US" sz="2400" dirty="0">
                <a:latin typeface="Garamond" panose="02020404030301010803" pitchFamily="18" charset="0"/>
              </a:rPr>
              <a:t> </a:t>
            </a:r>
            <a:r>
              <a:rPr lang="en-US" sz="2400" dirty="0" err="1">
                <a:latin typeface="Garamond" panose="02020404030301010803" pitchFamily="18" charset="0"/>
              </a:rPr>
              <a:t>kandidat</a:t>
            </a:r>
            <a:r>
              <a:rPr lang="en-US" sz="2400" dirty="0">
                <a:latin typeface="Garamond" panose="02020404030301010803" pitchFamily="18" charset="0"/>
              </a:rPr>
              <a:t> do </a:t>
            </a:r>
            <a:r>
              <a:rPr lang="en-US" sz="2400" dirty="0" err="1">
                <a:latin typeface="Garamond" panose="02020404030301010803" pitchFamily="18" charset="0"/>
              </a:rPr>
              <a:t>navršenih</a:t>
            </a:r>
            <a:r>
              <a:rPr lang="en-US" sz="2400" dirty="0">
                <a:latin typeface="Garamond" panose="02020404030301010803" pitchFamily="18" charset="0"/>
              </a:rPr>
              <a:t> 18 </a:t>
            </a:r>
            <a:r>
              <a:rPr lang="en-US" sz="2400" dirty="0" err="1">
                <a:latin typeface="Garamond" panose="02020404030301010803" pitchFamily="18" charset="0"/>
              </a:rPr>
              <a:t>godina</a:t>
            </a:r>
            <a:r>
              <a:rPr lang="en-US" sz="2400" dirty="0">
                <a:latin typeface="Garamond" panose="02020404030301010803" pitchFamily="18" charset="0"/>
              </a:rPr>
              <a:t>, a </a:t>
            </a:r>
            <a:r>
              <a:rPr lang="en-US" sz="2400" dirty="0" err="1">
                <a:latin typeface="Garamond" panose="02020404030301010803" pitchFamily="18" charset="0"/>
              </a:rPr>
              <a:t>uz</a:t>
            </a:r>
            <a:r>
              <a:rPr lang="en-US" sz="2400" dirty="0">
                <a:latin typeface="Garamond" panose="02020404030301010803" pitchFamily="18" charset="0"/>
              </a:rPr>
              <a:t> </a:t>
            </a:r>
            <a:r>
              <a:rPr lang="en-US" sz="2400" dirty="0" err="1">
                <a:latin typeface="Garamond" panose="02020404030301010803" pitchFamily="18" charset="0"/>
              </a:rPr>
              <a:t>odobrenje</a:t>
            </a:r>
            <a:r>
              <a:rPr lang="en-US" sz="2400" dirty="0">
                <a:latin typeface="Garamond" panose="02020404030301010803" pitchFamily="18" charset="0"/>
              </a:rPr>
              <a:t> </a:t>
            </a:r>
            <a:r>
              <a:rPr lang="en-US" sz="2400" dirty="0" err="1">
                <a:latin typeface="Garamond" panose="02020404030301010803" pitchFamily="18" charset="0"/>
              </a:rPr>
              <a:t>Ministarstva</a:t>
            </a:r>
            <a:r>
              <a:rPr lang="en-US" sz="2400" dirty="0">
                <a:latin typeface="Garamond" panose="02020404030301010803" pitchFamily="18" charset="0"/>
              </a:rPr>
              <a:t>,</a:t>
            </a:r>
            <a:r>
              <a:rPr lang="hr-HR" sz="2400" dirty="0">
                <a:latin typeface="Garamond" panose="02020404030301010803" pitchFamily="18" charset="0"/>
              </a:rPr>
              <a:t> </a:t>
            </a:r>
            <a:r>
              <a:rPr lang="en-US" sz="2400" dirty="0" err="1">
                <a:latin typeface="Garamond" panose="02020404030301010803" pitchFamily="18" charset="0"/>
              </a:rPr>
              <a:t>kandidat</a:t>
            </a:r>
            <a:r>
              <a:rPr lang="en-US" sz="2400" dirty="0">
                <a:latin typeface="Garamond" panose="02020404030301010803" pitchFamily="18" charset="0"/>
              </a:rPr>
              <a:t> </a:t>
            </a:r>
            <a:r>
              <a:rPr lang="en-US" sz="2400" dirty="0" err="1">
                <a:latin typeface="Garamond" panose="02020404030301010803" pitchFamily="18" charset="0"/>
              </a:rPr>
              <a:t>stariji</a:t>
            </a:r>
            <a:r>
              <a:rPr lang="en-US" sz="2400" dirty="0">
                <a:latin typeface="Garamond" panose="02020404030301010803" pitchFamily="18" charset="0"/>
              </a:rPr>
              <a:t> od 18 </a:t>
            </a:r>
            <a:r>
              <a:rPr lang="en-US" sz="2400" dirty="0" err="1">
                <a:latin typeface="Garamond" panose="02020404030301010803" pitchFamily="18" charset="0"/>
              </a:rPr>
              <a:t>godina</a:t>
            </a:r>
            <a:r>
              <a:rPr lang="en-US" sz="2400" dirty="0">
                <a:latin typeface="Garamond" panose="02020404030301010803" pitchFamily="18" charset="0"/>
              </a:rPr>
              <a:t>.</a:t>
            </a:r>
          </a:p>
        </p:txBody>
      </p:sp>
      <p:sp>
        <p:nvSpPr>
          <p:cNvPr id="4" name="Footer Placeholder 3">
            <a:extLst>
              <a:ext uri="{FF2B5EF4-FFF2-40B4-BE49-F238E27FC236}">
                <a16:creationId xmlns:a16="http://schemas.microsoft.com/office/drawing/2014/main" id="{18180AED-04B4-46CA-BCE2-1F7DF576F5BE}"/>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40D2ED69-5684-4E48-A31D-ADD5A1B12703}"/>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2</a:t>
            </a:fld>
            <a:endParaRPr lang="hr-HR" dirty="0">
              <a:solidFill>
                <a:prstClr val="black">
                  <a:tint val="75000"/>
                </a:prstClr>
              </a:solidFill>
            </a:endParaRPr>
          </a:p>
        </p:txBody>
      </p:sp>
    </p:spTree>
    <p:extLst>
      <p:ext uri="{BB962C8B-B14F-4D97-AF65-F5344CB8AC3E}">
        <p14:creationId xmlns:p14="http://schemas.microsoft.com/office/powerpoint/2010/main" val="3578673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312713" y="105844"/>
            <a:ext cx="8229600" cy="980728"/>
          </a:xfrm>
        </p:spPr>
        <p:txBody>
          <a:bodyPr>
            <a:normAutofit/>
          </a:bodyPr>
          <a:lstStyle/>
          <a:p>
            <a:r>
              <a:rPr lang="hr-HR" sz="3600" b="1" dirty="0">
                <a:latin typeface="Garamond" panose="02020404030301010803" pitchFamily="18" charset="0"/>
                <a:cs typeface="Calibri Light" panose="020F0302020204030204" pitchFamily="34" charset="0"/>
              </a:rPr>
              <a:t>Ugovor o naukovanju (JMO)</a:t>
            </a:r>
          </a:p>
        </p:txBody>
      </p:sp>
      <p:sp>
        <p:nvSpPr>
          <p:cNvPr id="3" name="Rezervirano mjesto sadržaja 2"/>
          <p:cNvSpPr>
            <a:spLocks noGrp="1"/>
          </p:cNvSpPr>
          <p:nvPr>
            <p:ph idx="1"/>
          </p:nvPr>
        </p:nvSpPr>
        <p:spPr>
          <a:xfrm>
            <a:off x="928688" y="714375"/>
            <a:ext cx="11029950" cy="5872163"/>
          </a:xfrm>
          <a:ln>
            <a:solidFill>
              <a:schemeClr val="tx1">
                <a:lumMod val="65000"/>
                <a:lumOff val="35000"/>
              </a:schemeClr>
            </a:solidFill>
          </a:ln>
        </p:spPr>
        <p:style>
          <a:lnRef idx="2">
            <a:schemeClr val="accent5"/>
          </a:lnRef>
          <a:fillRef idx="1">
            <a:schemeClr val="lt1"/>
          </a:fillRef>
          <a:effectRef idx="0">
            <a:schemeClr val="accent5"/>
          </a:effectRef>
          <a:fontRef idx="minor">
            <a:schemeClr val="dk1"/>
          </a:fontRef>
        </p:style>
        <p:txBody>
          <a:bodyPr>
            <a:normAutofit fontScale="32500" lnSpcReduction="20000"/>
          </a:bodyPr>
          <a:lstStyle/>
          <a:p>
            <a:pPr>
              <a:buFont typeface="Courier New" pitchFamily="49" charset="0"/>
              <a:buChar char="o"/>
            </a:pPr>
            <a:endParaRPr lang="hr-HR" sz="3700" dirty="0"/>
          </a:p>
          <a:p>
            <a:pPr algn="just">
              <a:buFont typeface="Courier New" pitchFamily="49" charset="0"/>
              <a:buChar char="o"/>
            </a:pPr>
            <a:r>
              <a:rPr lang="hr-HR" sz="5200" dirty="0">
                <a:latin typeface="Garamond" panose="02020404030301010803" pitchFamily="18" charset="0"/>
                <a:cs typeface="Calibri Light" panose="020F0302020204030204" pitchFamily="34" charset="0"/>
              </a:rPr>
              <a:t>Ugovor o naukovanju sklapaju licencirani obrtnik i kandidat (roditelj ili skrbnik kandidata), u skladu sa zakonom koji uređuje obavljanje obrta, a prilikom sklapanja ugovora kandidat donosi na uvid:</a:t>
            </a:r>
          </a:p>
          <a:p>
            <a:pPr algn="just">
              <a:buFontTx/>
              <a:buChar char="-"/>
            </a:pPr>
            <a:r>
              <a:rPr lang="hr-HR" sz="5200" dirty="0">
                <a:latin typeface="Garamond" panose="02020404030301010803" pitchFamily="18" charset="0"/>
                <a:cs typeface="Calibri Light" panose="020F0302020204030204" pitchFamily="34" charset="0"/>
              </a:rPr>
              <a:t>ovjerenu presliku svjedodžbe završnoga razreda osnovnog obrazovanja;</a:t>
            </a:r>
          </a:p>
          <a:p>
            <a:pPr algn="just">
              <a:buFontTx/>
              <a:buChar char="-"/>
            </a:pPr>
            <a:r>
              <a:rPr lang="hr-HR" sz="5200" dirty="0">
                <a:latin typeface="Garamond" panose="02020404030301010803" pitchFamily="18" charset="0"/>
                <a:cs typeface="Calibri Light" panose="020F0302020204030204" pitchFamily="34" charset="0"/>
              </a:rPr>
              <a:t>liječničku svjedodžbu medicine rada. </a:t>
            </a:r>
          </a:p>
          <a:p>
            <a:pPr algn="just">
              <a:buFontTx/>
              <a:buChar char="-"/>
            </a:pPr>
            <a:endParaRPr lang="hr-HR" sz="5200" dirty="0">
              <a:latin typeface="Garamond" panose="02020404030301010803" pitchFamily="18" charset="0"/>
              <a:cs typeface="Calibri Light" panose="020F0302020204030204" pitchFamily="34" charset="0"/>
            </a:endParaRPr>
          </a:p>
          <a:p>
            <a:pPr>
              <a:buFont typeface="Courier New" pitchFamily="49" charset="0"/>
              <a:buChar char="o"/>
            </a:pPr>
            <a:r>
              <a:rPr lang="hr-HR" sz="5200" dirty="0">
                <a:latin typeface="Garamond" panose="02020404030301010803" pitchFamily="18" charset="0"/>
                <a:cs typeface="Calibri Light" panose="020F0302020204030204" pitchFamily="34" charset="0"/>
              </a:rPr>
              <a:t>Dio nastave učenik obavlja u školi (opće obrazovni dio) dok naukovanje odnosno praksu obavlja kod licenciranoga obrtnika (stručno – teorijski dio i praktičnu nastavu).</a:t>
            </a:r>
          </a:p>
          <a:p>
            <a:pPr algn="just">
              <a:buFont typeface="Courier New" pitchFamily="49" charset="0"/>
              <a:buChar char="o"/>
            </a:pPr>
            <a:endParaRPr lang="hr-HR" sz="5200" dirty="0">
              <a:latin typeface="Garamond" panose="02020404030301010803" pitchFamily="18" charset="0"/>
              <a:cs typeface="Calibri Light" panose="020F0302020204030204" pitchFamily="34" charset="0"/>
            </a:endParaRPr>
          </a:p>
          <a:p>
            <a:pPr algn="just">
              <a:buFont typeface="Courier New" pitchFamily="49" charset="0"/>
              <a:buChar char="o"/>
            </a:pPr>
            <a:r>
              <a:rPr lang="hr-HR" sz="5200" dirty="0">
                <a:latin typeface="Garamond" panose="02020404030301010803" pitchFamily="18" charset="0"/>
                <a:cs typeface="Calibri Light" panose="020F0302020204030204" pitchFamily="34" charset="0"/>
              </a:rPr>
              <a:t>Zanimanja vezana za obrte imat će oznaku “JMO” (Jedinstveni model obrazovanja).</a:t>
            </a:r>
          </a:p>
          <a:p>
            <a:pPr algn="just">
              <a:buFont typeface="Courier New" pitchFamily="49" charset="0"/>
              <a:buChar char="o"/>
            </a:pPr>
            <a:endParaRPr lang="hr-HR" sz="5200" dirty="0">
              <a:latin typeface="Garamond" panose="02020404030301010803" pitchFamily="18" charset="0"/>
              <a:cs typeface="Calibri Light" panose="020F0302020204030204" pitchFamily="34" charset="0"/>
            </a:endParaRPr>
          </a:p>
          <a:p>
            <a:pPr algn="just">
              <a:buFont typeface="Courier New" pitchFamily="49" charset="0"/>
              <a:buChar char="o"/>
            </a:pPr>
            <a:r>
              <a:rPr lang="hr-HR" sz="5200" dirty="0">
                <a:latin typeface="Garamond" panose="02020404030301010803" pitchFamily="18" charset="0"/>
                <a:cs typeface="Calibri Light" panose="020F0302020204030204" pitchFamily="34" charset="0"/>
              </a:rPr>
              <a:t>Licencirani obrtnik ili pravna osoba može sklopiti onoliki broj ugovora koliko ima slobodnih mjesta za izvođenje praktične nastave i vježbi naukovanja sukladno dozvoli (licenciji) koju posjeduje. </a:t>
            </a:r>
            <a:r>
              <a:rPr lang="hr-HR" sz="5200" b="1" i="1" dirty="0">
                <a:latin typeface="Garamond" panose="02020404030301010803" pitchFamily="18" charset="0"/>
                <a:cs typeface="Calibri Light" panose="020F0302020204030204" pitchFamily="34" charset="0"/>
              </a:rPr>
              <a:t>Učinite to odmah prije upisa kako bi osigurali svoje mjesto kod željenog obrtnika!</a:t>
            </a:r>
          </a:p>
          <a:p>
            <a:pPr algn="just">
              <a:buFont typeface="Courier New" pitchFamily="49" charset="0"/>
              <a:buChar char="o"/>
            </a:pPr>
            <a:endParaRPr lang="hr-HR" sz="5200" dirty="0">
              <a:latin typeface="Garamond" panose="02020404030301010803" pitchFamily="18" charset="0"/>
              <a:cs typeface="Calibri Light" panose="020F0302020204030204" pitchFamily="34" charset="0"/>
            </a:endParaRPr>
          </a:p>
          <a:p>
            <a:pPr algn="just">
              <a:buFont typeface="Courier New" pitchFamily="49" charset="0"/>
              <a:buChar char="o"/>
            </a:pPr>
            <a:r>
              <a:rPr lang="hr-HR" sz="5200" dirty="0">
                <a:latin typeface="Garamond" panose="02020404030301010803" pitchFamily="18" charset="0"/>
                <a:cs typeface="Calibri Light" panose="020F0302020204030204" pitchFamily="34" charset="0"/>
              </a:rPr>
              <a:t>Radi odabira učenika licencirani obrtnik ili pravna osoba može prije sklapanja ugovora utvrditi uvjete i raspisati natječaj za prijam učenika. Ako se na tako objavljeni natječaj prijavi više učenika nego što ima slobodnih mjesta za praktičnu nastavu i vježbe naukovanja, preporučuje se licenciranome obrtniku ili pravnoj osobi da ugovor sklopi s učenikom koji ima bolji školski uspjeh.</a:t>
            </a:r>
          </a:p>
          <a:p>
            <a:pPr algn="just">
              <a:buFont typeface="Courier New" pitchFamily="49" charset="0"/>
              <a:buChar char="o"/>
            </a:pPr>
            <a:endParaRPr lang="hr-HR" sz="3700" dirty="0">
              <a:latin typeface="Calibri Light" panose="020F0302020204030204" pitchFamily="34" charset="0"/>
              <a:cs typeface="Calibri Light" panose="020F0302020204030204" pitchFamily="34" charset="0"/>
            </a:endParaRPr>
          </a:p>
          <a:p>
            <a:pPr marL="0" indent="0" algn="just">
              <a:buNone/>
            </a:pPr>
            <a:endParaRPr lang="hr-HR" sz="3700" dirty="0">
              <a:solidFill>
                <a:srgbClr val="FF0000"/>
              </a:solidFill>
              <a:latin typeface="Calibri Light" panose="020F0302020204030204" pitchFamily="34" charset="0"/>
              <a:cs typeface="Calibri Light" panose="020F0302020204030204" pitchFamily="34" charset="0"/>
            </a:endParaRPr>
          </a:p>
          <a:p>
            <a:pPr>
              <a:buFont typeface="Courier New" pitchFamily="49" charset="0"/>
              <a:buChar char="o"/>
            </a:pPr>
            <a:endParaRPr lang="hr-HR" dirty="0"/>
          </a:p>
        </p:txBody>
      </p:sp>
      <p:sp>
        <p:nvSpPr>
          <p:cNvPr id="5" name="Footer Placeholder 4">
            <a:extLst>
              <a:ext uri="{FF2B5EF4-FFF2-40B4-BE49-F238E27FC236}">
                <a16:creationId xmlns:a16="http://schemas.microsoft.com/office/drawing/2014/main" id="{A3E056A8-46CB-46C2-9AE0-A8271EB4DAF3}"/>
              </a:ext>
            </a:extLst>
          </p:cNvPr>
          <p:cNvSpPr>
            <a:spLocks noGrp="1"/>
          </p:cNvSpPr>
          <p:nvPr>
            <p:ph type="ftr" sz="quarter" idx="11"/>
          </p:nvPr>
        </p:nvSpPr>
        <p:spPr>
          <a:xfrm>
            <a:off x="2893564" y="6586538"/>
            <a:ext cx="6280830" cy="271462"/>
          </a:xfrm>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6" name="Slide Number Placeholder 5">
            <a:extLst>
              <a:ext uri="{FF2B5EF4-FFF2-40B4-BE49-F238E27FC236}">
                <a16:creationId xmlns:a16="http://schemas.microsoft.com/office/drawing/2014/main" id="{E1FF4FF4-52B9-440A-8EC6-978D54CCCB00}"/>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20</a:t>
            </a:fld>
            <a:endParaRPr lang="hr-HR">
              <a:solidFill>
                <a:prstClr val="black">
                  <a:tint val="75000"/>
                </a:prstClr>
              </a:solidFill>
            </a:endParaRPr>
          </a:p>
        </p:txBody>
      </p:sp>
    </p:spTree>
    <p:extLst>
      <p:ext uri="{BB962C8B-B14F-4D97-AF65-F5344CB8AC3E}">
        <p14:creationId xmlns:p14="http://schemas.microsoft.com/office/powerpoint/2010/main" val="4160415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8BD9F8-0CC3-439D-B592-DB9ACC708F73}"/>
              </a:ext>
            </a:extLst>
          </p:cNvPr>
          <p:cNvSpPr/>
          <p:nvPr/>
        </p:nvSpPr>
        <p:spPr>
          <a:xfrm>
            <a:off x="975360" y="2278966"/>
            <a:ext cx="11108788" cy="4174420"/>
          </a:xfrm>
          <a:prstGeom prst="rect">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C63C3D1C-E79D-496D-8A03-DCC2357E058C}"/>
              </a:ext>
            </a:extLst>
          </p:cNvPr>
          <p:cNvSpPr>
            <a:spLocks noGrp="1"/>
          </p:cNvSpPr>
          <p:nvPr>
            <p:ph type="title"/>
          </p:nvPr>
        </p:nvSpPr>
        <p:spPr>
          <a:xfrm>
            <a:off x="1295399" y="133643"/>
            <a:ext cx="10451123" cy="2145323"/>
          </a:xfrm>
        </p:spPr>
        <p:txBody>
          <a:bodyPr>
            <a:normAutofit fontScale="90000"/>
          </a:bodyPr>
          <a:lstStyle/>
          <a:p>
            <a:r>
              <a:rPr lang="hr-HR" sz="3600" b="1" dirty="0">
                <a:latin typeface="Garamond" panose="02020404030301010803" pitchFamily="18" charset="0"/>
              </a:rPr>
              <a:t>Natječaj za upis učenika:</a:t>
            </a:r>
            <a:br>
              <a:rPr lang="hr-HR" sz="3600" b="1" dirty="0">
                <a:latin typeface="Garamond" panose="02020404030301010803" pitchFamily="18" charset="0"/>
              </a:rPr>
            </a:br>
            <a:r>
              <a:rPr lang="hr-HR" sz="3600" b="1" dirty="0">
                <a:latin typeface="Garamond" panose="02020404030301010803" pitchFamily="18" charset="0"/>
              </a:rPr>
              <a:t/>
            </a:r>
            <a:br>
              <a:rPr lang="hr-HR" sz="3600" b="1" dirty="0">
                <a:latin typeface="Garamond" panose="02020404030301010803" pitchFamily="18" charset="0"/>
              </a:rPr>
            </a:br>
            <a:r>
              <a:rPr lang="hr-HR" sz="2200" b="1" dirty="0">
                <a:latin typeface="Garamond" panose="02020404030301010803" pitchFamily="18" charset="0"/>
              </a:rPr>
              <a:t>Natječaj za upis učenika objavljuje se najkasnije do 20. lipnja 2018. godine na mrežnim stranicama i oglasnim pločama srednje škole i osnivača.</a:t>
            </a:r>
            <a:br>
              <a:rPr lang="hr-HR" sz="2200" b="1" dirty="0">
                <a:latin typeface="Garamond" panose="02020404030301010803" pitchFamily="18" charset="0"/>
              </a:rPr>
            </a:br>
            <a:r>
              <a:rPr lang="hr-HR" sz="2200" b="1" dirty="0">
                <a:latin typeface="Garamond" panose="02020404030301010803" pitchFamily="18" charset="0"/>
              </a:rPr>
              <a:t/>
            </a:r>
            <a:br>
              <a:rPr lang="hr-HR" sz="2200" b="1" dirty="0">
                <a:latin typeface="Garamond" panose="02020404030301010803" pitchFamily="18" charset="0"/>
              </a:rPr>
            </a:br>
            <a:r>
              <a:rPr lang="hr-HR" sz="2200" b="1" dirty="0">
                <a:latin typeface="Garamond" panose="02020404030301010803" pitchFamily="18" charset="0"/>
              </a:rPr>
              <a:t>Natječaj za upis sadrži:</a:t>
            </a:r>
            <a:r>
              <a:rPr lang="hr-HR" sz="3600" b="1" dirty="0">
                <a:latin typeface="Garamond" panose="02020404030301010803" pitchFamily="18" charset="0"/>
              </a:rPr>
              <a:t/>
            </a:r>
            <a:br>
              <a:rPr lang="hr-HR" sz="3600" b="1" dirty="0">
                <a:latin typeface="Garamond" panose="02020404030301010803" pitchFamily="18" charset="0"/>
              </a:rPr>
            </a:br>
            <a:r>
              <a:rPr lang="hr-HR" sz="3600" b="1" dirty="0">
                <a:latin typeface="Garamond" panose="02020404030301010803" pitchFamily="18" charset="0"/>
              </a:rPr>
              <a:t/>
            </a:r>
            <a:br>
              <a:rPr lang="hr-HR" sz="3600" b="1" dirty="0">
                <a:latin typeface="Garamond" panose="02020404030301010803" pitchFamily="18" charset="0"/>
              </a:rPr>
            </a:br>
            <a:endParaRPr lang="en-US" sz="3600" b="1" dirty="0">
              <a:latin typeface="Garamond" panose="02020404030301010803" pitchFamily="18" charset="0"/>
            </a:endParaRPr>
          </a:p>
        </p:txBody>
      </p:sp>
      <p:sp>
        <p:nvSpPr>
          <p:cNvPr id="3" name="Content Placeholder 2">
            <a:extLst>
              <a:ext uri="{FF2B5EF4-FFF2-40B4-BE49-F238E27FC236}">
                <a16:creationId xmlns:a16="http://schemas.microsoft.com/office/drawing/2014/main" id="{991A27F8-2F65-4290-A9E7-83EB9857E526}"/>
              </a:ext>
            </a:extLst>
          </p:cNvPr>
          <p:cNvSpPr>
            <a:spLocks noGrp="1"/>
          </p:cNvSpPr>
          <p:nvPr>
            <p:ph idx="1"/>
          </p:nvPr>
        </p:nvSpPr>
        <p:spPr>
          <a:xfrm>
            <a:off x="975360" y="2456654"/>
            <a:ext cx="11108788" cy="3996731"/>
          </a:xfrm>
        </p:spPr>
        <p:txBody>
          <a:bodyPr numCol="2">
            <a:normAutofit fontScale="92500" lnSpcReduction="20000"/>
          </a:bodyPr>
          <a:lstStyle/>
          <a:p>
            <a:pPr>
              <a:lnSpc>
                <a:spcPct val="120000"/>
              </a:lnSpc>
            </a:pPr>
            <a:r>
              <a:rPr lang="en-US" sz="1800" u="sng" dirty="0" err="1">
                <a:latin typeface="Garamond" panose="02020404030301010803" pitchFamily="18" charset="0"/>
              </a:rPr>
              <a:t>popis</a:t>
            </a:r>
            <a:r>
              <a:rPr lang="en-US" sz="1800" u="sng" dirty="0">
                <a:latin typeface="Garamond" panose="02020404030301010803" pitchFamily="18" charset="0"/>
              </a:rPr>
              <a:t> </a:t>
            </a:r>
            <a:r>
              <a:rPr lang="en-US" sz="1800" u="sng" dirty="0" err="1">
                <a:latin typeface="Garamond" panose="02020404030301010803" pitchFamily="18" charset="0"/>
              </a:rPr>
              <a:t>programa</a:t>
            </a:r>
            <a:r>
              <a:rPr lang="en-US" sz="1800" u="sng" dirty="0">
                <a:latin typeface="Garamond" panose="02020404030301010803" pitchFamily="18" charset="0"/>
              </a:rPr>
              <a:t> </a:t>
            </a:r>
            <a:r>
              <a:rPr lang="en-US" sz="1800" u="sng" dirty="0" err="1">
                <a:latin typeface="Garamond" panose="02020404030301010803" pitchFamily="18" charset="0"/>
              </a:rPr>
              <a:t>obrazovanja</a:t>
            </a:r>
            <a:r>
              <a:rPr lang="en-US" sz="1800" u="sng" dirty="0">
                <a:latin typeface="Garamond" panose="02020404030301010803" pitchFamily="18" charset="0"/>
              </a:rPr>
              <a:t> </a:t>
            </a:r>
            <a:r>
              <a:rPr lang="en-US" sz="1800" u="sng" dirty="0" err="1">
                <a:latin typeface="Garamond" panose="02020404030301010803" pitchFamily="18" charset="0"/>
              </a:rPr>
              <a:t>i</a:t>
            </a:r>
            <a:r>
              <a:rPr lang="en-US" sz="1800" u="sng" dirty="0">
                <a:latin typeface="Garamond" panose="02020404030301010803" pitchFamily="18" charset="0"/>
              </a:rPr>
              <a:t> </a:t>
            </a:r>
            <a:r>
              <a:rPr lang="en-US" sz="1800" u="sng" dirty="0" err="1">
                <a:latin typeface="Garamond" panose="02020404030301010803" pitchFamily="18" charset="0"/>
              </a:rPr>
              <a:t>broj</a:t>
            </a:r>
            <a:r>
              <a:rPr lang="en-US" sz="1800" u="sng" dirty="0">
                <a:latin typeface="Garamond" panose="02020404030301010803" pitchFamily="18" charset="0"/>
              </a:rPr>
              <a:t> </a:t>
            </a:r>
            <a:r>
              <a:rPr lang="en-US" sz="1800" u="sng" dirty="0" err="1">
                <a:latin typeface="Garamond" panose="02020404030301010803" pitchFamily="18" charset="0"/>
              </a:rPr>
              <a:t>upisnih</a:t>
            </a:r>
            <a:r>
              <a:rPr lang="en-US" sz="1800" u="sng" dirty="0">
                <a:latin typeface="Garamond" panose="02020404030301010803" pitchFamily="18" charset="0"/>
              </a:rPr>
              <a:t> </a:t>
            </a:r>
            <a:r>
              <a:rPr lang="en-US" sz="1800" u="sng" dirty="0" err="1">
                <a:latin typeface="Garamond" panose="02020404030301010803" pitchFamily="18" charset="0"/>
              </a:rPr>
              <a:t>mjesta</a:t>
            </a:r>
            <a:r>
              <a:rPr lang="en-US" sz="1800" u="sng" dirty="0">
                <a:latin typeface="Garamond" panose="02020404030301010803" pitchFamily="18" charset="0"/>
              </a:rPr>
              <a:t> po </a:t>
            </a:r>
            <a:r>
              <a:rPr lang="en-US" sz="1800" u="sng" dirty="0" err="1">
                <a:latin typeface="Garamond" panose="02020404030301010803" pitchFamily="18" charset="0"/>
              </a:rPr>
              <a:t>vrstama</a:t>
            </a:r>
            <a:r>
              <a:rPr lang="en-US" sz="1800" u="sng" dirty="0">
                <a:latin typeface="Garamond" panose="02020404030301010803" pitchFamily="18" charset="0"/>
              </a:rPr>
              <a:t> </a:t>
            </a:r>
            <a:r>
              <a:rPr lang="en-US" sz="1800" u="sng" dirty="0" err="1">
                <a:latin typeface="Garamond" panose="02020404030301010803" pitchFamily="18" charset="0"/>
              </a:rPr>
              <a:t>programa</a:t>
            </a:r>
            <a:r>
              <a:rPr lang="en-US" sz="1800" u="sng" dirty="0">
                <a:latin typeface="Garamond" panose="02020404030301010803" pitchFamily="18" charset="0"/>
              </a:rPr>
              <a:t> </a:t>
            </a:r>
            <a:r>
              <a:rPr lang="en-US" sz="1800" u="sng" dirty="0" err="1">
                <a:latin typeface="Garamond" panose="02020404030301010803" pitchFamily="18" charset="0"/>
              </a:rPr>
              <a:t>obrazovanja</a:t>
            </a:r>
            <a:r>
              <a:rPr lang="en-US" sz="1800" u="sng" dirty="0">
                <a:latin typeface="Garamond" panose="02020404030301010803" pitchFamily="18" charset="0"/>
              </a:rPr>
              <a:t>,</a:t>
            </a:r>
          </a:p>
          <a:p>
            <a:pPr>
              <a:lnSpc>
                <a:spcPct val="120000"/>
              </a:lnSpc>
            </a:pPr>
            <a:r>
              <a:rPr lang="en-US" sz="1800" u="sng" dirty="0" err="1">
                <a:latin typeface="Garamond" panose="02020404030301010803" pitchFamily="18" charset="0"/>
              </a:rPr>
              <a:t>rokove</a:t>
            </a:r>
            <a:r>
              <a:rPr lang="en-US" sz="1800" u="sng" dirty="0">
                <a:latin typeface="Garamond" panose="02020404030301010803" pitchFamily="18" charset="0"/>
              </a:rPr>
              <a:t> za </a:t>
            </a:r>
            <a:r>
              <a:rPr lang="en-US" sz="1800" u="sng" dirty="0" err="1">
                <a:latin typeface="Garamond" panose="02020404030301010803" pitchFamily="18" charset="0"/>
              </a:rPr>
              <a:t>upis</a:t>
            </a:r>
            <a:r>
              <a:rPr lang="en-US" sz="1800" u="sng" dirty="0">
                <a:latin typeface="Garamond" panose="02020404030301010803" pitchFamily="18" charset="0"/>
              </a:rPr>
              <a:t> </a:t>
            </a:r>
            <a:r>
              <a:rPr lang="en-US" sz="1800" u="sng" dirty="0" err="1">
                <a:latin typeface="Garamond" panose="02020404030301010803" pitchFamily="18" charset="0"/>
              </a:rPr>
              <a:t>učenika</a:t>
            </a:r>
            <a:r>
              <a:rPr lang="en-US" sz="1800" u="sng" dirty="0">
                <a:latin typeface="Garamond" panose="02020404030301010803" pitchFamily="18" charset="0"/>
              </a:rPr>
              <a:t> u I. </a:t>
            </a:r>
            <a:r>
              <a:rPr lang="en-US" sz="1800" u="sng" dirty="0" err="1">
                <a:latin typeface="Garamond" panose="02020404030301010803" pitchFamily="18" charset="0"/>
              </a:rPr>
              <a:t>razred</a:t>
            </a:r>
            <a:r>
              <a:rPr lang="en-US" sz="1800" u="sng" dirty="0">
                <a:latin typeface="Garamond" panose="02020404030301010803" pitchFamily="18" charset="0"/>
              </a:rPr>
              <a:t>,</a:t>
            </a:r>
          </a:p>
          <a:p>
            <a:pPr>
              <a:lnSpc>
                <a:spcPct val="120000"/>
              </a:lnSpc>
            </a:pPr>
            <a:r>
              <a:rPr lang="en-US" sz="1800" u="sng" dirty="0" err="1">
                <a:latin typeface="Garamond" panose="02020404030301010803" pitchFamily="18" charset="0"/>
              </a:rPr>
              <a:t>predmet</a:t>
            </a:r>
            <a:r>
              <a:rPr lang="en-US" sz="1800" u="sng" dirty="0">
                <a:latin typeface="Garamond" panose="02020404030301010803" pitchFamily="18" charset="0"/>
              </a:rPr>
              <a:t> </a:t>
            </a:r>
            <a:r>
              <a:rPr lang="en-US" sz="1800" u="sng" dirty="0" err="1">
                <a:latin typeface="Garamond" panose="02020404030301010803" pitchFamily="18" charset="0"/>
              </a:rPr>
              <a:t>posebno</a:t>
            </a:r>
            <a:r>
              <a:rPr lang="en-US" sz="1800" u="sng" dirty="0">
                <a:latin typeface="Garamond" panose="02020404030301010803" pitchFamily="18" charset="0"/>
              </a:rPr>
              <a:t> </a:t>
            </a:r>
            <a:r>
              <a:rPr lang="en-US" sz="1800" u="sng" dirty="0" err="1">
                <a:latin typeface="Garamond" panose="02020404030301010803" pitchFamily="18" charset="0"/>
              </a:rPr>
              <a:t>važan</a:t>
            </a:r>
            <a:r>
              <a:rPr lang="en-US" sz="1800" u="sng" dirty="0">
                <a:latin typeface="Garamond" panose="02020404030301010803" pitchFamily="18" charset="0"/>
              </a:rPr>
              <a:t> za </a:t>
            </a:r>
            <a:r>
              <a:rPr lang="en-US" sz="1800" u="sng" dirty="0" err="1">
                <a:latin typeface="Garamond" panose="02020404030301010803" pitchFamily="18" charset="0"/>
              </a:rPr>
              <a:t>upis</a:t>
            </a:r>
            <a:r>
              <a:rPr lang="en-US" sz="1800" u="sng" dirty="0">
                <a:latin typeface="Garamond" panose="02020404030301010803" pitchFamily="18" charset="0"/>
              </a:rPr>
              <a:t> </a:t>
            </a:r>
            <a:r>
              <a:rPr lang="en-US" sz="1800" u="sng" dirty="0" err="1">
                <a:latin typeface="Garamond" panose="02020404030301010803" pitchFamily="18" charset="0"/>
              </a:rPr>
              <a:t>koji</a:t>
            </a:r>
            <a:r>
              <a:rPr lang="en-US" sz="1800" u="sng" dirty="0">
                <a:latin typeface="Garamond" panose="02020404030301010803" pitchFamily="18" charset="0"/>
              </a:rPr>
              <a:t> </a:t>
            </a:r>
            <a:r>
              <a:rPr lang="en-US" sz="1800" u="sng" dirty="0" err="1">
                <a:latin typeface="Garamond" panose="02020404030301010803" pitchFamily="18" charset="0"/>
              </a:rPr>
              <a:t>određuje</a:t>
            </a:r>
            <a:r>
              <a:rPr lang="en-US" sz="1800" u="sng" dirty="0">
                <a:latin typeface="Garamond" panose="02020404030301010803" pitchFamily="18" charset="0"/>
              </a:rPr>
              <a:t> </a:t>
            </a:r>
            <a:r>
              <a:rPr lang="en-US" sz="1800" u="sng" dirty="0" err="1">
                <a:latin typeface="Garamond" panose="02020404030301010803" pitchFamily="18" charset="0"/>
              </a:rPr>
              <a:t>srednja</a:t>
            </a:r>
            <a:r>
              <a:rPr lang="en-US" sz="1800" u="sng" dirty="0">
                <a:latin typeface="Garamond" panose="02020404030301010803" pitchFamily="18" charset="0"/>
              </a:rPr>
              <a:t> </a:t>
            </a:r>
            <a:r>
              <a:rPr lang="en-US" sz="1800" u="sng" dirty="0" err="1">
                <a:latin typeface="Garamond" panose="02020404030301010803" pitchFamily="18" charset="0"/>
              </a:rPr>
              <a:t>škola</a:t>
            </a:r>
            <a:r>
              <a:rPr lang="en-US" sz="1800" u="sng" dirty="0">
                <a:latin typeface="Garamond" panose="02020404030301010803" pitchFamily="18" charset="0"/>
              </a:rPr>
              <a:t>,</a:t>
            </a:r>
          </a:p>
          <a:p>
            <a:pPr>
              <a:lnSpc>
                <a:spcPct val="120000"/>
              </a:lnSpc>
            </a:pPr>
            <a:r>
              <a:rPr lang="en-US" sz="1800" u="sng" dirty="0" err="1">
                <a:latin typeface="Garamond" panose="02020404030301010803" pitchFamily="18" charset="0"/>
              </a:rPr>
              <a:t>natjecanje</a:t>
            </a:r>
            <a:r>
              <a:rPr lang="en-US" sz="1800" u="sng" dirty="0">
                <a:latin typeface="Garamond" panose="02020404030301010803" pitchFamily="18" charset="0"/>
              </a:rPr>
              <a:t> </a:t>
            </a:r>
            <a:r>
              <a:rPr lang="en-US" sz="1800" u="sng" dirty="0" err="1">
                <a:latin typeface="Garamond" panose="02020404030301010803" pitchFamily="18" charset="0"/>
              </a:rPr>
              <a:t>iz</a:t>
            </a:r>
            <a:r>
              <a:rPr lang="en-US" sz="1800" u="sng" dirty="0">
                <a:latin typeface="Garamond" panose="02020404030301010803" pitchFamily="18" charset="0"/>
              </a:rPr>
              <a:t> </a:t>
            </a:r>
            <a:r>
              <a:rPr lang="en-US" sz="1800" u="sng" dirty="0" err="1">
                <a:latin typeface="Garamond" panose="02020404030301010803" pitchFamily="18" charset="0"/>
              </a:rPr>
              <a:t>znanja</a:t>
            </a:r>
            <a:r>
              <a:rPr lang="en-US" sz="1800" u="sng" dirty="0">
                <a:latin typeface="Garamond" panose="02020404030301010803" pitchFamily="18" charset="0"/>
              </a:rPr>
              <a:t> </a:t>
            </a:r>
            <a:r>
              <a:rPr lang="en-US" sz="1800" u="sng" dirty="0" err="1">
                <a:latin typeface="Garamond" panose="02020404030301010803" pitchFamily="18" charset="0"/>
              </a:rPr>
              <a:t>koje</a:t>
            </a:r>
            <a:r>
              <a:rPr lang="en-US" sz="1800" u="sng" dirty="0">
                <a:latin typeface="Garamond" panose="02020404030301010803" pitchFamily="18" charset="0"/>
              </a:rPr>
              <a:t> se </a:t>
            </a:r>
            <a:r>
              <a:rPr lang="en-US" sz="1800" u="sng" dirty="0" err="1">
                <a:latin typeface="Garamond" panose="02020404030301010803" pitchFamily="18" charset="0"/>
              </a:rPr>
              <a:t>vrednuje</a:t>
            </a:r>
            <a:r>
              <a:rPr lang="en-US" sz="1800" u="sng" dirty="0">
                <a:latin typeface="Garamond" panose="02020404030301010803" pitchFamily="18" charset="0"/>
              </a:rPr>
              <a:t> </a:t>
            </a:r>
            <a:r>
              <a:rPr lang="en-US" sz="1800" u="sng" dirty="0" err="1">
                <a:latin typeface="Garamond" panose="02020404030301010803" pitchFamily="18" charset="0"/>
              </a:rPr>
              <a:t>pri</a:t>
            </a:r>
            <a:r>
              <a:rPr lang="en-US" sz="1800" u="sng" dirty="0">
                <a:latin typeface="Garamond" panose="02020404030301010803" pitchFamily="18" charset="0"/>
              </a:rPr>
              <a:t> </a:t>
            </a:r>
            <a:r>
              <a:rPr lang="en-US" sz="1800" u="sng" dirty="0" err="1">
                <a:latin typeface="Garamond" panose="02020404030301010803" pitchFamily="18" charset="0"/>
              </a:rPr>
              <a:t>upisu</a:t>
            </a:r>
            <a:r>
              <a:rPr lang="en-US" sz="1800" u="sng" dirty="0">
                <a:latin typeface="Garamond" panose="02020404030301010803" pitchFamily="18" charset="0"/>
              </a:rPr>
              <a:t>, a </a:t>
            </a:r>
            <a:r>
              <a:rPr lang="en-US" sz="1800" u="sng" dirty="0" err="1">
                <a:latin typeface="Garamond" panose="02020404030301010803" pitchFamily="18" charset="0"/>
              </a:rPr>
              <a:t>određuje</a:t>
            </a:r>
            <a:r>
              <a:rPr lang="en-US" sz="1800" u="sng" dirty="0">
                <a:latin typeface="Garamond" panose="02020404030301010803" pitchFamily="18" charset="0"/>
              </a:rPr>
              <a:t> </a:t>
            </a:r>
            <a:r>
              <a:rPr lang="en-US" sz="1800" u="sng" dirty="0" err="1">
                <a:latin typeface="Garamond" panose="02020404030301010803" pitchFamily="18" charset="0"/>
              </a:rPr>
              <a:t>ga</a:t>
            </a:r>
            <a:r>
              <a:rPr lang="en-US" sz="1800" u="sng" dirty="0">
                <a:latin typeface="Garamond" panose="02020404030301010803" pitchFamily="18" charset="0"/>
              </a:rPr>
              <a:t> </a:t>
            </a:r>
            <a:r>
              <a:rPr lang="en-US" sz="1800" u="sng" dirty="0" err="1">
                <a:latin typeface="Garamond" panose="02020404030301010803" pitchFamily="18" charset="0"/>
              </a:rPr>
              <a:t>srednja</a:t>
            </a:r>
            <a:r>
              <a:rPr lang="en-US" sz="1800" u="sng" dirty="0">
                <a:latin typeface="Garamond" panose="02020404030301010803" pitchFamily="18" charset="0"/>
              </a:rPr>
              <a:t> </a:t>
            </a:r>
            <a:r>
              <a:rPr lang="en-US" sz="1800" u="sng" dirty="0" err="1">
                <a:latin typeface="Garamond" panose="02020404030301010803" pitchFamily="18" charset="0"/>
              </a:rPr>
              <a:t>škola</a:t>
            </a:r>
            <a:r>
              <a:rPr lang="en-US" sz="1800" u="sng" dirty="0">
                <a:latin typeface="Garamond" panose="02020404030301010803" pitchFamily="18" charset="0"/>
              </a:rPr>
              <a:t>,</a:t>
            </a:r>
          </a:p>
          <a:p>
            <a:pPr>
              <a:lnSpc>
                <a:spcPct val="120000"/>
              </a:lnSpc>
            </a:pPr>
            <a:r>
              <a:rPr lang="en-US" sz="1800" u="sng" dirty="0" err="1">
                <a:latin typeface="Garamond" panose="02020404030301010803" pitchFamily="18" charset="0"/>
              </a:rPr>
              <a:t>popis</a:t>
            </a:r>
            <a:r>
              <a:rPr lang="en-US" sz="1800" u="sng" dirty="0">
                <a:latin typeface="Garamond" panose="02020404030301010803" pitchFamily="18" charset="0"/>
              </a:rPr>
              <a:t> </a:t>
            </a:r>
            <a:r>
              <a:rPr lang="en-US" sz="1800" u="sng" dirty="0" err="1">
                <a:latin typeface="Garamond" panose="02020404030301010803" pitchFamily="18" charset="0"/>
              </a:rPr>
              <a:t>zdravstvenih</a:t>
            </a:r>
            <a:r>
              <a:rPr lang="en-US" sz="1800" u="sng" dirty="0">
                <a:latin typeface="Garamond" panose="02020404030301010803" pitchFamily="18" charset="0"/>
              </a:rPr>
              <a:t> </a:t>
            </a:r>
            <a:r>
              <a:rPr lang="en-US" sz="1800" u="sng" dirty="0" err="1">
                <a:latin typeface="Garamond" panose="02020404030301010803" pitchFamily="18" charset="0"/>
              </a:rPr>
              <a:t>zahtjeva</a:t>
            </a:r>
            <a:r>
              <a:rPr lang="en-US" sz="1800" u="sng" dirty="0">
                <a:latin typeface="Garamond" panose="02020404030301010803" pitchFamily="18" charset="0"/>
              </a:rPr>
              <a:t> za </a:t>
            </a:r>
            <a:r>
              <a:rPr lang="en-US" sz="1800" u="sng" dirty="0" err="1">
                <a:latin typeface="Garamond" panose="02020404030301010803" pitchFamily="18" charset="0"/>
              </a:rPr>
              <a:t>programe</a:t>
            </a:r>
            <a:r>
              <a:rPr lang="en-US" sz="1800" u="sng" dirty="0">
                <a:latin typeface="Garamond" panose="02020404030301010803" pitchFamily="18" charset="0"/>
              </a:rPr>
              <a:t> </a:t>
            </a:r>
            <a:r>
              <a:rPr lang="en-US" sz="1800" u="sng" dirty="0" err="1">
                <a:latin typeface="Garamond" panose="02020404030301010803" pitchFamily="18" charset="0"/>
              </a:rPr>
              <a:t>obrazovanja</a:t>
            </a:r>
            <a:r>
              <a:rPr lang="en-US" sz="1800" u="sng" dirty="0">
                <a:latin typeface="Garamond" panose="02020404030301010803" pitchFamily="18" charset="0"/>
              </a:rPr>
              <a:t> u </a:t>
            </a:r>
            <a:r>
              <a:rPr lang="en-US" sz="1800" u="sng" dirty="0" err="1">
                <a:latin typeface="Garamond" panose="02020404030301010803" pitchFamily="18" charset="0"/>
              </a:rPr>
              <a:t>koje</a:t>
            </a:r>
            <a:r>
              <a:rPr lang="en-US" sz="1800" u="sng" dirty="0">
                <a:latin typeface="Garamond" panose="02020404030301010803" pitchFamily="18" charset="0"/>
              </a:rPr>
              <a:t> </a:t>
            </a:r>
            <a:r>
              <a:rPr lang="en-US" sz="1800" u="sng" dirty="0" err="1">
                <a:latin typeface="Garamond" panose="02020404030301010803" pitchFamily="18" charset="0"/>
              </a:rPr>
              <a:t>srednja</a:t>
            </a:r>
            <a:r>
              <a:rPr lang="en-US" sz="1800" u="sng" dirty="0">
                <a:latin typeface="Garamond" panose="02020404030301010803" pitchFamily="18" charset="0"/>
              </a:rPr>
              <a:t> </a:t>
            </a:r>
            <a:r>
              <a:rPr lang="en-US" sz="1800" u="sng" dirty="0" err="1">
                <a:latin typeface="Garamond" panose="02020404030301010803" pitchFamily="18" charset="0"/>
              </a:rPr>
              <a:t>škola</a:t>
            </a:r>
            <a:r>
              <a:rPr lang="en-US" sz="1800" u="sng" dirty="0">
                <a:latin typeface="Garamond" panose="02020404030301010803" pitchFamily="18" charset="0"/>
              </a:rPr>
              <a:t> </a:t>
            </a:r>
            <a:r>
              <a:rPr lang="en-US" sz="1800" u="sng" dirty="0" err="1">
                <a:latin typeface="Garamond" panose="02020404030301010803" pitchFamily="18" charset="0"/>
              </a:rPr>
              <a:t>planira</a:t>
            </a:r>
            <a:r>
              <a:rPr lang="en-US" sz="1800" u="sng" dirty="0">
                <a:latin typeface="Garamond" panose="02020404030301010803" pitchFamily="18" charset="0"/>
              </a:rPr>
              <a:t> </a:t>
            </a:r>
            <a:r>
              <a:rPr lang="en-US" sz="1800" u="sng" dirty="0" err="1">
                <a:latin typeface="Garamond" panose="02020404030301010803" pitchFamily="18" charset="0"/>
              </a:rPr>
              <a:t>upisati</a:t>
            </a:r>
            <a:r>
              <a:rPr lang="en-US" sz="1800" u="sng" dirty="0">
                <a:latin typeface="Garamond" panose="02020404030301010803" pitchFamily="18" charset="0"/>
              </a:rPr>
              <a:t> </a:t>
            </a:r>
            <a:r>
              <a:rPr lang="en-US" sz="1800" u="sng" dirty="0" err="1">
                <a:latin typeface="Garamond" panose="02020404030301010803" pitchFamily="18" charset="0"/>
              </a:rPr>
              <a:t>učenike</a:t>
            </a:r>
            <a:r>
              <a:rPr lang="en-US" sz="1800" u="sng" dirty="0">
                <a:latin typeface="Garamond" panose="02020404030301010803" pitchFamily="18" charset="0"/>
              </a:rPr>
              <a:t> </a:t>
            </a:r>
          </a:p>
          <a:p>
            <a:pPr>
              <a:lnSpc>
                <a:spcPct val="120000"/>
              </a:lnSpc>
            </a:pPr>
            <a:r>
              <a:rPr lang="en-US" sz="1800" u="sng" dirty="0" err="1">
                <a:latin typeface="Garamond" panose="02020404030301010803" pitchFamily="18" charset="0"/>
              </a:rPr>
              <a:t>popis</a:t>
            </a:r>
            <a:r>
              <a:rPr lang="en-US" sz="1800" u="sng" dirty="0">
                <a:latin typeface="Garamond" panose="02020404030301010803" pitchFamily="18" charset="0"/>
              </a:rPr>
              <a:t> </a:t>
            </a:r>
            <a:r>
              <a:rPr lang="en-US" sz="1800" u="sng" dirty="0" err="1">
                <a:latin typeface="Garamond" panose="02020404030301010803" pitchFamily="18" charset="0"/>
              </a:rPr>
              <a:t>potrebnih</a:t>
            </a:r>
            <a:r>
              <a:rPr lang="en-US" sz="1800" u="sng" dirty="0">
                <a:latin typeface="Garamond" panose="02020404030301010803" pitchFamily="18" charset="0"/>
              </a:rPr>
              <a:t> </a:t>
            </a:r>
            <a:r>
              <a:rPr lang="en-US" sz="1800" u="sng" dirty="0" err="1">
                <a:latin typeface="Garamond" panose="02020404030301010803" pitchFamily="18" charset="0"/>
              </a:rPr>
              <a:t>dokumenata</a:t>
            </a:r>
            <a:r>
              <a:rPr lang="en-US" sz="1800" u="sng" dirty="0">
                <a:latin typeface="Garamond" panose="02020404030301010803" pitchFamily="18" charset="0"/>
              </a:rPr>
              <a:t> </a:t>
            </a:r>
            <a:r>
              <a:rPr lang="en-US" sz="1800" u="sng" dirty="0" err="1">
                <a:latin typeface="Garamond" panose="02020404030301010803" pitchFamily="18" charset="0"/>
              </a:rPr>
              <a:t>koji</a:t>
            </a:r>
            <a:r>
              <a:rPr lang="en-US" sz="1800" u="sng" dirty="0">
                <a:latin typeface="Garamond" panose="02020404030301010803" pitchFamily="18" charset="0"/>
              </a:rPr>
              <a:t> </a:t>
            </a:r>
            <a:r>
              <a:rPr lang="en-US" sz="1800" u="sng" dirty="0" err="1">
                <a:latin typeface="Garamond" panose="02020404030301010803" pitchFamily="18" charset="0"/>
              </a:rPr>
              <a:t>su</a:t>
            </a:r>
            <a:r>
              <a:rPr lang="en-US" sz="1800" u="sng" dirty="0">
                <a:latin typeface="Garamond" panose="02020404030301010803" pitchFamily="18" charset="0"/>
              </a:rPr>
              <a:t> </a:t>
            </a:r>
            <a:r>
              <a:rPr lang="en-US" sz="1800" u="sng" dirty="0" err="1">
                <a:latin typeface="Garamond" panose="02020404030301010803" pitchFamily="18" charset="0"/>
              </a:rPr>
              <a:t>uvjet</a:t>
            </a:r>
            <a:r>
              <a:rPr lang="en-US" sz="1800" u="sng" dirty="0">
                <a:latin typeface="Garamond" panose="02020404030301010803" pitchFamily="18" charset="0"/>
              </a:rPr>
              <a:t> za </a:t>
            </a:r>
            <a:r>
              <a:rPr lang="en-US" sz="1800" u="sng" dirty="0" err="1">
                <a:latin typeface="Garamond" panose="02020404030301010803" pitchFamily="18" charset="0"/>
              </a:rPr>
              <a:t>upis</a:t>
            </a:r>
            <a:r>
              <a:rPr lang="en-US" sz="1800" u="sng" dirty="0">
                <a:latin typeface="Garamond" panose="02020404030301010803" pitchFamily="18" charset="0"/>
              </a:rPr>
              <a:t> u </a:t>
            </a:r>
            <a:r>
              <a:rPr lang="en-US" sz="1800" u="sng" dirty="0" err="1">
                <a:latin typeface="Garamond" panose="02020404030301010803" pitchFamily="18" charset="0"/>
              </a:rPr>
              <a:t>pojedini</a:t>
            </a:r>
            <a:r>
              <a:rPr lang="en-US" sz="1800" u="sng" dirty="0">
                <a:latin typeface="Garamond" panose="02020404030301010803" pitchFamily="18" charset="0"/>
              </a:rPr>
              <a:t> program </a:t>
            </a:r>
            <a:r>
              <a:rPr lang="en-US" sz="1800" u="sng" dirty="0" err="1">
                <a:latin typeface="Garamond" panose="02020404030301010803" pitchFamily="18" charset="0"/>
              </a:rPr>
              <a:t>obrazovanja</a:t>
            </a:r>
            <a:r>
              <a:rPr lang="en-US" sz="1800" u="sng" dirty="0">
                <a:latin typeface="Garamond" panose="02020404030301010803" pitchFamily="18" charset="0"/>
              </a:rPr>
              <a:t>,</a:t>
            </a:r>
          </a:p>
          <a:p>
            <a:pPr>
              <a:lnSpc>
                <a:spcPct val="120000"/>
              </a:lnSpc>
            </a:pPr>
            <a:r>
              <a:rPr lang="en-US" sz="1800" u="sng" dirty="0" err="1">
                <a:latin typeface="Garamond" panose="02020404030301010803" pitchFamily="18" charset="0"/>
              </a:rPr>
              <a:t>datume</a:t>
            </a:r>
            <a:r>
              <a:rPr lang="en-US" sz="1800" u="sng" dirty="0">
                <a:latin typeface="Garamond" panose="02020404030301010803" pitchFamily="18" charset="0"/>
              </a:rPr>
              <a:t> </a:t>
            </a:r>
            <a:r>
              <a:rPr lang="en-US" sz="1800" u="sng" dirty="0" err="1">
                <a:latin typeface="Garamond" panose="02020404030301010803" pitchFamily="18" charset="0"/>
              </a:rPr>
              <a:t>provođenja</a:t>
            </a:r>
            <a:r>
              <a:rPr lang="en-US" sz="1800" u="sng" dirty="0">
                <a:latin typeface="Garamond" panose="02020404030301010803" pitchFamily="18" charset="0"/>
              </a:rPr>
              <a:t> </a:t>
            </a:r>
            <a:r>
              <a:rPr lang="en-US" sz="1800" u="sng" dirty="0" err="1">
                <a:latin typeface="Garamond" panose="02020404030301010803" pitchFamily="18" charset="0"/>
              </a:rPr>
              <a:t>dodatnih</a:t>
            </a:r>
            <a:r>
              <a:rPr lang="en-US" sz="1800" u="sng" dirty="0">
                <a:latin typeface="Garamond" panose="02020404030301010803" pitchFamily="18" charset="0"/>
              </a:rPr>
              <a:t> </a:t>
            </a:r>
            <a:r>
              <a:rPr lang="en-US" sz="1800" u="sng" dirty="0" err="1">
                <a:latin typeface="Garamond" panose="02020404030301010803" pitchFamily="18" charset="0"/>
              </a:rPr>
              <a:t>ispita</a:t>
            </a:r>
            <a:r>
              <a:rPr lang="en-US" sz="1800" u="sng" dirty="0">
                <a:latin typeface="Garamond" panose="02020404030301010803" pitchFamily="18" charset="0"/>
              </a:rPr>
              <a:t> </a:t>
            </a:r>
            <a:r>
              <a:rPr lang="en-US" sz="1800" u="sng" dirty="0" err="1">
                <a:latin typeface="Garamond" panose="02020404030301010803" pitchFamily="18" charset="0"/>
              </a:rPr>
              <a:t>i</a:t>
            </a:r>
            <a:r>
              <a:rPr lang="en-US" sz="1800" u="sng" dirty="0">
                <a:latin typeface="Garamond" panose="02020404030301010803" pitchFamily="18" charset="0"/>
              </a:rPr>
              <a:t> </a:t>
            </a:r>
            <a:r>
              <a:rPr lang="en-US" sz="1800" u="sng" dirty="0" err="1">
                <a:latin typeface="Garamond" panose="02020404030301010803" pitchFamily="18" charset="0"/>
              </a:rPr>
              <a:t>provjera</a:t>
            </a:r>
            <a:r>
              <a:rPr lang="en-US" sz="1800" u="sng" dirty="0">
                <a:latin typeface="Garamond" panose="02020404030301010803" pitchFamily="18" charset="0"/>
              </a:rPr>
              <a:t> </a:t>
            </a:r>
            <a:r>
              <a:rPr lang="en-US" sz="1800" u="sng" dirty="0" err="1">
                <a:latin typeface="Garamond" panose="02020404030301010803" pitchFamily="18" charset="0"/>
              </a:rPr>
              <a:t>sukladno</a:t>
            </a:r>
            <a:r>
              <a:rPr lang="en-US" sz="1800" u="sng" dirty="0">
                <a:latin typeface="Garamond" panose="02020404030301010803" pitchFamily="18" charset="0"/>
              </a:rPr>
              <a:t>,</a:t>
            </a:r>
          </a:p>
          <a:p>
            <a:pPr>
              <a:lnSpc>
                <a:spcPct val="120000"/>
              </a:lnSpc>
            </a:pPr>
            <a:r>
              <a:rPr lang="en-US" sz="1800" u="sng" dirty="0" err="1">
                <a:latin typeface="Garamond" panose="02020404030301010803" pitchFamily="18" charset="0"/>
              </a:rPr>
              <a:t>popis</a:t>
            </a:r>
            <a:r>
              <a:rPr lang="en-US" sz="1800" u="sng" dirty="0">
                <a:latin typeface="Garamond" panose="02020404030301010803" pitchFamily="18" charset="0"/>
              </a:rPr>
              <a:t> </a:t>
            </a:r>
            <a:r>
              <a:rPr lang="en-US" sz="1800" u="sng" dirty="0" err="1">
                <a:latin typeface="Garamond" panose="02020404030301010803" pitchFamily="18" charset="0"/>
              </a:rPr>
              <a:t>stranih</a:t>
            </a:r>
            <a:r>
              <a:rPr lang="en-US" sz="1800" u="sng" dirty="0">
                <a:latin typeface="Garamond" panose="02020404030301010803" pitchFamily="18" charset="0"/>
              </a:rPr>
              <a:t> </a:t>
            </a:r>
            <a:r>
              <a:rPr lang="en-US" sz="1800" u="sng" dirty="0" err="1">
                <a:latin typeface="Garamond" panose="02020404030301010803" pitchFamily="18" charset="0"/>
              </a:rPr>
              <a:t>jezika</a:t>
            </a:r>
            <a:r>
              <a:rPr lang="en-US" sz="1800" u="sng" dirty="0">
                <a:latin typeface="Garamond" panose="02020404030301010803" pitchFamily="18" charset="0"/>
              </a:rPr>
              <a:t> </a:t>
            </a:r>
            <a:r>
              <a:rPr lang="en-US" sz="1800" u="sng" dirty="0" err="1">
                <a:latin typeface="Garamond" panose="02020404030301010803" pitchFamily="18" charset="0"/>
              </a:rPr>
              <a:t>koji</a:t>
            </a:r>
            <a:r>
              <a:rPr lang="en-US" sz="1800" u="sng" dirty="0">
                <a:latin typeface="Garamond" panose="02020404030301010803" pitchFamily="18" charset="0"/>
              </a:rPr>
              <a:t> se </a:t>
            </a:r>
            <a:r>
              <a:rPr lang="en-US" sz="1800" u="sng" dirty="0" err="1">
                <a:latin typeface="Garamond" panose="02020404030301010803" pitchFamily="18" charset="0"/>
              </a:rPr>
              <a:t>izvode</a:t>
            </a:r>
            <a:r>
              <a:rPr lang="en-US" sz="1800" u="sng" dirty="0">
                <a:latin typeface="Garamond" panose="02020404030301010803" pitchFamily="18" charset="0"/>
              </a:rPr>
              <a:t> u </a:t>
            </a:r>
            <a:r>
              <a:rPr lang="en-US" sz="1800" u="sng" dirty="0" err="1">
                <a:latin typeface="Garamond" panose="02020404030301010803" pitchFamily="18" charset="0"/>
              </a:rPr>
              <a:t>školi</a:t>
            </a:r>
            <a:r>
              <a:rPr lang="en-US" sz="1800" u="sng" dirty="0">
                <a:latin typeface="Garamond" panose="02020404030301010803" pitchFamily="18" charset="0"/>
              </a:rPr>
              <a:t> </a:t>
            </a:r>
            <a:r>
              <a:rPr lang="en-US" sz="1800" u="sng" dirty="0" err="1">
                <a:latin typeface="Garamond" panose="02020404030301010803" pitchFamily="18" charset="0"/>
              </a:rPr>
              <a:t>kao</a:t>
            </a:r>
            <a:r>
              <a:rPr lang="en-US" sz="1800" u="sng" dirty="0">
                <a:latin typeface="Garamond" panose="02020404030301010803" pitchFamily="18" charset="0"/>
              </a:rPr>
              <a:t> </a:t>
            </a:r>
            <a:r>
              <a:rPr lang="en-US" sz="1800" u="sng" dirty="0" err="1">
                <a:latin typeface="Garamond" panose="02020404030301010803" pitchFamily="18" charset="0"/>
              </a:rPr>
              <a:t>obvezni</a:t>
            </a:r>
            <a:r>
              <a:rPr lang="en-US" sz="1800" u="sng" dirty="0">
                <a:latin typeface="Garamond" panose="02020404030301010803" pitchFamily="18" charset="0"/>
              </a:rPr>
              <a:t> </a:t>
            </a:r>
            <a:r>
              <a:rPr lang="en-US" sz="1800" u="sng" dirty="0" err="1">
                <a:latin typeface="Garamond" panose="02020404030301010803" pitchFamily="18" charset="0"/>
              </a:rPr>
              <a:t>nastavni</a:t>
            </a:r>
            <a:r>
              <a:rPr lang="en-US" sz="1800" u="sng" dirty="0">
                <a:latin typeface="Garamond" panose="02020404030301010803" pitchFamily="18" charset="0"/>
              </a:rPr>
              <a:t> </a:t>
            </a:r>
            <a:r>
              <a:rPr lang="en-US" sz="1800" u="sng" dirty="0" err="1">
                <a:latin typeface="Garamond" panose="02020404030301010803" pitchFamily="18" charset="0"/>
              </a:rPr>
              <a:t>predmeti</a:t>
            </a:r>
            <a:r>
              <a:rPr lang="en-US" sz="1800" u="sng" dirty="0">
                <a:latin typeface="Garamond" panose="02020404030301010803" pitchFamily="18" charset="0"/>
              </a:rPr>
              <a:t>,</a:t>
            </a:r>
          </a:p>
          <a:p>
            <a:pPr>
              <a:lnSpc>
                <a:spcPct val="120000"/>
              </a:lnSpc>
            </a:pPr>
            <a:r>
              <a:rPr lang="en-US" sz="1800" dirty="0" err="1">
                <a:latin typeface="Garamond" panose="02020404030301010803" pitchFamily="18" charset="0"/>
              </a:rPr>
              <a:t>popis</a:t>
            </a:r>
            <a:r>
              <a:rPr lang="en-US" sz="1800" dirty="0">
                <a:latin typeface="Garamond" panose="02020404030301010803" pitchFamily="18" charset="0"/>
              </a:rPr>
              <a:t> </a:t>
            </a:r>
            <a:r>
              <a:rPr lang="en-US" sz="1800" dirty="0" err="1">
                <a:latin typeface="Garamond" panose="02020404030301010803" pitchFamily="18" charset="0"/>
              </a:rPr>
              <a:t>nastavnih</a:t>
            </a:r>
            <a:r>
              <a:rPr lang="en-US" sz="1800" dirty="0">
                <a:latin typeface="Garamond" panose="02020404030301010803" pitchFamily="18" charset="0"/>
              </a:rPr>
              <a:t> </a:t>
            </a:r>
            <a:r>
              <a:rPr lang="en-US" sz="1800" dirty="0" err="1">
                <a:latin typeface="Garamond" panose="02020404030301010803" pitchFamily="18" charset="0"/>
              </a:rPr>
              <a:t>predmeta</a:t>
            </a:r>
            <a:r>
              <a:rPr lang="en-US" sz="1800" dirty="0">
                <a:latin typeface="Garamond" panose="02020404030301010803" pitchFamily="18" charset="0"/>
              </a:rPr>
              <a:t> </a:t>
            </a:r>
            <a:r>
              <a:rPr lang="en-US" sz="1800" dirty="0" err="1">
                <a:latin typeface="Garamond" panose="02020404030301010803" pitchFamily="18" charset="0"/>
              </a:rPr>
              <a:t>koji</a:t>
            </a:r>
            <a:r>
              <a:rPr lang="en-US" sz="1800" dirty="0">
                <a:latin typeface="Garamond" panose="02020404030301010803" pitchFamily="18" charset="0"/>
              </a:rPr>
              <a:t> se </a:t>
            </a:r>
            <a:r>
              <a:rPr lang="en-US" sz="1800" dirty="0" err="1">
                <a:latin typeface="Garamond" panose="02020404030301010803" pitchFamily="18" charset="0"/>
              </a:rPr>
              <a:t>izvode</a:t>
            </a:r>
            <a:r>
              <a:rPr lang="en-US" sz="1800" dirty="0">
                <a:latin typeface="Garamond" panose="02020404030301010803" pitchFamily="18" charset="0"/>
              </a:rPr>
              <a:t> </a:t>
            </a:r>
            <a:r>
              <a:rPr lang="en-US" sz="1800" dirty="0" err="1">
                <a:latin typeface="Garamond" panose="02020404030301010803" pitchFamily="18" charset="0"/>
              </a:rPr>
              <a:t>na</a:t>
            </a:r>
            <a:r>
              <a:rPr lang="en-US" sz="1800" dirty="0">
                <a:latin typeface="Garamond" panose="02020404030301010803" pitchFamily="18" charset="0"/>
              </a:rPr>
              <a:t> </a:t>
            </a:r>
            <a:r>
              <a:rPr lang="en-US" sz="1800" dirty="0" err="1">
                <a:latin typeface="Garamond" panose="02020404030301010803" pitchFamily="18" charset="0"/>
              </a:rPr>
              <a:t>nekom</a:t>
            </a:r>
            <a:r>
              <a:rPr lang="en-US" sz="1800" dirty="0">
                <a:latin typeface="Garamond" panose="02020404030301010803" pitchFamily="18" charset="0"/>
              </a:rPr>
              <a:t> od </a:t>
            </a:r>
            <a:r>
              <a:rPr lang="en-US" sz="1800" dirty="0" err="1">
                <a:latin typeface="Garamond" panose="02020404030301010803" pitchFamily="18" charset="0"/>
              </a:rPr>
              <a:t>stranih</a:t>
            </a:r>
            <a:r>
              <a:rPr lang="en-US" sz="1800" dirty="0">
                <a:latin typeface="Garamond" panose="02020404030301010803" pitchFamily="18" charset="0"/>
              </a:rPr>
              <a:t> </a:t>
            </a:r>
            <a:r>
              <a:rPr lang="en-US" sz="1800" dirty="0" err="1">
                <a:latin typeface="Garamond" panose="02020404030301010803" pitchFamily="18" charset="0"/>
              </a:rPr>
              <a:t>jezika</a:t>
            </a:r>
            <a:r>
              <a:rPr lang="en-US" sz="1800" dirty="0">
                <a:latin typeface="Garamond" panose="02020404030301010803" pitchFamily="18" charset="0"/>
              </a:rPr>
              <a:t> </a:t>
            </a:r>
          </a:p>
          <a:p>
            <a:pPr>
              <a:lnSpc>
                <a:spcPct val="120000"/>
              </a:lnSpc>
            </a:pPr>
            <a:r>
              <a:rPr lang="en-US" sz="1800" dirty="0" err="1">
                <a:latin typeface="Garamond" panose="02020404030301010803" pitchFamily="18" charset="0"/>
              </a:rPr>
              <a:t>naknadu</a:t>
            </a:r>
            <a:r>
              <a:rPr lang="en-US" sz="1800" dirty="0">
                <a:latin typeface="Garamond" panose="02020404030301010803" pitchFamily="18" charset="0"/>
              </a:rPr>
              <a:t> za </a:t>
            </a:r>
            <a:r>
              <a:rPr lang="en-US" sz="1800" dirty="0" err="1">
                <a:latin typeface="Garamond" panose="02020404030301010803" pitchFamily="18" charset="0"/>
              </a:rPr>
              <a:t>povećane</a:t>
            </a:r>
            <a:r>
              <a:rPr lang="en-US" sz="1800" dirty="0">
                <a:latin typeface="Garamond" panose="02020404030301010803" pitchFamily="18" charset="0"/>
              </a:rPr>
              <a:t> </a:t>
            </a:r>
            <a:r>
              <a:rPr lang="en-US" sz="1800" dirty="0" err="1">
                <a:latin typeface="Garamond" panose="02020404030301010803" pitchFamily="18" charset="0"/>
              </a:rPr>
              <a:t>troškove</a:t>
            </a:r>
            <a:r>
              <a:rPr lang="en-US" sz="1800" dirty="0">
                <a:latin typeface="Garamond" panose="02020404030301010803" pitchFamily="18" charset="0"/>
              </a:rPr>
              <a:t> </a:t>
            </a:r>
            <a:r>
              <a:rPr lang="en-US" sz="1800" dirty="0" err="1">
                <a:latin typeface="Garamond" panose="02020404030301010803" pitchFamily="18" charset="0"/>
              </a:rPr>
              <a:t>obrazovanja</a:t>
            </a:r>
            <a:r>
              <a:rPr lang="en-US" sz="1800" dirty="0">
                <a:latin typeface="Garamond" panose="02020404030301010803" pitchFamily="18" charset="0"/>
              </a:rPr>
              <a:t> </a:t>
            </a:r>
          </a:p>
          <a:p>
            <a:pPr>
              <a:lnSpc>
                <a:spcPct val="120000"/>
              </a:lnSpc>
            </a:pPr>
            <a:r>
              <a:rPr lang="en-US" sz="1800" dirty="0" err="1">
                <a:latin typeface="Garamond" panose="02020404030301010803" pitchFamily="18" charset="0"/>
              </a:rPr>
              <a:t>iznos</a:t>
            </a:r>
            <a:r>
              <a:rPr lang="en-US" sz="1800" dirty="0">
                <a:latin typeface="Garamond" panose="02020404030301010803" pitchFamily="18" charset="0"/>
              </a:rPr>
              <a:t> </a:t>
            </a:r>
            <a:r>
              <a:rPr lang="en-US" sz="1800" dirty="0" err="1">
                <a:latin typeface="Garamond" panose="02020404030301010803" pitchFamily="18" charset="0"/>
              </a:rPr>
              <a:t>školarine</a:t>
            </a:r>
            <a:r>
              <a:rPr lang="en-US" sz="1800" dirty="0">
                <a:latin typeface="Garamond" panose="02020404030301010803" pitchFamily="18" charset="0"/>
              </a:rPr>
              <a:t> </a:t>
            </a:r>
            <a:r>
              <a:rPr lang="en-US" sz="1800" dirty="0" err="1">
                <a:latin typeface="Garamond" panose="02020404030301010803" pitchFamily="18" charset="0"/>
              </a:rPr>
              <a:t>ako</a:t>
            </a:r>
            <a:r>
              <a:rPr lang="en-US" sz="1800" dirty="0">
                <a:latin typeface="Garamond" panose="02020404030301010803" pitchFamily="18" charset="0"/>
              </a:rPr>
              <a:t> se </a:t>
            </a:r>
            <a:r>
              <a:rPr lang="en-US" sz="1800" dirty="0" err="1">
                <a:latin typeface="Garamond" panose="02020404030301010803" pitchFamily="18" charset="0"/>
              </a:rPr>
              <a:t>naplaćuje</a:t>
            </a:r>
            <a:r>
              <a:rPr lang="en-US" sz="1800" dirty="0">
                <a:latin typeface="Garamond" panose="02020404030301010803" pitchFamily="18" charset="0"/>
              </a:rPr>
              <a:t>,</a:t>
            </a:r>
          </a:p>
          <a:p>
            <a:pPr>
              <a:lnSpc>
                <a:spcPct val="120000"/>
              </a:lnSpc>
            </a:pPr>
            <a:r>
              <a:rPr lang="en-US" sz="1800" u="sng" dirty="0" err="1">
                <a:latin typeface="Garamond" panose="02020404030301010803" pitchFamily="18" charset="0"/>
              </a:rPr>
              <a:t>datume</a:t>
            </a:r>
            <a:r>
              <a:rPr lang="en-US" sz="1800" u="sng" dirty="0">
                <a:latin typeface="Garamond" panose="02020404030301010803" pitchFamily="18" charset="0"/>
              </a:rPr>
              <a:t> </a:t>
            </a:r>
            <a:r>
              <a:rPr lang="en-US" sz="1800" u="sng" dirty="0" err="1">
                <a:latin typeface="Garamond" panose="02020404030301010803" pitchFamily="18" charset="0"/>
              </a:rPr>
              <a:t>zaprimanja</a:t>
            </a:r>
            <a:r>
              <a:rPr lang="en-US" sz="1800" u="sng" dirty="0">
                <a:latin typeface="Garamond" panose="02020404030301010803" pitchFamily="18" charset="0"/>
              </a:rPr>
              <a:t> </a:t>
            </a:r>
            <a:r>
              <a:rPr lang="en-US" sz="1800" u="sng" dirty="0" err="1">
                <a:latin typeface="Garamond" panose="02020404030301010803" pitchFamily="18" charset="0"/>
              </a:rPr>
              <a:t>upisnica</a:t>
            </a:r>
            <a:r>
              <a:rPr lang="en-US" sz="1800" u="sng" dirty="0">
                <a:latin typeface="Garamond" panose="02020404030301010803" pitchFamily="18" charset="0"/>
              </a:rPr>
              <a:t> </a:t>
            </a:r>
            <a:r>
              <a:rPr lang="en-US" sz="1800" u="sng" dirty="0" err="1">
                <a:latin typeface="Garamond" panose="02020404030301010803" pitchFamily="18" charset="0"/>
              </a:rPr>
              <a:t>i</a:t>
            </a:r>
            <a:r>
              <a:rPr lang="en-US" sz="1800" u="sng" dirty="0">
                <a:latin typeface="Garamond" panose="02020404030301010803" pitchFamily="18" charset="0"/>
              </a:rPr>
              <a:t> </a:t>
            </a:r>
            <a:r>
              <a:rPr lang="en-US" sz="1800" u="sng" dirty="0" err="1">
                <a:latin typeface="Garamond" panose="02020404030301010803" pitchFamily="18" charset="0"/>
              </a:rPr>
              <a:t>ostale</a:t>
            </a:r>
            <a:r>
              <a:rPr lang="en-US" sz="1800" u="sng" dirty="0">
                <a:latin typeface="Garamond" panose="02020404030301010803" pitchFamily="18" charset="0"/>
              </a:rPr>
              <a:t> </a:t>
            </a:r>
            <a:r>
              <a:rPr lang="en-US" sz="1800" u="sng" dirty="0" err="1">
                <a:latin typeface="Garamond" panose="02020404030301010803" pitchFamily="18" charset="0"/>
              </a:rPr>
              <a:t>dokumentacije</a:t>
            </a:r>
            <a:r>
              <a:rPr lang="en-US" sz="1800" u="sng" dirty="0">
                <a:latin typeface="Garamond" panose="02020404030301010803" pitchFamily="18" charset="0"/>
              </a:rPr>
              <a:t> </a:t>
            </a:r>
            <a:r>
              <a:rPr lang="en-US" sz="1800" u="sng" dirty="0" err="1">
                <a:latin typeface="Garamond" panose="02020404030301010803" pitchFamily="18" charset="0"/>
              </a:rPr>
              <a:t>potrebne</a:t>
            </a:r>
            <a:r>
              <a:rPr lang="en-US" sz="1800" u="sng" dirty="0">
                <a:latin typeface="Garamond" panose="02020404030301010803" pitchFamily="18" charset="0"/>
              </a:rPr>
              <a:t> za </a:t>
            </a:r>
            <a:r>
              <a:rPr lang="en-US" sz="1800" u="sng" dirty="0" err="1">
                <a:latin typeface="Garamond" panose="02020404030301010803" pitchFamily="18" charset="0"/>
              </a:rPr>
              <a:t>upis</a:t>
            </a:r>
            <a:r>
              <a:rPr lang="en-US" sz="1800" u="sng" dirty="0">
                <a:latin typeface="Garamond" panose="02020404030301010803" pitchFamily="18" charset="0"/>
              </a:rPr>
              <a:t>,</a:t>
            </a:r>
          </a:p>
          <a:p>
            <a:pPr>
              <a:lnSpc>
                <a:spcPct val="120000"/>
              </a:lnSpc>
            </a:pPr>
            <a:r>
              <a:rPr lang="en-US" sz="1800" dirty="0" err="1">
                <a:latin typeface="Garamond" panose="02020404030301010803" pitchFamily="18" charset="0"/>
              </a:rPr>
              <a:t>ostale</a:t>
            </a:r>
            <a:r>
              <a:rPr lang="en-US" sz="1800" dirty="0">
                <a:latin typeface="Garamond" panose="02020404030301010803" pitchFamily="18" charset="0"/>
              </a:rPr>
              <a:t> </a:t>
            </a:r>
            <a:r>
              <a:rPr lang="en-US" sz="1800" dirty="0" err="1">
                <a:latin typeface="Garamond" panose="02020404030301010803" pitchFamily="18" charset="0"/>
              </a:rPr>
              <a:t>kriterije</a:t>
            </a:r>
            <a:r>
              <a:rPr lang="en-US" sz="1800" dirty="0">
                <a:latin typeface="Garamond" panose="02020404030301010803" pitchFamily="18" charset="0"/>
              </a:rPr>
              <a:t> </a:t>
            </a:r>
            <a:r>
              <a:rPr lang="en-US" sz="1800" dirty="0" err="1">
                <a:latin typeface="Garamond" panose="02020404030301010803" pitchFamily="18" charset="0"/>
              </a:rPr>
              <a:t>i</a:t>
            </a:r>
            <a:r>
              <a:rPr lang="en-US" sz="1800" dirty="0">
                <a:latin typeface="Garamond" panose="02020404030301010803" pitchFamily="18" charset="0"/>
              </a:rPr>
              <a:t> </a:t>
            </a:r>
            <a:r>
              <a:rPr lang="en-US" sz="1800" dirty="0" err="1">
                <a:latin typeface="Garamond" panose="02020404030301010803" pitchFamily="18" charset="0"/>
              </a:rPr>
              <a:t>uvjete</a:t>
            </a:r>
            <a:r>
              <a:rPr lang="en-US" sz="1800" dirty="0">
                <a:latin typeface="Garamond" panose="02020404030301010803" pitchFamily="18" charset="0"/>
              </a:rPr>
              <a:t> </a:t>
            </a:r>
            <a:r>
              <a:rPr lang="en-US" sz="1800" dirty="0" err="1">
                <a:latin typeface="Garamond" panose="02020404030301010803" pitchFamily="18" charset="0"/>
              </a:rPr>
              <a:t>upisa</a:t>
            </a:r>
            <a:r>
              <a:rPr lang="en-US" sz="1800" dirty="0">
                <a:latin typeface="Garamond" panose="02020404030301010803" pitchFamily="18" charset="0"/>
              </a:rPr>
              <a:t> </a:t>
            </a:r>
            <a:r>
              <a:rPr lang="en-US" sz="1800" dirty="0" err="1">
                <a:latin typeface="Garamond" panose="02020404030301010803" pitchFamily="18" charset="0"/>
              </a:rPr>
              <a:t>koji</a:t>
            </a:r>
            <a:r>
              <a:rPr lang="en-US" sz="1800" dirty="0">
                <a:latin typeface="Garamond" panose="02020404030301010803" pitchFamily="18" charset="0"/>
              </a:rPr>
              <a:t> se </a:t>
            </a:r>
            <a:r>
              <a:rPr lang="en-US" sz="1800" dirty="0" err="1">
                <a:latin typeface="Garamond" panose="02020404030301010803" pitchFamily="18" charset="0"/>
              </a:rPr>
              <a:t>utvrđuju</a:t>
            </a:r>
            <a:r>
              <a:rPr lang="en-US" sz="1800" dirty="0">
                <a:latin typeface="Garamond" panose="02020404030301010803" pitchFamily="18" charset="0"/>
              </a:rPr>
              <a:t> u </a:t>
            </a:r>
            <a:r>
              <a:rPr lang="en-US" sz="1800" dirty="0" err="1">
                <a:latin typeface="Garamond" panose="02020404030301010803" pitchFamily="18" charset="0"/>
              </a:rPr>
              <a:t>skladu</a:t>
            </a:r>
            <a:r>
              <a:rPr lang="en-US" sz="1800" dirty="0">
                <a:latin typeface="Garamond" panose="02020404030301010803" pitchFamily="18" charset="0"/>
              </a:rPr>
              <a:t> s </a:t>
            </a:r>
            <a:r>
              <a:rPr lang="en-US" sz="1800" dirty="0" err="1">
                <a:latin typeface="Garamond" panose="02020404030301010803" pitchFamily="18" charset="0"/>
              </a:rPr>
              <a:t>ovom</a:t>
            </a:r>
            <a:r>
              <a:rPr lang="en-US" sz="1800" dirty="0">
                <a:latin typeface="Garamond" panose="02020404030301010803" pitchFamily="18" charset="0"/>
              </a:rPr>
              <a:t> </a:t>
            </a:r>
            <a:r>
              <a:rPr lang="en-US" sz="1800" dirty="0" err="1">
                <a:latin typeface="Garamond" panose="02020404030301010803" pitchFamily="18" charset="0"/>
              </a:rPr>
              <a:t>odlukom</a:t>
            </a:r>
            <a:r>
              <a:rPr lang="en-US" sz="1800" dirty="0">
                <a:latin typeface="Garamond" panose="02020404030301010803" pitchFamily="18" charset="0"/>
              </a:rPr>
              <a:t> </a:t>
            </a:r>
            <a:r>
              <a:rPr lang="en-US" sz="1800" dirty="0" err="1">
                <a:latin typeface="Garamond" panose="02020404030301010803" pitchFamily="18" charset="0"/>
              </a:rPr>
              <a:t>i</a:t>
            </a:r>
            <a:r>
              <a:rPr lang="en-US" sz="1800" dirty="0">
                <a:latin typeface="Garamond" panose="02020404030301010803" pitchFamily="18" charset="0"/>
              </a:rPr>
              <a:t> </a:t>
            </a:r>
            <a:r>
              <a:rPr lang="en-US" sz="1800" dirty="0" err="1">
                <a:latin typeface="Garamond" panose="02020404030301010803" pitchFamily="18" charset="0"/>
              </a:rPr>
              <a:t>Pravilnikom</a:t>
            </a:r>
            <a:r>
              <a:rPr lang="en-US" sz="1800" dirty="0">
                <a:latin typeface="Garamond" panose="02020404030301010803" pitchFamily="18" charset="0"/>
              </a:rPr>
              <a:t> o </a:t>
            </a:r>
            <a:r>
              <a:rPr lang="en-US" sz="1800" dirty="0" err="1">
                <a:latin typeface="Garamond" panose="02020404030301010803" pitchFamily="18" charset="0"/>
              </a:rPr>
              <a:t>elementima</a:t>
            </a:r>
            <a:r>
              <a:rPr lang="en-US" sz="1800" dirty="0">
                <a:latin typeface="Garamond" panose="02020404030301010803" pitchFamily="18" charset="0"/>
              </a:rPr>
              <a:t> </a:t>
            </a:r>
            <a:r>
              <a:rPr lang="en-US" sz="1800" dirty="0" err="1">
                <a:latin typeface="Garamond" panose="02020404030301010803" pitchFamily="18" charset="0"/>
              </a:rPr>
              <a:t>i</a:t>
            </a:r>
            <a:r>
              <a:rPr lang="en-US" sz="1800" dirty="0">
                <a:latin typeface="Garamond" panose="02020404030301010803" pitchFamily="18" charset="0"/>
              </a:rPr>
              <a:t> </a:t>
            </a:r>
            <a:r>
              <a:rPr lang="en-US" sz="1800" dirty="0" err="1">
                <a:latin typeface="Garamond" panose="02020404030301010803" pitchFamily="18" charset="0"/>
              </a:rPr>
              <a:t>kriterijima</a:t>
            </a:r>
            <a:r>
              <a:rPr lang="en-US" sz="1800" dirty="0">
                <a:latin typeface="Garamond" panose="02020404030301010803" pitchFamily="18" charset="0"/>
              </a:rPr>
              <a:t>.</a:t>
            </a:r>
          </a:p>
        </p:txBody>
      </p:sp>
      <p:sp>
        <p:nvSpPr>
          <p:cNvPr id="4" name="Footer Placeholder 3">
            <a:extLst>
              <a:ext uri="{FF2B5EF4-FFF2-40B4-BE49-F238E27FC236}">
                <a16:creationId xmlns:a16="http://schemas.microsoft.com/office/drawing/2014/main" id="{12A99D0B-101A-4BB8-B34A-062FBE43E00E}"/>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C01CC9F5-E847-4DB6-B1A6-6FB85B2DF5D3}"/>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21</a:t>
            </a:fld>
            <a:endParaRPr lang="hr-HR" dirty="0">
              <a:solidFill>
                <a:prstClr val="black">
                  <a:tint val="75000"/>
                </a:prstClr>
              </a:solidFill>
            </a:endParaRPr>
          </a:p>
        </p:txBody>
      </p:sp>
    </p:spTree>
    <p:extLst>
      <p:ext uri="{BB962C8B-B14F-4D97-AF65-F5344CB8AC3E}">
        <p14:creationId xmlns:p14="http://schemas.microsoft.com/office/powerpoint/2010/main" val="3689185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881064" y="299512"/>
            <a:ext cx="8229600" cy="850106"/>
          </a:xfrm>
        </p:spPr>
        <p:txBody>
          <a:bodyPr>
            <a:normAutofit/>
          </a:bodyPr>
          <a:lstStyle/>
          <a:p>
            <a:r>
              <a:rPr lang="hr-HR" sz="3200" b="1" dirty="0">
                <a:latin typeface="Garamond" panose="02020404030301010803" pitchFamily="18" charset="0"/>
                <a:cs typeface="Calibri Light" panose="020F0302020204030204" pitchFamily="34" charset="0"/>
              </a:rPr>
              <a:t>Postupci prijava i upisa u srednje škole </a:t>
            </a:r>
          </a:p>
        </p:txBody>
      </p:sp>
      <p:sp>
        <p:nvSpPr>
          <p:cNvPr id="3" name="Rezervirano mjesto sadržaja 2"/>
          <p:cNvSpPr>
            <a:spLocks noGrp="1"/>
          </p:cNvSpPr>
          <p:nvPr>
            <p:ph idx="1"/>
          </p:nvPr>
        </p:nvSpPr>
        <p:spPr>
          <a:xfrm>
            <a:off x="1674055" y="1038746"/>
            <a:ext cx="9228405" cy="3863901"/>
          </a:xfrm>
          <a:gradFill>
            <a:gsLst>
              <a:gs pos="0">
                <a:schemeClr val="bg1">
                  <a:lumMod val="65000"/>
                </a:schemeClr>
              </a:gs>
              <a:gs pos="35000">
                <a:schemeClr val="bg1">
                  <a:lumMod val="75000"/>
                </a:schemeClr>
              </a:gs>
              <a:gs pos="100000">
                <a:schemeClr val="bg1"/>
              </a:gs>
            </a:gsLst>
          </a:gradFill>
          <a:ln>
            <a:solidFill>
              <a:schemeClr val="tx1">
                <a:lumMod val="50000"/>
                <a:lumOff val="50000"/>
              </a:schemeClr>
            </a:solidFill>
          </a:ln>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marL="0" indent="0">
              <a:buNone/>
            </a:pPr>
            <a:endParaRPr lang="hr-HR" dirty="0"/>
          </a:p>
          <a:p>
            <a:pPr algn="just">
              <a:buFont typeface="Wingdings" pitchFamily="2" charset="2"/>
              <a:buChar char="q"/>
            </a:pPr>
            <a:r>
              <a:rPr lang="hr-HR" sz="3400" dirty="0">
                <a:latin typeface="Garamond" panose="02020404030301010803" pitchFamily="18" charset="0"/>
                <a:cs typeface="Calibri Light" panose="020F0302020204030204" pitchFamily="34" charset="0"/>
              </a:rPr>
              <a:t>Kandidati se za upis u programe obrazovanja prijavljuju preko mrežne stranice: </a:t>
            </a:r>
            <a:r>
              <a:rPr lang="hr-HR" sz="3400" b="1" u="sng" dirty="0">
                <a:solidFill>
                  <a:schemeClr val="bg1"/>
                </a:solidFill>
                <a:latin typeface="Garamond" panose="02020404030301010803" pitchFamily="18" charset="0"/>
                <a:cs typeface="Calibri Light" panose="020F0302020204030204" pitchFamily="34" charset="0"/>
              </a:rPr>
              <a:t>www.upisi.hr</a:t>
            </a:r>
            <a:r>
              <a:rPr lang="hr-HR" sz="3400" dirty="0">
                <a:latin typeface="Garamond" panose="02020404030301010803" pitchFamily="18" charset="0"/>
                <a:cs typeface="Calibri Light" panose="020F0302020204030204" pitchFamily="34" charset="0"/>
              </a:rPr>
              <a:t>, kojom pristupaju Nacionalnome informacijskome sustavu prijava i upisa u srednje škole (</a:t>
            </a:r>
            <a:r>
              <a:rPr lang="hr-HR" sz="3400" dirty="0" err="1">
                <a:latin typeface="Garamond" panose="02020404030301010803" pitchFamily="18" charset="0"/>
                <a:cs typeface="Calibri Light" panose="020F0302020204030204" pitchFamily="34" charset="0"/>
              </a:rPr>
              <a:t>NISpuSŠ</a:t>
            </a:r>
            <a:r>
              <a:rPr lang="hr-HR" sz="3400" dirty="0">
                <a:latin typeface="Garamond" panose="02020404030301010803" pitchFamily="18" charset="0"/>
                <a:cs typeface="Calibri Light" panose="020F0302020204030204" pitchFamily="34" charset="0"/>
              </a:rPr>
              <a:t>) putem elektroničkog identiteta iz sustava </a:t>
            </a:r>
            <a:r>
              <a:rPr lang="hr-HR" sz="3400" dirty="0" err="1">
                <a:latin typeface="Garamond" panose="02020404030301010803" pitchFamily="18" charset="0"/>
                <a:cs typeface="Calibri Light" panose="020F0302020204030204" pitchFamily="34" charset="0"/>
              </a:rPr>
              <a:t>AAI@EduHr</a:t>
            </a:r>
            <a:r>
              <a:rPr lang="hr-HR" sz="3400" dirty="0">
                <a:latin typeface="Garamond" panose="02020404030301010803" pitchFamily="18" charset="0"/>
                <a:cs typeface="Calibri Light" panose="020F0302020204030204" pitchFamily="34" charset="0"/>
              </a:rPr>
              <a:t>, tj. korisničkog imena i lozinke s kojima se prijavljuju u sustav te prilikom prve prijave dobivaju PIN.</a:t>
            </a:r>
          </a:p>
          <a:p>
            <a:pPr algn="just">
              <a:buFont typeface="Wingdings" pitchFamily="2" charset="2"/>
              <a:buChar char="q"/>
            </a:pPr>
            <a:endParaRPr lang="hr-HR" sz="3400" dirty="0">
              <a:latin typeface="Garamond" panose="02020404030301010803" pitchFamily="18" charset="0"/>
              <a:cs typeface="Calibri Light" panose="020F0302020204030204" pitchFamily="34" charset="0"/>
            </a:endParaRPr>
          </a:p>
          <a:p>
            <a:pPr algn="just">
              <a:buFont typeface="Wingdings" pitchFamily="2" charset="2"/>
              <a:buChar char="q"/>
            </a:pPr>
            <a:r>
              <a:rPr lang="hr-HR" sz="3400" dirty="0">
                <a:latin typeface="Garamond" panose="02020404030301010803" pitchFamily="18" charset="0"/>
                <a:cs typeface="Calibri Light" panose="020F0302020204030204" pitchFamily="34" charset="0"/>
              </a:rPr>
              <a:t>Posebno je važno pratiti i mrežne stranice srednjih škola koje kandidat želi upisati jer se tamo mogu pronaći važne informacije koje se odnose samo na tu srednju školu:</a:t>
            </a:r>
          </a:p>
          <a:p>
            <a:pPr>
              <a:buNone/>
            </a:pPr>
            <a:r>
              <a:rPr lang="hr-HR" dirty="0"/>
              <a:t>            </a:t>
            </a:r>
          </a:p>
          <a:p>
            <a:pPr>
              <a:buFont typeface="Wingdings" pitchFamily="2" charset="2"/>
              <a:buChar char="q"/>
            </a:pPr>
            <a:endParaRPr lang="hr-HR" dirty="0"/>
          </a:p>
        </p:txBody>
      </p:sp>
      <p:sp>
        <p:nvSpPr>
          <p:cNvPr id="5" name="Footer Placeholder 4">
            <a:extLst>
              <a:ext uri="{FF2B5EF4-FFF2-40B4-BE49-F238E27FC236}">
                <a16:creationId xmlns:a16="http://schemas.microsoft.com/office/drawing/2014/main" id="{91005CEA-1316-493A-9C79-9DD8A7F96DB5}"/>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6" name="Slide Number Placeholder 5">
            <a:extLst>
              <a:ext uri="{FF2B5EF4-FFF2-40B4-BE49-F238E27FC236}">
                <a16:creationId xmlns:a16="http://schemas.microsoft.com/office/drawing/2014/main" id="{9CF93096-94E1-494D-92FD-8C69AEAD5F91}"/>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22</a:t>
            </a:fld>
            <a:endParaRPr lang="hr-HR">
              <a:solidFill>
                <a:prstClr val="black">
                  <a:tint val="75000"/>
                </a:prstClr>
              </a:solidFill>
            </a:endParaRPr>
          </a:p>
        </p:txBody>
      </p:sp>
      <p:graphicFrame>
        <p:nvGraphicFramePr>
          <p:cNvPr id="4" name="Dijagram 3"/>
          <p:cNvGraphicFramePr/>
          <p:nvPr>
            <p:extLst>
              <p:ext uri="{D42A27DB-BD31-4B8C-83A1-F6EECF244321}">
                <p14:modId xmlns:p14="http://schemas.microsoft.com/office/powerpoint/2010/main" val="3475345983"/>
              </p:ext>
            </p:extLst>
          </p:nvPr>
        </p:nvGraphicFramePr>
        <p:xfrm>
          <a:off x="2927648" y="4974655"/>
          <a:ext cx="6216352" cy="136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4910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600" b="1" dirty="0">
                <a:latin typeface="Garamond" panose="02020404030301010803" pitchFamily="18" charset="0"/>
                <a:cs typeface="Calibri Light" panose="020F0302020204030204" pitchFamily="34" charset="0"/>
              </a:rPr>
              <a:t>Prva prijava na </a:t>
            </a:r>
            <a:r>
              <a:rPr lang="hr-HR" sz="3600" b="1" dirty="0">
                <a:latin typeface="Garamond" panose="02020404030301010803" pitchFamily="18" charset="0"/>
                <a:cs typeface="Calibri Light" panose="020F0302020204030204" pitchFamily="34" charset="0"/>
                <a:hlinkClick r:id="rId2"/>
              </a:rPr>
              <a:t>www.upisi.hr</a:t>
            </a:r>
            <a:r>
              <a:rPr lang="hr-HR" sz="3600" b="1" dirty="0">
                <a:latin typeface="Garamond" panose="02020404030301010803" pitchFamily="18" charset="0"/>
                <a:cs typeface="Calibri Light" panose="020F0302020204030204" pitchFamily="34" charset="0"/>
              </a:rPr>
              <a:t>  </a:t>
            </a:r>
          </a:p>
        </p:txBody>
      </p:sp>
      <p:sp>
        <p:nvSpPr>
          <p:cNvPr id="3" name="Rezervirano mjesto sadržaja 2"/>
          <p:cNvSpPr>
            <a:spLocks noGrp="1"/>
          </p:cNvSpPr>
          <p:nvPr>
            <p:ph idx="1"/>
          </p:nvPr>
        </p:nvSpPr>
        <p:spPr>
          <a:xfrm>
            <a:off x="1924929" y="1684607"/>
            <a:ext cx="9287022" cy="4277072"/>
          </a:xfrm>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buFont typeface="Courier New" panose="02070309020205020404" pitchFamily="49" charset="0"/>
              <a:buChar char="o"/>
            </a:pPr>
            <a:r>
              <a:rPr lang="hr-HR" sz="2400" dirty="0">
                <a:latin typeface="Garamond" panose="02020404030301010803" pitchFamily="18" charset="0"/>
                <a:cs typeface="Calibri Light" panose="020F0302020204030204" pitchFamily="34" charset="0"/>
              </a:rPr>
              <a:t>Učenik koji se prvi put prijavljuje sa svojim elektroničkim identitetom treba unijeti korisničko ime i lozinku kako bi mogao unijeti broj svoga mobilnoga telefona na koji želi SMS-om primiti PIN</a:t>
            </a:r>
            <a:r>
              <a:rPr lang="hr-HR" sz="2400" b="1" i="1" dirty="0">
                <a:latin typeface="Garamond" panose="02020404030301010803" pitchFamily="18" charset="0"/>
                <a:cs typeface="Calibri Light" panose="020F0302020204030204" pitchFamily="34" charset="0"/>
              </a:rPr>
              <a:t>. </a:t>
            </a:r>
            <a:r>
              <a:rPr lang="hr-HR" sz="2400" dirty="0">
                <a:latin typeface="Garamond" panose="02020404030301010803" pitchFamily="18" charset="0"/>
                <a:cs typeface="Calibri Light" panose="020F0302020204030204" pitchFamily="34" charset="0"/>
              </a:rPr>
              <a:t>PIN je osobni identifikacijski broj koji služi za dodatnu zaštitu i privatnost podataka svakoga kandidata. </a:t>
            </a:r>
          </a:p>
          <a:p>
            <a:pPr algn="just">
              <a:buFont typeface="Courier New" panose="02070309020205020404" pitchFamily="49" charset="0"/>
              <a:buChar char="o"/>
            </a:pPr>
            <a:endParaRPr lang="hr-HR" sz="2400" dirty="0">
              <a:latin typeface="Garamond" panose="02020404030301010803" pitchFamily="18" charset="0"/>
              <a:cs typeface="Calibri Light" panose="020F0302020204030204" pitchFamily="34" charset="0"/>
            </a:endParaRPr>
          </a:p>
          <a:p>
            <a:pPr algn="just">
              <a:buFont typeface="Courier New" panose="02070309020205020404" pitchFamily="49" charset="0"/>
              <a:buChar char="o"/>
            </a:pPr>
            <a:r>
              <a:rPr lang="hr-HR" sz="2400" dirty="0">
                <a:latin typeface="Garamond" panose="02020404030301010803" pitchFamily="18" charset="0"/>
                <a:cs typeface="Calibri Light" panose="020F0302020204030204" pitchFamily="34" charset="0"/>
              </a:rPr>
              <a:t>Ako učenik ne posjeduje mobilni telefon, može navesti broj mobilnoga telefona nekoga od ukućana ili rođaka. Ako nitko od ukućana ili rođaka ne posjeduje mobilni telefon, učenik može zatražiti slanje PIN-a, uz prethodni dogovor, na mobilni telefon svojega razrednika. </a:t>
            </a:r>
          </a:p>
        </p:txBody>
      </p:sp>
      <p:sp>
        <p:nvSpPr>
          <p:cNvPr id="4" name="Footer Placeholder 3">
            <a:extLst>
              <a:ext uri="{FF2B5EF4-FFF2-40B4-BE49-F238E27FC236}">
                <a16:creationId xmlns:a16="http://schemas.microsoft.com/office/drawing/2014/main" id="{EE19F333-3E85-4F14-8E02-003077ED93D6}"/>
              </a:ext>
            </a:extLst>
          </p:cNvPr>
          <p:cNvSpPr>
            <a:spLocks noGrp="1"/>
          </p:cNvSpPr>
          <p:nvPr>
            <p:ph type="ftr" sz="quarter" idx="11"/>
          </p:nvPr>
        </p:nvSpPr>
        <p:spPr/>
        <p:txBody>
          <a:bodyPr/>
          <a:lstStyle/>
          <a:p>
            <a:pPr algn="ctr"/>
            <a:r>
              <a:rPr lang="hr-HR">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32FBCEB4-76C9-466A-8C9B-4CBA331FE1C3}"/>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23</a:t>
            </a:fld>
            <a:endParaRPr lang="hr-HR">
              <a:solidFill>
                <a:prstClr val="black">
                  <a:tint val="75000"/>
                </a:prstClr>
              </a:solidFill>
            </a:endParaRPr>
          </a:p>
        </p:txBody>
      </p:sp>
    </p:spTree>
    <p:extLst>
      <p:ext uri="{BB962C8B-B14F-4D97-AF65-F5344CB8AC3E}">
        <p14:creationId xmlns:p14="http://schemas.microsoft.com/office/powerpoint/2010/main" val="1353538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59099" y="109876"/>
            <a:ext cx="10972800" cy="414131"/>
          </a:xfrm>
        </p:spPr>
        <p:txBody>
          <a:bodyPr>
            <a:noAutofit/>
          </a:bodyPr>
          <a:lstStyle/>
          <a:p>
            <a:r>
              <a:rPr lang="hr-HR" sz="2800" b="1" dirty="0">
                <a:latin typeface="Garamond" panose="02020404030301010803" pitchFamily="18" charset="0"/>
                <a:cs typeface="Calibri Light" panose="020F0302020204030204" pitchFamily="34" charset="0"/>
              </a:rPr>
              <a:t>Uputa za prijavu u sustav upisi.hr </a:t>
            </a:r>
          </a:p>
        </p:txBody>
      </p:sp>
      <p:pic>
        <p:nvPicPr>
          <p:cNvPr id="7" name="Content Placeholder 6">
            <a:extLst>
              <a:ext uri="{FF2B5EF4-FFF2-40B4-BE49-F238E27FC236}">
                <a16:creationId xmlns:a16="http://schemas.microsoft.com/office/drawing/2014/main" id="{A10F8443-69BA-40FE-9659-D65CB0C5C9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0140" y="681889"/>
            <a:ext cx="5022168" cy="6066235"/>
          </a:xfrm>
        </p:spPr>
      </p:pic>
      <p:sp>
        <p:nvSpPr>
          <p:cNvPr id="8" name="Footer Placeholder 7">
            <a:extLst>
              <a:ext uri="{FF2B5EF4-FFF2-40B4-BE49-F238E27FC236}">
                <a16:creationId xmlns:a16="http://schemas.microsoft.com/office/drawing/2014/main" id="{32537E23-A59F-4CA6-B1A5-A9391C03FE96}"/>
              </a:ext>
            </a:extLst>
          </p:cNvPr>
          <p:cNvSpPr>
            <a:spLocks noGrp="1"/>
          </p:cNvSpPr>
          <p:nvPr>
            <p:ph type="ftr" sz="quarter" idx="11"/>
          </p:nvPr>
        </p:nvSpPr>
        <p:spPr>
          <a:xfrm>
            <a:off x="825613" y="6343510"/>
            <a:ext cx="6280830" cy="404614"/>
          </a:xfrm>
        </p:spPr>
        <p:txBody>
          <a:bodyPr/>
          <a:lstStyle/>
          <a:p>
            <a:r>
              <a:rPr lang="hr-HR" dirty="0">
                <a:solidFill>
                  <a:prstClr val="black">
                    <a:tint val="75000"/>
                  </a:prstClr>
                </a:solidFill>
                <a:latin typeface="Garamond" panose="02020404030301010803" pitchFamily="18" charset="0"/>
              </a:rPr>
              <a:t>Osnovna škola "Ivan Kozarac" Nijemci</a:t>
            </a:r>
          </a:p>
        </p:txBody>
      </p:sp>
      <p:sp>
        <p:nvSpPr>
          <p:cNvPr id="9" name="Slide Number Placeholder 8">
            <a:extLst>
              <a:ext uri="{FF2B5EF4-FFF2-40B4-BE49-F238E27FC236}">
                <a16:creationId xmlns:a16="http://schemas.microsoft.com/office/drawing/2014/main" id="{E8A64A9F-4812-4E9A-91D0-FD254F940EC8}"/>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24</a:t>
            </a:fld>
            <a:endParaRPr lang="hr-HR">
              <a:solidFill>
                <a:prstClr val="black">
                  <a:tint val="75000"/>
                </a:prstClr>
              </a:solidFill>
            </a:endParaRPr>
          </a:p>
        </p:txBody>
      </p:sp>
    </p:spTree>
    <p:extLst>
      <p:ext uri="{BB962C8B-B14F-4D97-AF65-F5344CB8AC3E}">
        <p14:creationId xmlns:p14="http://schemas.microsoft.com/office/powerpoint/2010/main" val="2692425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491274" y="685799"/>
            <a:ext cx="10067680" cy="1485900"/>
          </a:xfrm>
        </p:spPr>
        <p:txBody>
          <a:bodyPr>
            <a:normAutofit/>
          </a:bodyPr>
          <a:lstStyle/>
          <a:p>
            <a:pPr algn="just"/>
            <a:r>
              <a:rPr lang="hr-HR" sz="2800" b="1" dirty="0">
                <a:latin typeface="Garamond" panose="02020404030301010803" pitchFamily="18" charset="0"/>
                <a:cs typeface="Calibri Light" panose="020F0302020204030204" pitchFamily="34" charset="0"/>
              </a:rPr>
              <a:t>Provjera unesenih ocjena i ostalih podataka kandidata u sustavu NISpuSŠ  (u periodu do prijave obrazovnih programa)</a:t>
            </a:r>
          </a:p>
        </p:txBody>
      </p:sp>
      <p:sp>
        <p:nvSpPr>
          <p:cNvPr id="3" name="Rezervirano mjesto sadržaja 2"/>
          <p:cNvSpPr>
            <a:spLocks noGrp="1"/>
          </p:cNvSpPr>
          <p:nvPr>
            <p:ph idx="1"/>
          </p:nvPr>
        </p:nvSpPr>
        <p:spPr>
          <a:xfrm>
            <a:off x="1981200" y="2171699"/>
            <a:ext cx="9087828" cy="3455376"/>
          </a:xfr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a:normAutofit/>
          </a:bodyPr>
          <a:lstStyle/>
          <a:p>
            <a:pPr algn="just">
              <a:buFont typeface="Courier New" panose="02070309020205020404" pitchFamily="49" charset="0"/>
              <a:buChar char="o"/>
            </a:pPr>
            <a:endParaRPr lang="hr-HR" dirty="0">
              <a:latin typeface="Garamond" panose="02020404030301010803" pitchFamily="18" charset="0"/>
              <a:cs typeface="Calibri Light" panose="020F0302020204030204" pitchFamily="34" charset="0"/>
            </a:endParaRPr>
          </a:p>
          <a:p>
            <a:pPr algn="just">
              <a:buFont typeface="Courier New" panose="02070309020205020404" pitchFamily="49" charset="0"/>
              <a:buChar char="o"/>
            </a:pPr>
            <a:r>
              <a:rPr lang="hr-HR" sz="2400" dirty="0">
                <a:latin typeface="Garamond" panose="02020404030301010803" pitchFamily="18" charset="0"/>
                <a:cs typeface="Calibri Light" panose="020F0302020204030204" pitchFamily="34" charset="0"/>
              </a:rPr>
              <a:t>Učenik treba provjeriti osobne podatke,</a:t>
            </a:r>
            <a:r>
              <a:rPr lang="hr-HR" sz="2400" b="1" i="1" dirty="0">
                <a:latin typeface="Garamond" panose="02020404030301010803" pitchFamily="18" charset="0"/>
                <a:cs typeface="Calibri Light" panose="020F0302020204030204" pitchFamily="34" charset="0"/>
              </a:rPr>
              <a:t> </a:t>
            </a:r>
            <a:r>
              <a:rPr lang="hr-HR" sz="2400" dirty="0">
                <a:latin typeface="Garamond" panose="02020404030301010803" pitchFamily="18" charset="0"/>
                <a:cs typeface="Calibri Light" panose="020F0302020204030204" pitchFamily="34" charset="0"/>
              </a:rPr>
              <a:t>ocjene iz osnovne škole te rezultate državnih i međunarodnih natjecanja, kao i sve ostale upisane podatke koji se nalaze u sustavu NISpuSŠ-u, a u skladu s rokovima navedenim u Kalendaru</a:t>
            </a:r>
            <a:r>
              <a:rPr lang="hr-HR" sz="2400" b="1" i="1" dirty="0">
                <a:latin typeface="Garamond" panose="02020404030301010803" pitchFamily="18" charset="0"/>
                <a:cs typeface="Calibri Light" panose="020F0302020204030204" pitchFamily="34" charset="0"/>
              </a:rPr>
              <a:t>. </a:t>
            </a:r>
          </a:p>
          <a:p>
            <a:pPr algn="just">
              <a:buFont typeface="Courier New" panose="02070309020205020404" pitchFamily="49" charset="0"/>
              <a:buChar char="o"/>
            </a:pPr>
            <a:endParaRPr lang="hr-HR" sz="2400" dirty="0">
              <a:latin typeface="Garamond" panose="02020404030301010803" pitchFamily="18" charset="0"/>
              <a:cs typeface="Calibri Light" panose="020F0302020204030204" pitchFamily="34" charset="0"/>
            </a:endParaRPr>
          </a:p>
          <a:p>
            <a:pPr algn="just">
              <a:buFont typeface="Courier New" panose="02070309020205020404" pitchFamily="49" charset="0"/>
              <a:buChar char="o"/>
            </a:pPr>
            <a:r>
              <a:rPr lang="hr-HR" sz="2400" dirty="0">
                <a:latin typeface="Garamond" panose="02020404030301010803" pitchFamily="18" charset="0"/>
                <a:cs typeface="Calibri Light" panose="020F0302020204030204" pitchFamily="34" charset="0"/>
              </a:rPr>
              <a:t>Ako su podaci netočni, učenici trebaju što prije obavijestiti razrednika u svojoj školi. </a:t>
            </a:r>
          </a:p>
          <a:p>
            <a:pPr algn="just">
              <a:buFont typeface="Courier New" panose="02070309020205020404" pitchFamily="49" charset="0"/>
              <a:buChar char="o"/>
            </a:pPr>
            <a:endParaRPr lang="hr-HR" dirty="0">
              <a:latin typeface="Garamond" panose="02020404030301010803" pitchFamily="18" charset="0"/>
              <a:cs typeface="Calibri Light" panose="020F0302020204030204" pitchFamily="34" charset="0"/>
            </a:endParaRPr>
          </a:p>
          <a:p>
            <a:endParaRPr lang="hr-HR" dirty="0">
              <a:latin typeface="Garamond" panose="02020404030301010803" pitchFamily="18" charset="0"/>
            </a:endParaRPr>
          </a:p>
        </p:txBody>
      </p:sp>
      <p:sp>
        <p:nvSpPr>
          <p:cNvPr id="4" name="Footer Placeholder 3">
            <a:extLst>
              <a:ext uri="{FF2B5EF4-FFF2-40B4-BE49-F238E27FC236}">
                <a16:creationId xmlns:a16="http://schemas.microsoft.com/office/drawing/2014/main" id="{3279BA61-6056-4B7D-BB50-5EEE86F9C719}"/>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47DEB341-5F0C-4096-93D6-59EAA85B68C8}"/>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25</a:t>
            </a:fld>
            <a:endParaRPr lang="hr-HR">
              <a:solidFill>
                <a:prstClr val="black">
                  <a:tint val="75000"/>
                </a:prstClr>
              </a:solidFill>
            </a:endParaRPr>
          </a:p>
        </p:txBody>
      </p:sp>
    </p:spTree>
    <p:extLst>
      <p:ext uri="{BB962C8B-B14F-4D97-AF65-F5344CB8AC3E}">
        <p14:creationId xmlns:p14="http://schemas.microsoft.com/office/powerpoint/2010/main" val="4087786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idx="1"/>
          </p:nvPr>
        </p:nvPicPr>
        <p:blipFill>
          <a:blip r:embed="rId2"/>
          <a:stretch>
            <a:fillRect/>
          </a:stretch>
        </p:blipFill>
        <p:spPr>
          <a:xfrm>
            <a:off x="2668293" y="209253"/>
            <a:ext cx="6171397" cy="6567054"/>
          </a:xfrm>
          <a:prstGeom prst="rect">
            <a:avLst/>
          </a:prstGeom>
        </p:spPr>
      </p:pic>
      <p:sp>
        <p:nvSpPr>
          <p:cNvPr id="2" name="Footer Placeholder 1">
            <a:extLst>
              <a:ext uri="{FF2B5EF4-FFF2-40B4-BE49-F238E27FC236}">
                <a16:creationId xmlns:a16="http://schemas.microsoft.com/office/drawing/2014/main" id="{E64474A0-B1F2-4300-973B-55E6AD23D6E9}"/>
              </a:ext>
            </a:extLst>
          </p:cNvPr>
          <p:cNvSpPr>
            <a:spLocks noGrp="1"/>
          </p:cNvSpPr>
          <p:nvPr>
            <p:ph type="ftr" sz="quarter" idx="11"/>
          </p:nvPr>
        </p:nvSpPr>
        <p:spPr>
          <a:xfrm>
            <a:off x="906901" y="6380650"/>
            <a:ext cx="1596292" cy="404614"/>
          </a:xfrm>
        </p:spPr>
        <p:txBody>
          <a:bodyPr/>
          <a:lstStyle/>
          <a:p>
            <a:r>
              <a:rPr lang="hr-HR" dirty="0">
                <a:solidFill>
                  <a:prstClr val="black">
                    <a:tint val="75000"/>
                  </a:prstClr>
                </a:solidFill>
                <a:latin typeface="Garamond" panose="02020404030301010803" pitchFamily="18" charset="0"/>
              </a:rPr>
              <a:t>Osnovna škola "Ivan Kozarac" Nijemci</a:t>
            </a:r>
          </a:p>
        </p:txBody>
      </p:sp>
      <p:sp>
        <p:nvSpPr>
          <p:cNvPr id="3" name="Slide Number Placeholder 2">
            <a:extLst>
              <a:ext uri="{FF2B5EF4-FFF2-40B4-BE49-F238E27FC236}">
                <a16:creationId xmlns:a16="http://schemas.microsoft.com/office/drawing/2014/main" id="{26F8A5FF-5D50-4C53-B009-9E04D4BE41DE}"/>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26</a:t>
            </a:fld>
            <a:endParaRPr lang="hr-HR">
              <a:solidFill>
                <a:prstClr val="black">
                  <a:tint val="75000"/>
                </a:prstClr>
              </a:solidFill>
            </a:endParaRPr>
          </a:p>
        </p:txBody>
      </p:sp>
      <p:sp>
        <p:nvSpPr>
          <p:cNvPr id="5" name="Callout: Left Arrow 4">
            <a:extLst>
              <a:ext uri="{FF2B5EF4-FFF2-40B4-BE49-F238E27FC236}">
                <a16:creationId xmlns:a16="http://schemas.microsoft.com/office/drawing/2014/main" id="{15920EFF-1618-4F1D-92E7-8916A157AB46}"/>
              </a:ext>
            </a:extLst>
          </p:cNvPr>
          <p:cNvSpPr/>
          <p:nvPr/>
        </p:nvSpPr>
        <p:spPr>
          <a:xfrm>
            <a:off x="9004790" y="677647"/>
            <a:ext cx="2264898" cy="5775739"/>
          </a:xfrm>
          <a:prstGeom prst="leftArrowCallou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r-HR" dirty="0">
                <a:latin typeface="Garamond" panose="02020404030301010803" pitchFamily="18" charset="0"/>
              </a:rPr>
              <a:t>U periodu od 25. 5. do 26. 6. 2018. učenik može pregledati </a:t>
            </a:r>
            <a:r>
              <a:rPr lang="en-US" dirty="0" err="1">
                <a:latin typeface="Garamond" panose="02020404030301010803" pitchFamily="18" charset="0"/>
              </a:rPr>
              <a:t>osobne</a:t>
            </a:r>
            <a:r>
              <a:rPr lang="en-US" dirty="0">
                <a:latin typeface="Garamond" panose="02020404030301010803" pitchFamily="18" charset="0"/>
              </a:rPr>
              <a:t> </a:t>
            </a:r>
            <a:r>
              <a:rPr lang="en-US" dirty="0" err="1">
                <a:latin typeface="Garamond" panose="02020404030301010803" pitchFamily="18" charset="0"/>
              </a:rPr>
              <a:t>podatke</a:t>
            </a:r>
            <a:r>
              <a:rPr lang="en-US" dirty="0">
                <a:latin typeface="Garamond" panose="02020404030301010803" pitchFamily="18" charset="0"/>
              </a:rPr>
              <a:t>, </a:t>
            </a:r>
            <a:r>
              <a:rPr lang="en-US" dirty="0" err="1">
                <a:latin typeface="Garamond" panose="02020404030301010803" pitchFamily="18" charset="0"/>
              </a:rPr>
              <a:t>ocjene</a:t>
            </a:r>
            <a:r>
              <a:rPr lang="en-US" dirty="0">
                <a:latin typeface="Garamond" panose="02020404030301010803" pitchFamily="18" charset="0"/>
              </a:rPr>
              <a:t> </a:t>
            </a:r>
            <a:r>
              <a:rPr lang="en-US" dirty="0" err="1">
                <a:latin typeface="Garamond" panose="02020404030301010803" pitchFamily="18" charset="0"/>
              </a:rPr>
              <a:t>iz</a:t>
            </a:r>
            <a:r>
              <a:rPr lang="en-US" dirty="0">
                <a:latin typeface="Garamond" panose="02020404030301010803" pitchFamily="18" charset="0"/>
              </a:rPr>
              <a:t> </a:t>
            </a:r>
            <a:r>
              <a:rPr lang="en-US" dirty="0" err="1">
                <a:latin typeface="Garamond" panose="02020404030301010803" pitchFamily="18" charset="0"/>
              </a:rPr>
              <a:t>osnovne</a:t>
            </a:r>
            <a:r>
              <a:rPr lang="en-US" dirty="0">
                <a:latin typeface="Garamond" panose="02020404030301010803" pitchFamily="18" charset="0"/>
              </a:rPr>
              <a:t> </a:t>
            </a:r>
            <a:r>
              <a:rPr lang="en-US" dirty="0" err="1">
                <a:latin typeface="Garamond" panose="02020404030301010803" pitchFamily="18" charset="0"/>
              </a:rPr>
              <a:t>škole</a:t>
            </a:r>
            <a:r>
              <a:rPr lang="en-US" dirty="0">
                <a:latin typeface="Garamond" panose="02020404030301010803" pitchFamily="18" charset="0"/>
              </a:rPr>
              <a:t> </a:t>
            </a:r>
            <a:r>
              <a:rPr lang="en-US" dirty="0" err="1">
                <a:latin typeface="Garamond" panose="02020404030301010803" pitchFamily="18" charset="0"/>
              </a:rPr>
              <a:t>te</a:t>
            </a:r>
            <a:r>
              <a:rPr lang="en-US" dirty="0">
                <a:latin typeface="Garamond" panose="02020404030301010803" pitchFamily="18" charset="0"/>
              </a:rPr>
              <a:t> </a:t>
            </a:r>
            <a:r>
              <a:rPr lang="en-US" dirty="0" err="1">
                <a:latin typeface="Garamond" panose="02020404030301010803" pitchFamily="18" charset="0"/>
              </a:rPr>
              <a:t>rezultate</a:t>
            </a:r>
            <a:r>
              <a:rPr lang="en-US" dirty="0">
                <a:latin typeface="Garamond" panose="02020404030301010803" pitchFamily="18" charset="0"/>
              </a:rPr>
              <a:t> </a:t>
            </a:r>
            <a:r>
              <a:rPr lang="en-US" dirty="0" err="1">
                <a:latin typeface="Garamond" panose="02020404030301010803" pitchFamily="18" charset="0"/>
              </a:rPr>
              <a:t>natjecanja</a:t>
            </a:r>
            <a:r>
              <a:rPr lang="en-US" dirty="0">
                <a:latin typeface="Garamond" panose="02020404030301010803" pitchFamily="18" charset="0"/>
              </a:rPr>
              <a:t>, </a:t>
            </a:r>
            <a:r>
              <a:rPr lang="en-US" dirty="0" err="1">
                <a:latin typeface="Garamond" panose="02020404030301010803" pitchFamily="18" charset="0"/>
              </a:rPr>
              <a:t>kao</a:t>
            </a:r>
            <a:r>
              <a:rPr lang="en-US" dirty="0">
                <a:latin typeface="Garamond" panose="02020404030301010803" pitchFamily="18" charset="0"/>
              </a:rPr>
              <a:t> </a:t>
            </a:r>
            <a:r>
              <a:rPr lang="en-US" dirty="0" err="1">
                <a:latin typeface="Garamond" panose="02020404030301010803" pitchFamily="18" charset="0"/>
              </a:rPr>
              <a:t>i</a:t>
            </a:r>
            <a:r>
              <a:rPr lang="en-US" dirty="0">
                <a:latin typeface="Garamond" panose="02020404030301010803" pitchFamily="18" charset="0"/>
              </a:rPr>
              <a:t> </a:t>
            </a:r>
            <a:r>
              <a:rPr lang="en-US" dirty="0" err="1">
                <a:latin typeface="Garamond" panose="02020404030301010803" pitchFamily="18" charset="0"/>
              </a:rPr>
              <a:t>sve</a:t>
            </a:r>
            <a:r>
              <a:rPr lang="en-US" dirty="0">
                <a:latin typeface="Garamond" panose="02020404030301010803" pitchFamily="18" charset="0"/>
              </a:rPr>
              <a:t> </a:t>
            </a:r>
            <a:r>
              <a:rPr lang="en-US" dirty="0" err="1">
                <a:latin typeface="Garamond" panose="02020404030301010803" pitchFamily="18" charset="0"/>
              </a:rPr>
              <a:t>ostale</a:t>
            </a:r>
            <a:r>
              <a:rPr lang="en-US" dirty="0">
                <a:latin typeface="Garamond" panose="02020404030301010803" pitchFamily="18" charset="0"/>
              </a:rPr>
              <a:t> </a:t>
            </a:r>
            <a:r>
              <a:rPr lang="en-US" dirty="0" err="1">
                <a:latin typeface="Garamond" panose="02020404030301010803" pitchFamily="18" charset="0"/>
              </a:rPr>
              <a:t>upisane</a:t>
            </a:r>
            <a:r>
              <a:rPr lang="en-US" dirty="0">
                <a:latin typeface="Garamond" panose="02020404030301010803" pitchFamily="18" charset="0"/>
              </a:rPr>
              <a:t> </a:t>
            </a:r>
            <a:r>
              <a:rPr lang="en-US" dirty="0" err="1">
                <a:latin typeface="Garamond" panose="02020404030301010803" pitchFamily="18" charset="0"/>
              </a:rPr>
              <a:t>podatke</a:t>
            </a:r>
            <a:r>
              <a:rPr lang="en-US" dirty="0">
                <a:latin typeface="Garamond" panose="02020404030301010803" pitchFamily="18" charset="0"/>
              </a:rPr>
              <a:t> </a:t>
            </a:r>
            <a:r>
              <a:rPr lang="en-US" dirty="0" err="1">
                <a:latin typeface="Garamond" panose="02020404030301010803" pitchFamily="18" charset="0"/>
              </a:rPr>
              <a:t>koji</a:t>
            </a:r>
            <a:r>
              <a:rPr lang="en-US" dirty="0">
                <a:latin typeface="Garamond" panose="02020404030301010803" pitchFamily="18" charset="0"/>
              </a:rPr>
              <a:t> se </a:t>
            </a:r>
            <a:r>
              <a:rPr lang="en-US" dirty="0" err="1">
                <a:latin typeface="Garamond" panose="02020404030301010803" pitchFamily="18" charset="0"/>
              </a:rPr>
              <a:t>nalaze</a:t>
            </a:r>
            <a:r>
              <a:rPr lang="en-US" dirty="0">
                <a:latin typeface="Garamond" panose="02020404030301010803" pitchFamily="18" charset="0"/>
              </a:rPr>
              <a:t> u </a:t>
            </a:r>
            <a:r>
              <a:rPr lang="en-US" dirty="0" err="1">
                <a:latin typeface="Garamond" panose="02020404030301010803" pitchFamily="18" charset="0"/>
              </a:rPr>
              <a:t>sustavu</a:t>
            </a:r>
            <a:r>
              <a:rPr lang="en-US" dirty="0">
                <a:latin typeface="Garamond" panose="02020404030301010803" pitchFamily="18" charset="0"/>
              </a:rPr>
              <a:t> </a:t>
            </a:r>
            <a:r>
              <a:rPr lang="en-US" dirty="0" err="1">
                <a:latin typeface="Garamond" panose="02020404030301010803" pitchFamily="18" charset="0"/>
              </a:rPr>
              <a:t>NISpuSŠ</a:t>
            </a:r>
            <a:r>
              <a:rPr lang="hr-HR" dirty="0">
                <a:latin typeface="Garamond" panose="02020404030301010803" pitchFamily="18" charset="0"/>
              </a:rPr>
              <a:t>.</a:t>
            </a:r>
            <a:endParaRPr lang="en-US" dirty="0">
              <a:latin typeface="Garamond" panose="02020404030301010803" pitchFamily="18" charset="0"/>
            </a:endParaRPr>
          </a:p>
        </p:txBody>
      </p:sp>
    </p:spTree>
    <p:extLst>
      <p:ext uri="{BB962C8B-B14F-4D97-AF65-F5344CB8AC3E}">
        <p14:creationId xmlns:p14="http://schemas.microsoft.com/office/powerpoint/2010/main" val="3714327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idx="1"/>
          </p:nvPr>
        </p:nvPicPr>
        <p:blipFill>
          <a:blip r:embed="rId2"/>
          <a:stretch>
            <a:fillRect/>
          </a:stretch>
        </p:blipFill>
        <p:spPr>
          <a:xfrm>
            <a:off x="1216538" y="1231559"/>
            <a:ext cx="10483579" cy="4394882"/>
          </a:xfrm>
          <a:prstGeom prst="rect">
            <a:avLst/>
          </a:prstGeom>
        </p:spPr>
      </p:pic>
      <p:sp>
        <p:nvSpPr>
          <p:cNvPr id="2" name="Footer Placeholder 1">
            <a:extLst>
              <a:ext uri="{FF2B5EF4-FFF2-40B4-BE49-F238E27FC236}">
                <a16:creationId xmlns:a16="http://schemas.microsoft.com/office/drawing/2014/main" id="{F75D1810-2AE8-42A5-9686-86F14EC5BBCA}"/>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3" name="Slide Number Placeholder 2">
            <a:extLst>
              <a:ext uri="{FF2B5EF4-FFF2-40B4-BE49-F238E27FC236}">
                <a16:creationId xmlns:a16="http://schemas.microsoft.com/office/drawing/2014/main" id="{473A88C8-3EF7-41FF-B600-FD413C59C8AC}"/>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27</a:t>
            </a:fld>
            <a:endParaRPr lang="hr-HR">
              <a:solidFill>
                <a:prstClr val="black">
                  <a:tint val="75000"/>
                </a:prstClr>
              </a:solidFill>
            </a:endParaRPr>
          </a:p>
        </p:txBody>
      </p:sp>
    </p:spTree>
    <p:extLst>
      <p:ext uri="{BB962C8B-B14F-4D97-AF65-F5344CB8AC3E}">
        <p14:creationId xmlns:p14="http://schemas.microsoft.com/office/powerpoint/2010/main" val="784456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idx="1"/>
          </p:nvPr>
        </p:nvPicPr>
        <p:blipFill>
          <a:blip r:embed="rId2"/>
          <a:stretch>
            <a:fillRect/>
          </a:stretch>
        </p:blipFill>
        <p:spPr>
          <a:xfrm>
            <a:off x="2813847" y="106879"/>
            <a:ext cx="6970816" cy="6346507"/>
          </a:xfrm>
          <a:prstGeom prst="rect">
            <a:avLst/>
          </a:prstGeom>
        </p:spPr>
      </p:pic>
      <p:sp>
        <p:nvSpPr>
          <p:cNvPr id="2" name="Footer Placeholder 1">
            <a:extLst>
              <a:ext uri="{FF2B5EF4-FFF2-40B4-BE49-F238E27FC236}">
                <a16:creationId xmlns:a16="http://schemas.microsoft.com/office/drawing/2014/main" id="{2A9583A3-B2FD-4F89-8CC6-3FE7AA43283F}"/>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3" name="Slide Number Placeholder 2">
            <a:extLst>
              <a:ext uri="{FF2B5EF4-FFF2-40B4-BE49-F238E27FC236}">
                <a16:creationId xmlns:a16="http://schemas.microsoft.com/office/drawing/2014/main" id="{7F899918-8BF2-48F6-8CC4-10F6048C9F4A}"/>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28</a:t>
            </a:fld>
            <a:endParaRPr lang="hr-HR">
              <a:solidFill>
                <a:prstClr val="black">
                  <a:tint val="75000"/>
                </a:prstClr>
              </a:solidFill>
            </a:endParaRPr>
          </a:p>
        </p:txBody>
      </p:sp>
    </p:spTree>
    <p:extLst>
      <p:ext uri="{BB962C8B-B14F-4D97-AF65-F5344CB8AC3E}">
        <p14:creationId xmlns:p14="http://schemas.microsoft.com/office/powerpoint/2010/main" val="786041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600" b="1" dirty="0">
                <a:latin typeface="Garamond" panose="02020404030301010803" pitchFamily="18" charset="0"/>
                <a:cs typeface="Calibri Light" panose="020F0302020204030204" pitchFamily="34" charset="0"/>
              </a:rPr>
              <a:t>Prijava programa obrazovanja </a:t>
            </a:r>
          </a:p>
        </p:txBody>
      </p:sp>
      <p:sp>
        <p:nvSpPr>
          <p:cNvPr id="3" name="Rezervirano mjesto sadržaja 2"/>
          <p:cNvSpPr>
            <a:spLocks noGrp="1"/>
          </p:cNvSpPr>
          <p:nvPr>
            <p:ph idx="1"/>
          </p:nvPr>
        </p:nvSpPr>
        <p:spPr>
          <a:xfrm>
            <a:off x="1371600" y="1688123"/>
            <a:ext cx="9868486" cy="4484077"/>
          </a:xfrm>
          <a:ln>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algn="just">
              <a:buFont typeface="Courier New" panose="02070309020205020404" pitchFamily="49" charset="0"/>
              <a:buChar char="o"/>
            </a:pPr>
            <a:endParaRPr lang="hr-HR" sz="2400" dirty="0">
              <a:latin typeface="Garamond" panose="02020404030301010803" pitchFamily="18" charset="0"/>
              <a:cs typeface="Calibri Light" panose="020F0302020204030204" pitchFamily="34" charset="0"/>
            </a:endParaRPr>
          </a:p>
          <a:p>
            <a:pPr algn="just">
              <a:buFont typeface="Courier New" panose="02070309020205020404" pitchFamily="49" charset="0"/>
              <a:buChar char="o"/>
            </a:pPr>
            <a:r>
              <a:rPr lang="hr-HR" sz="2400" dirty="0">
                <a:latin typeface="Garamond" panose="02020404030301010803" pitchFamily="18" charset="0"/>
                <a:cs typeface="Calibri Light" panose="020F0302020204030204" pitchFamily="34" charset="0"/>
              </a:rPr>
              <a:t>Učenici će se prijavljivati za upis i upisivati u I. razred srednjih škola u školskoj godini 2018./2019. u ljetnome, jesenskome i naknadnome upisnom roku. </a:t>
            </a:r>
          </a:p>
          <a:p>
            <a:pPr algn="just">
              <a:buFont typeface="Courier New" panose="02070309020205020404" pitchFamily="49" charset="0"/>
              <a:buChar char="o"/>
            </a:pPr>
            <a:endParaRPr lang="hr-HR" sz="2400" b="1" dirty="0">
              <a:latin typeface="Garamond" panose="02020404030301010803" pitchFamily="18" charset="0"/>
              <a:cs typeface="Calibri Light" panose="020F0302020204030204" pitchFamily="34" charset="0"/>
            </a:endParaRPr>
          </a:p>
          <a:p>
            <a:pPr algn="just">
              <a:buFont typeface="Courier New" panose="02070309020205020404" pitchFamily="49" charset="0"/>
              <a:buChar char="o"/>
            </a:pPr>
            <a:r>
              <a:rPr lang="hr-HR" sz="2400" b="1" dirty="0">
                <a:latin typeface="Garamond" panose="02020404030301010803" pitchFamily="18" charset="0"/>
                <a:cs typeface="Calibri Light" panose="020F0302020204030204" pitchFamily="34" charset="0"/>
              </a:rPr>
              <a:t>U ljetnom i jesenskom upisnom roku kandidat može prijaviti najviše 6 odabira programa obrazovanja. </a:t>
            </a:r>
            <a:r>
              <a:rPr lang="hr-HR" sz="2400" dirty="0">
                <a:latin typeface="Garamond" panose="02020404030301010803" pitchFamily="18" charset="0"/>
                <a:cs typeface="Calibri Light" panose="020F0302020204030204" pitchFamily="34" charset="0"/>
              </a:rPr>
              <a:t>Programe obrazovanja, odnosno odabrane srednje škole, moguće je pretraživati prema zadanim kriterijima pretrage. Moguće je prilagoditi pretragu s obzirom na županiju, naziv škole, vrstu škole (javne ili privatne), naziv programa obrazovanja i slično. </a:t>
            </a:r>
          </a:p>
          <a:p>
            <a:endParaRPr lang="hr-HR" dirty="0">
              <a:latin typeface="Garamond" panose="02020404030301010803" pitchFamily="18" charset="0"/>
            </a:endParaRPr>
          </a:p>
        </p:txBody>
      </p:sp>
      <p:sp>
        <p:nvSpPr>
          <p:cNvPr id="4" name="Footer Placeholder 3">
            <a:extLst>
              <a:ext uri="{FF2B5EF4-FFF2-40B4-BE49-F238E27FC236}">
                <a16:creationId xmlns:a16="http://schemas.microsoft.com/office/drawing/2014/main" id="{D543CCE0-119C-4937-A189-08EB02477CCF}"/>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04520BCB-D90B-45A3-932D-95DBA7179FC6}"/>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29</a:t>
            </a:fld>
            <a:endParaRPr lang="hr-HR">
              <a:solidFill>
                <a:prstClr val="black">
                  <a:tint val="75000"/>
                </a:prstClr>
              </a:solidFill>
            </a:endParaRPr>
          </a:p>
        </p:txBody>
      </p:sp>
    </p:spTree>
    <p:extLst>
      <p:ext uri="{BB962C8B-B14F-4D97-AF65-F5344CB8AC3E}">
        <p14:creationId xmlns:p14="http://schemas.microsoft.com/office/powerpoint/2010/main" val="1858137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7836A9-F509-4B6F-A47E-273904F1E0CB}"/>
              </a:ext>
            </a:extLst>
          </p:cNvPr>
          <p:cNvSpPr/>
          <p:nvPr/>
        </p:nvSpPr>
        <p:spPr>
          <a:xfrm>
            <a:off x="1219200" y="1364775"/>
            <a:ext cx="10311619" cy="4726745"/>
          </a:xfrm>
          <a:prstGeom prst="rect">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78065894-69F4-400B-966E-31AEDC20B589}"/>
              </a:ext>
            </a:extLst>
          </p:cNvPr>
          <p:cNvSpPr>
            <a:spLocks noGrp="1"/>
          </p:cNvSpPr>
          <p:nvPr>
            <p:ph type="title"/>
          </p:nvPr>
        </p:nvSpPr>
        <p:spPr>
          <a:xfrm>
            <a:off x="1371600" y="440140"/>
            <a:ext cx="9601200" cy="788158"/>
          </a:xfrm>
        </p:spPr>
        <p:txBody>
          <a:bodyPr/>
          <a:lstStyle/>
          <a:p>
            <a:r>
              <a:rPr lang="hr-HR" b="1" dirty="0">
                <a:latin typeface="Garamond" panose="02020404030301010803" pitchFamily="18" charset="0"/>
              </a:rPr>
              <a:t>Zadaci osnovne škole</a:t>
            </a:r>
            <a:endParaRPr lang="en-US" b="1" dirty="0">
              <a:latin typeface="Garamond" panose="02020404030301010803" pitchFamily="18" charset="0"/>
            </a:endParaRPr>
          </a:p>
        </p:txBody>
      </p:sp>
      <p:sp>
        <p:nvSpPr>
          <p:cNvPr id="3" name="Content Placeholder 2">
            <a:extLst>
              <a:ext uri="{FF2B5EF4-FFF2-40B4-BE49-F238E27FC236}">
                <a16:creationId xmlns:a16="http://schemas.microsoft.com/office/drawing/2014/main" id="{437FFC71-DCCD-425E-93A0-CC9F180CF29C}"/>
              </a:ext>
            </a:extLst>
          </p:cNvPr>
          <p:cNvSpPr>
            <a:spLocks noGrp="1"/>
          </p:cNvSpPr>
          <p:nvPr>
            <p:ph idx="1"/>
          </p:nvPr>
        </p:nvSpPr>
        <p:spPr>
          <a:xfrm>
            <a:off x="1371600" y="1501252"/>
            <a:ext cx="9928746" cy="4590267"/>
          </a:xfrm>
        </p:spPr>
        <p:txBody>
          <a:bodyPr>
            <a:normAutofit/>
          </a:bodyPr>
          <a:lstStyle/>
          <a:p>
            <a:pPr algn="just"/>
            <a:r>
              <a:rPr lang="en-US" dirty="0" err="1">
                <a:latin typeface="Garamond" panose="02020404030301010803" pitchFamily="18" charset="0"/>
              </a:rPr>
              <a:t>Dodjeljuje</a:t>
            </a:r>
            <a:r>
              <a:rPr lang="en-US" dirty="0">
                <a:latin typeface="Garamond" panose="02020404030301010803" pitchFamily="18" charset="0"/>
              </a:rPr>
              <a:t> </a:t>
            </a:r>
            <a:r>
              <a:rPr lang="en-US" dirty="0" err="1">
                <a:latin typeface="Garamond" panose="02020404030301010803" pitchFamily="18" charset="0"/>
              </a:rPr>
              <a:t>učenicima</a:t>
            </a:r>
            <a:r>
              <a:rPr lang="en-US" dirty="0">
                <a:latin typeface="Garamond" panose="02020404030301010803" pitchFamily="18" charset="0"/>
              </a:rPr>
              <a:t> </a:t>
            </a:r>
            <a:r>
              <a:rPr lang="en-US" dirty="0" err="1">
                <a:latin typeface="Garamond" panose="02020404030301010803" pitchFamily="18" charset="0"/>
              </a:rPr>
              <a:t>i</a:t>
            </a:r>
            <a:r>
              <a:rPr lang="en-US" dirty="0">
                <a:latin typeface="Garamond" panose="02020404030301010803" pitchFamily="18" charset="0"/>
              </a:rPr>
              <a:t> </a:t>
            </a:r>
            <a:r>
              <a:rPr lang="en-US" dirty="0" err="1">
                <a:latin typeface="Garamond" panose="02020404030301010803" pitchFamily="18" charset="0"/>
              </a:rPr>
              <a:t>razrednicima</a:t>
            </a:r>
            <a:r>
              <a:rPr lang="en-US" dirty="0">
                <a:latin typeface="Garamond" panose="02020404030301010803" pitchFamily="18" charset="0"/>
              </a:rPr>
              <a:t> </a:t>
            </a:r>
            <a:r>
              <a:rPr lang="en-US" dirty="0" err="1">
                <a:latin typeface="Garamond" panose="02020404030301010803" pitchFamily="18" charset="0"/>
              </a:rPr>
              <a:t>osmog</a:t>
            </a:r>
            <a:r>
              <a:rPr lang="en-US" dirty="0">
                <a:latin typeface="Garamond" panose="02020404030301010803" pitchFamily="18" charset="0"/>
              </a:rPr>
              <a:t> </a:t>
            </a:r>
            <a:r>
              <a:rPr lang="hr-HR" dirty="0">
                <a:latin typeface="Garamond" panose="02020404030301010803" pitchFamily="18" charset="0"/>
              </a:rPr>
              <a:t> </a:t>
            </a:r>
            <a:r>
              <a:rPr lang="en-US" dirty="0" err="1">
                <a:latin typeface="Garamond" panose="02020404030301010803" pitchFamily="18" charset="0"/>
              </a:rPr>
              <a:t>razreda</a:t>
            </a:r>
            <a:r>
              <a:rPr lang="en-US" dirty="0">
                <a:latin typeface="Garamond" panose="02020404030301010803" pitchFamily="18" charset="0"/>
              </a:rPr>
              <a:t> </a:t>
            </a:r>
            <a:r>
              <a:rPr lang="en-US" dirty="0" err="1">
                <a:latin typeface="Garamond" panose="02020404030301010803" pitchFamily="18" charset="0"/>
              </a:rPr>
              <a:t>elektronički</a:t>
            </a:r>
            <a:r>
              <a:rPr lang="en-US" dirty="0">
                <a:latin typeface="Garamond" panose="02020404030301010803" pitchFamily="18" charset="0"/>
              </a:rPr>
              <a:t> </a:t>
            </a:r>
            <a:r>
              <a:rPr lang="en-US" dirty="0" err="1">
                <a:latin typeface="Garamond" panose="02020404030301010803" pitchFamily="18" charset="0"/>
              </a:rPr>
              <a:t>identitet</a:t>
            </a:r>
            <a:r>
              <a:rPr lang="en-US" dirty="0">
                <a:latin typeface="Garamond" panose="02020404030301010803" pitchFamily="18" charset="0"/>
              </a:rPr>
              <a:t> </a:t>
            </a:r>
            <a:r>
              <a:rPr lang="en-US" dirty="0" err="1">
                <a:latin typeface="Garamond" panose="02020404030301010803" pitchFamily="18" charset="0"/>
              </a:rPr>
              <a:t>iz</a:t>
            </a:r>
            <a:r>
              <a:rPr lang="en-US" dirty="0">
                <a:latin typeface="Garamond" panose="02020404030301010803" pitchFamily="18" charset="0"/>
              </a:rPr>
              <a:t> AAI@Edu.hr </a:t>
            </a:r>
            <a:br>
              <a:rPr lang="en-US" dirty="0">
                <a:latin typeface="Garamond" panose="02020404030301010803" pitchFamily="18" charset="0"/>
              </a:rPr>
            </a:br>
            <a:r>
              <a:rPr lang="en-US" dirty="0" err="1">
                <a:latin typeface="Garamond" panose="02020404030301010803" pitchFamily="18" charset="0"/>
              </a:rPr>
              <a:t>sustava</a:t>
            </a:r>
            <a:r>
              <a:rPr lang="en-US" dirty="0">
                <a:latin typeface="Garamond" panose="02020404030301010803" pitchFamily="18" charset="0"/>
              </a:rPr>
              <a:t> </a:t>
            </a:r>
            <a:endParaRPr lang="hr-HR" dirty="0">
              <a:latin typeface="Garamond" panose="02020404030301010803" pitchFamily="18" charset="0"/>
            </a:endParaRPr>
          </a:p>
          <a:p>
            <a:pPr algn="just"/>
            <a:endParaRPr lang="en-US" dirty="0">
              <a:latin typeface="Garamond" panose="02020404030301010803" pitchFamily="18" charset="0"/>
            </a:endParaRPr>
          </a:p>
          <a:p>
            <a:pPr algn="just"/>
            <a:r>
              <a:rPr lang="en-US" dirty="0" err="1">
                <a:latin typeface="Garamond" panose="02020404030301010803" pitchFamily="18" charset="0"/>
              </a:rPr>
              <a:t>Osigurava</a:t>
            </a:r>
            <a:r>
              <a:rPr lang="en-US" dirty="0">
                <a:latin typeface="Garamond" panose="02020404030301010803" pitchFamily="18" charset="0"/>
              </a:rPr>
              <a:t> </a:t>
            </a:r>
            <a:r>
              <a:rPr lang="en-US" dirty="0" err="1">
                <a:latin typeface="Garamond" panose="02020404030301010803" pitchFamily="18" charset="0"/>
              </a:rPr>
              <a:t>točnost</a:t>
            </a:r>
            <a:r>
              <a:rPr lang="en-US" dirty="0">
                <a:latin typeface="Garamond" panose="02020404030301010803" pitchFamily="18" charset="0"/>
              </a:rPr>
              <a:t> </a:t>
            </a:r>
            <a:r>
              <a:rPr lang="en-US" dirty="0" err="1">
                <a:latin typeface="Garamond" panose="02020404030301010803" pitchFamily="18" charset="0"/>
              </a:rPr>
              <a:t>unesenih</a:t>
            </a:r>
            <a:r>
              <a:rPr lang="en-US" dirty="0">
                <a:latin typeface="Garamond" panose="02020404030301010803" pitchFamily="18" charset="0"/>
              </a:rPr>
              <a:t> </a:t>
            </a:r>
            <a:r>
              <a:rPr lang="en-US" dirty="0" err="1">
                <a:latin typeface="Garamond" panose="02020404030301010803" pitchFamily="18" charset="0"/>
              </a:rPr>
              <a:t>podataka</a:t>
            </a:r>
            <a:r>
              <a:rPr lang="en-US" dirty="0">
                <a:latin typeface="Garamond" panose="02020404030301010803" pitchFamily="18" charset="0"/>
              </a:rPr>
              <a:t> u e-</a:t>
            </a:r>
            <a:r>
              <a:rPr lang="en-US" dirty="0" err="1">
                <a:latin typeface="Garamond" panose="02020404030301010803" pitchFamily="18" charset="0"/>
              </a:rPr>
              <a:t>Maticu</a:t>
            </a:r>
            <a:r>
              <a:rPr lang="en-US" dirty="0">
                <a:latin typeface="Garamond" panose="02020404030301010803" pitchFamily="18" charset="0"/>
              </a:rPr>
              <a:t> </a:t>
            </a:r>
            <a:endParaRPr lang="hr-HR" dirty="0">
              <a:latin typeface="Garamond" panose="02020404030301010803" pitchFamily="18" charset="0"/>
            </a:endParaRPr>
          </a:p>
          <a:p>
            <a:pPr algn="just"/>
            <a:endParaRPr lang="en-US" dirty="0">
              <a:latin typeface="Garamond" panose="02020404030301010803" pitchFamily="18" charset="0"/>
            </a:endParaRPr>
          </a:p>
          <a:p>
            <a:pPr algn="just"/>
            <a:r>
              <a:rPr lang="en-US" dirty="0" err="1">
                <a:latin typeface="Garamond" panose="02020404030301010803" pitchFamily="18" charset="0"/>
              </a:rPr>
              <a:t>Omogućuje</a:t>
            </a:r>
            <a:r>
              <a:rPr lang="en-US" dirty="0">
                <a:latin typeface="Garamond" panose="02020404030301010803" pitchFamily="18" charset="0"/>
              </a:rPr>
              <a:t> </a:t>
            </a:r>
            <a:r>
              <a:rPr lang="en-US" dirty="0" err="1">
                <a:latin typeface="Garamond" panose="02020404030301010803" pitchFamily="18" charset="0"/>
              </a:rPr>
              <a:t>učenicima</a:t>
            </a:r>
            <a:r>
              <a:rPr lang="en-US" dirty="0">
                <a:latin typeface="Garamond" panose="02020404030301010803" pitchFamily="18" charset="0"/>
              </a:rPr>
              <a:t> </a:t>
            </a:r>
            <a:r>
              <a:rPr lang="en-US" dirty="0" err="1">
                <a:latin typeface="Garamond" panose="02020404030301010803" pitchFamily="18" charset="0"/>
              </a:rPr>
              <a:t>iz</a:t>
            </a:r>
            <a:r>
              <a:rPr lang="en-US" dirty="0">
                <a:latin typeface="Garamond" panose="02020404030301010803" pitchFamily="18" charset="0"/>
              </a:rPr>
              <a:t> </a:t>
            </a:r>
            <a:r>
              <a:rPr lang="en-US" dirty="0" err="1">
                <a:latin typeface="Garamond" panose="02020404030301010803" pitchFamily="18" charset="0"/>
              </a:rPr>
              <a:t>školskih</a:t>
            </a:r>
            <a:r>
              <a:rPr lang="en-US" dirty="0">
                <a:latin typeface="Garamond" panose="02020404030301010803" pitchFamily="18" charset="0"/>
              </a:rPr>
              <a:t> </a:t>
            </a:r>
            <a:r>
              <a:rPr lang="en-US" dirty="0" err="1">
                <a:latin typeface="Garamond" panose="02020404030301010803" pitchFamily="18" charset="0"/>
              </a:rPr>
              <a:t>informatičkih</a:t>
            </a:r>
            <a:r>
              <a:rPr lang="en-US" dirty="0">
                <a:latin typeface="Garamond" panose="02020404030301010803" pitchFamily="18" charset="0"/>
              </a:rPr>
              <a:t> </a:t>
            </a:r>
            <a:r>
              <a:rPr lang="en-US" dirty="0" err="1">
                <a:latin typeface="Garamond" panose="02020404030301010803" pitchFamily="18" charset="0"/>
              </a:rPr>
              <a:t>učionica</a:t>
            </a:r>
            <a:r>
              <a:rPr lang="en-US" dirty="0">
                <a:latin typeface="Garamond" panose="02020404030301010803" pitchFamily="18" charset="0"/>
              </a:rPr>
              <a:t> </a:t>
            </a:r>
            <a:r>
              <a:rPr lang="en-US" dirty="0" err="1">
                <a:latin typeface="Garamond" panose="02020404030301010803" pitchFamily="18" charset="0"/>
              </a:rPr>
              <a:t>pristup</a:t>
            </a:r>
            <a:r>
              <a:rPr lang="en-US" dirty="0">
                <a:latin typeface="Garamond" panose="02020404030301010803" pitchFamily="18" charset="0"/>
              </a:rPr>
              <a:t> </a:t>
            </a:r>
            <a:r>
              <a:rPr lang="en-US" dirty="0" err="1">
                <a:latin typeface="Garamond" panose="02020404030301010803" pitchFamily="18" charset="0"/>
              </a:rPr>
              <a:t>sustavu</a:t>
            </a:r>
            <a:r>
              <a:rPr lang="en-US" dirty="0">
                <a:latin typeface="Garamond" panose="02020404030301010803" pitchFamily="18" charset="0"/>
              </a:rPr>
              <a:t> </a:t>
            </a:r>
            <a:endParaRPr lang="hr-HR" dirty="0">
              <a:latin typeface="Garamond" panose="02020404030301010803" pitchFamily="18" charset="0"/>
            </a:endParaRPr>
          </a:p>
          <a:p>
            <a:pPr algn="just"/>
            <a:endParaRPr lang="en-US" dirty="0">
              <a:latin typeface="Garamond" panose="02020404030301010803" pitchFamily="18" charset="0"/>
            </a:endParaRPr>
          </a:p>
          <a:p>
            <a:pPr algn="just"/>
            <a:r>
              <a:rPr lang="en-US" dirty="0">
                <a:latin typeface="Garamond" panose="02020404030301010803" pitchFamily="18" charset="0"/>
              </a:rPr>
              <a:t>O </a:t>
            </a:r>
            <a:r>
              <a:rPr lang="en-US" dirty="0" err="1">
                <a:latin typeface="Garamond" panose="02020404030301010803" pitchFamily="18" charset="0"/>
              </a:rPr>
              <a:t>samom</a:t>
            </a:r>
            <a:r>
              <a:rPr lang="en-US" dirty="0">
                <a:latin typeface="Garamond" panose="02020404030301010803" pitchFamily="18" charset="0"/>
              </a:rPr>
              <a:t> </a:t>
            </a:r>
            <a:r>
              <a:rPr lang="en-US" dirty="0" err="1">
                <a:latin typeface="Garamond" panose="02020404030301010803" pitchFamily="18" charset="0"/>
              </a:rPr>
              <a:t>sustavu</a:t>
            </a:r>
            <a:r>
              <a:rPr lang="en-US" dirty="0">
                <a:latin typeface="Garamond" panose="02020404030301010803" pitchFamily="18" charset="0"/>
              </a:rPr>
              <a:t> </a:t>
            </a:r>
            <a:r>
              <a:rPr lang="en-US" dirty="0" err="1">
                <a:latin typeface="Garamond" panose="02020404030301010803" pitchFamily="18" charset="0"/>
              </a:rPr>
              <a:t>redovito</a:t>
            </a:r>
            <a:r>
              <a:rPr lang="en-US" dirty="0">
                <a:latin typeface="Garamond" panose="02020404030301010803" pitchFamily="18" charset="0"/>
              </a:rPr>
              <a:t> </a:t>
            </a:r>
            <a:r>
              <a:rPr lang="en-US" dirty="0" err="1">
                <a:latin typeface="Garamond" panose="02020404030301010803" pitchFamily="18" charset="0"/>
              </a:rPr>
              <a:t>informira</a:t>
            </a:r>
            <a:r>
              <a:rPr lang="en-US" dirty="0">
                <a:latin typeface="Garamond" panose="02020404030301010803" pitchFamily="18" charset="0"/>
              </a:rPr>
              <a:t> </a:t>
            </a:r>
            <a:r>
              <a:rPr lang="en-US" dirty="0" err="1">
                <a:latin typeface="Garamond" panose="02020404030301010803" pitchFamily="18" charset="0"/>
              </a:rPr>
              <a:t>učenike</a:t>
            </a:r>
            <a:r>
              <a:rPr lang="en-US" dirty="0">
                <a:latin typeface="Garamond" panose="02020404030301010803" pitchFamily="18" charset="0"/>
              </a:rPr>
              <a:t> </a:t>
            </a:r>
            <a:r>
              <a:rPr lang="en-US" dirty="0" err="1">
                <a:latin typeface="Garamond" panose="02020404030301010803" pitchFamily="18" charset="0"/>
              </a:rPr>
              <a:t>na</a:t>
            </a:r>
            <a:r>
              <a:rPr lang="en-US" dirty="0">
                <a:latin typeface="Garamond" panose="02020404030301010803" pitchFamily="18" charset="0"/>
              </a:rPr>
              <a:t> </a:t>
            </a:r>
            <a:r>
              <a:rPr lang="en-US" dirty="0" err="1">
                <a:latin typeface="Garamond" panose="02020404030301010803" pitchFamily="18" charset="0"/>
              </a:rPr>
              <a:t>satu</a:t>
            </a:r>
            <a:r>
              <a:rPr lang="en-US" dirty="0">
                <a:latin typeface="Garamond" panose="02020404030301010803" pitchFamily="18" charset="0"/>
              </a:rPr>
              <a:t> </a:t>
            </a:r>
            <a:r>
              <a:rPr lang="en-US" dirty="0" err="1">
                <a:latin typeface="Garamond" panose="02020404030301010803" pitchFamily="18" charset="0"/>
              </a:rPr>
              <a:t>razrednika</a:t>
            </a:r>
            <a:r>
              <a:rPr lang="en-US" dirty="0">
                <a:latin typeface="Garamond" panose="02020404030301010803" pitchFamily="18" charset="0"/>
              </a:rPr>
              <a:t> </a:t>
            </a:r>
            <a:r>
              <a:rPr lang="en-US" dirty="0" err="1">
                <a:latin typeface="Garamond" panose="02020404030301010803" pitchFamily="18" charset="0"/>
              </a:rPr>
              <a:t>i</a:t>
            </a:r>
            <a:r>
              <a:rPr lang="en-US" dirty="0">
                <a:latin typeface="Garamond" panose="02020404030301010803" pitchFamily="18" charset="0"/>
              </a:rPr>
              <a:t> </a:t>
            </a:r>
            <a:r>
              <a:rPr lang="en-US" dirty="0" err="1">
                <a:latin typeface="Garamond" panose="02020404030301010803" pitchFamily="18" charset="0"/>
              </a:rPr>
              <a:t>roditelje</a:t>
            </a:r>
            <a:r>
              <a:rPr lang="en-US" dirty="0">
                <a:latin typeface="Garamond" panose="02020404030301010803" pitchFamily="18" charset="0"/>
              </a:rPr>
              <a:t> </a:t>
            </a:r>
            <a:r>
              <a:rPr lang="en-US" dirty="0" err="1">
                <a:latin typeface="Garamond" panose="02020404030301010803" pitchFamily="18" charset="0"/>
              </a:rPr>
              <a:t>učenika</a:t>
            </a:r>
            <a:r>
              <a:rPr lang="en-US" dirty="0">
                <a:latin typeface="Garamond" panose="02020404030301010803" pitchFamily="18" charset="0"/>
              </a:rPr>
              <a:t> </a:t>
            </a:r>
            <a:r>
              <a:rPr lang="en-US" dirty="0" err="1">
                <a:latin typeface="Garamond" panose="02020404030301010803" pitchFamily="18" charset="0"/>
              </a:rPr>
              <a:t>putem</a:t>
            </a:r>
            <a:r>
              <a:rPr lang="en-US" dirty="0">
                <a:latin typeface="Garamond" panose="02020404030301010803" pitchFamily="18" charset="0"/>
              </a:rPr>
              <a:t> </a:t>
            </a:r>
            <a:br>
              <a:rPr lang="en-US" dirty="0">
                <a:latin typeface="Garamond" panose="02020404030301010803" pitchFamily="18" charset="0"/>
              </a:rPr>
            </a:br>
            <a:r>
              <a:rPr lang="en-US" dirty="0" err="1">
                <a:latin typeface="Garamond" panose="02020404030301010803" pitchFamily="18" charset="0"/>
              </a:rPr>
              <a:t>roditeljskih</a:t>
            </a:r>
            <a:r>
              <a:rPr lang="en-US" dirty="0">
                <a:latin typeface="Garamond" panose="02020404030301010803" pitchFamily="18" charset="0"/>
              </a:rPr>
              <a:t> </a:t>
            </a:r>
            <a:r>
              <a:rPr lang="en-US" dirty="0" err="1">
                <a:latin typeface="Garamond" panose="02020404030301010803" pitchFamily="18" charset="0"/>
              </a:rPr>
              <a:t>sastanaka</a:t>
            </a:r>
            <a:r>
              <a:rPr lang="en-US" dirty="0">
                <a:latin typeface="Garamond" panose="02020404030301010803" pitchFamily="18" charset="0"/>
              </a:rPr>
              <a:t> </a:t>
            </a:r>
            <a:endParaRPr lang="hr-HR" dirty="0">
              <a:latin typeface="Garamond" panose="02020404030301010803" pitchFamily="18" charset="0"/>
            </a:endParaRPr>
          </a:p>
          <a:p>
            <a:pPr algn="just"/>
            <a:endParaRPr lang="en-US" dirty="0">
              <a:latin typeface="Garamond" panose="02020404030301010803" pitchFamily="18" charset="0"/>
            </a:endParaRPr>
          </a:p>
          <a:p>
            <a:pPr algn="just"/>
            <a:r>
              <a:rPr lang="en-US" dirty="0" err="1">
                <a:latin typeface="Garamond" panose="02020404030301010803" pitchFamily="18" charset="0"/>
              </a:rPr>
              <a:t>Škola</a:t>
            </a:r>
            <a:r>
              <a:rPr lang="en-US" dirty="0">
                <a:latin typeface="Garamond" panose="02020404030301010803" pitchFamily="18" charset="0"/>
              </a:rPr>
              <a:t> </a:t>
            </a:r>
            <a:r>
              <a:rPr lang="en-US" dirty="0" err="1">
                <a:latin typeface="Garamond" panose="02020404030301010803" pitchFamily="18" charset="0"/>
              </a:rPr>
              <a:t>će</a:t>
            </a:r>
            <a:r>
              <a:rPr lang="en-US" dirty="0">
                <a:latin typeface="Garamond" panose="02020404030301010803" pitchFamily="18" charset="0"/>
              </a:rPr>
              <a:t> </a:t>
            </a:r>
            <a:r>
              <a:rPr lang="en-US" dirty="0" err="1">
                <a:latin typeface="Garamond" panose="02020404030301010803" pitchFamily="18" charset="0"/>
              </a:rPr>
              <a:t>imati</a:t>
            </a:r>
            <a:r>
              <a:rPr lang="en-US" dirty="0">
                <a:latin typeface="Garamond" panose="02020404030301010803" pitchFamily="18" charset="0"/>
              </a:rPr>
              <a:t> </a:t>
            </a:r>
            <a:r>
              <a:rPr lang="en-US" dirty="0" err="1">
                <a:latin typeface="Garamond" panose="02020404030301010803" pitchFamily="18" charset="0"/>
              </a:rPr>
              <a:t>uvid</a:t>
            </a:r>
            <a:r>
              <a:rPr lang="en-US" dirty="0">
                <a:latin typeface="Garamond" panose="02020404030301010803" pitchFamily="18" charset="0"/>
              </a:rPr>
              <a:t> u </a:t>
            </a:r>
            <a:r>
              <a:rPr lang="en-US" dirty="0" err="1">
                <a:latin typeface="Garamond" panose="02020404030301010803" pitchFamily="18" charset="0"/>
              </a:rPr>
              <a:t>uspješnost</a:t>
            </a:r>
            <a:r>
              <a:rPr lang="en-US" dirty="0">
                <a:latin typeface="Garamond" panose="02020404030301010803" pitchFamily="18" charset="0"/>
              </a:rPr>
              <a:t> </a:t>
            </a:r>
            <a:r>
              <a:rPr lang="en-US" dirty="0" err="1">
                <a:latin typeface="Garamond" panose="02020404030301010803" pitchFamily="18" charset="0"/>
              </a:rPr>
              <a:t>svojih</a:t>
            </a:r>
            <a:r>
              <a:rPr lang="en-US" dirty="0">
                <a:latin typeface="Garamond" panose="02020404030301010803" pitchFamily="18" charset="0"/>
              </a:rPr>
              <a:t> </a:t>
            </a:r>
            <a:r>
              <a:rPr lang="en-US" dirty="0" err="1">
                <a:latin typeface="Garamond" panose="02020404030301010803" pitchFamily="18" charset="0"/>
              </a:rPr>
              <a:t>učenika</a:t>
            </a:r>
            <a:r>
              <a:rPr lang="en-US" dirty="0">
                <a:latin typeface="Garamond" panose="02020404030301010803" pitchFamily="18" charset="0"/>
              </a:rPr>
              <a:t> (</a:t>
            </a:r>
            <a:r>
              <a:rPr lang="en-US" dirty="0" err="1">
                <a:latin typeface="Garamond" panose="02020404030301010803" pitchFamily="18" charset="0"/>
              </a:rPr>
              <a:t>gdje</a:t>
            </a:r>
            <a:r>
              <a:rPr lang="en-US" dirty="0">
                <a:latin typeface="Garamond" panose="02020404030301010803" pitchFamily="18" charset="0"/>
              </a:rPr>
              <a:t> se </a:t>
            </a:r>
            <a:r>
              <a:rPr lang="en-US" dirty="0" err="1">
                <a:latin typeface="Garamond" panose="02020404030301010803" pitchFamily="18" charset="0"/>
              </a:rPr>
              <a:t>tko</a:t>
            </a:r>
            <a:r>
              <a:rPr lang="en-US" dirty="0">
                <a:latin typeface="Garamond" panose="02020404030301010803" pitchFamily="18" charset="0"/>
              </a:rPr>
              <a:t> </a:t>
            </a:r>
            <a:r>
              <a:rPr lang="en-US" dirty="0" err="1">
                <a:latin typeface="Garamond" panose="02020404030301010803" pitchFamily="18" charset="0"/>
              </a:rPr>
              <a:t>upisao</a:t>
            </a:r>
            <a:r>
              <a:rPr lang="en-US" dirty="0">
                <a:latin typeface="Garamond" panose="02020404030301010803" pitchFamily="18" charset="0"/>
              </a:rPr>
              <a:t>)</a:t>
            </a:r>
          </a:p>
          <a:p>
            <a:endParaRPr lang="en-US" dirty="0"/>
          </a:p>
        </p:txBody>
      </p:sp>
      <p:sp>
        <p:nvSpPr>
          <p:cNvPr id="4" name="Footer Placeholder 3">
            <a:extLst>
              <a:ext uri="{FF2B5EF4-FFF2-40B4-BE49-F238E27FC236}">
                <a16:creationId xmlns:a16="http://schemas.microsoft.com/office/drawing/2014/main" id="{2033CA62-5C99-4427-A4D4-4AE1E189928C}"/>
              </a:ext>
            </a:extLst>
          </p:cNvPr>
          <p:cNvSpPr>
            <a:spLocks noGrp="1"/>
          </p:cNvSpPr>
          <p:nvPr>
            <p:ph type="ftr" sz="quarter" idx="11"/>
          </p:nvPr>
        </p:nvSpPr>
        <p:spPr/>
        <p:txBody>
          <a:bodyPr/>
          <a:lstStyle/>
          <a:p>
            <a:r>
              <a:rPr lang="hr-HR">
                <a:solidFill>
                  <a:prstClr val="black">
                    <a:tint val="75000"/>
                  </a:prstClr>
                </a:solidFill>
              </a:rPr>
              <a:t>Osnovna škola "Ivan Kozarac" Nijemci</a:t>
            </a:r>
          </a:p>
        </p:txBody>
      </p:sp>
      <p:sp>
        <p:nvSpPr>
          <p:cNvPr id="5" name="Slide Number Placeholder 4">
            <a:extLst>
              <a:ext uri="{FF2B5EF4-FFF2-40B4-BE49-F238E27FC236}">
                <a16:creationId xmlns:a16="http://schemas.microsoft.com/office/drawing/2014/main" id="{167EF0E9-6D90-4F05-B127-1FE9F47C720C}"/>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3</a:t>
            </a:fld>
            <a:endParaRPr lang="hr-HR">
              <a:solidFill>
                <a:prstClr val="black">
                  <a:tint val="75000"/>
                </a:prstClr>
              </a:solidFill>
            </a:endParaRPr>
          </a:p>
        </p:txBody>
      </p:sp>
    </p:spTree>
    <p:extLst>
      <p:ext uri="{BB962C8B-B14F-4D97-AF65-F5344CB8AC3E}">
        <p14:creationId xmlns:p14="http://schemas.microsoft.com/office/powerpoint/2010/main" val="3469671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942536" y="74083"/>
            <a:ext cx="10988546" cy="6379303"/>
          </a:xfrm>
          <a:gradFill>
            <a:gsLst>
              <a:gs pos="0">
                <a:schemeClr val="bg1"/>
              </a:gs>
              <a:gs pos="50000">
                <a:schemeClr val="bg1">
                  <a:lumMod val="85000"/>
                </a:schemeClr>
              </a:gs>
              <a:gs pos="100000">
                <a:schemeClr val="bg1">
                  <a:lumMod val="75000"/>
                </a:schemeClr>
              </a:gs>
            </a:gsLst>
          </a:gradFill>
        </p:spPr>
        <p:style>
          <a:lnRef idx="1">
            <a:schemeClr val="accent4"/>
          </a:lnRef>
          <a:fillRef idx="2">
            <a:schemeClr val="accent4"/>
          </a:fillRef>
          <a:effectRef idx="1">
            <a:schemeClr val="accent4"/>
          </a:effectRef>
          <a:fontRef idx="minor">
            <a:schemeClr val="dk1"/>
          </a:fontRef>
        </p:style>
        <p:txBody>
          <a:bodyPr>
            <a:normAutofit fontScale="55000" lnSpcReduction="20000"/>
          </a:bodyPr>
          <a:lstStyle/>
          <a:p>
            <a:pPr algn="just"/>
            <a:r>
              <a:rPr lang="hr-HR" sz="3600" dirty="0">
                <a:latin typeface="Garamond" panose="02020404030301010803" pitchFamily="18" charset="0"/>
                <a:cs typeface="Calibri Light" panose="020F0302020204030204" pitchFamily="34" charset="0"/>
              </a:rPr>
              <a:t>Za svaki program obrazovanja moguće je pregledati detaljnije informacije koje sadrže opis programa, strukturu bodovanja, popis preduvjeta i ostale važne informacije o programu</a:t>
            </a:r>
            <a:r>
              <a:rPr lang="hr-HR" sz="3600" b="1" i="1" dirty="0">
                <a:latin typeface="Garamond" panose="02020404030301010803" pitchFamily="18" charset="0"/>
                <a:cs typeface="Calibri Light" panose="020F0302020204030204" pitchFamily="34" charset="0"/>
              </a:rPr>
              <a:t>. </a:t>
            </a:r>
          </a:p>
          <a:p>
            <a:pPr marL="0" indent="0" algn="just">
              <a:buNone/>
            </a:pPr>
            <a:endParaRPr lang="hr-HR" sz="3600" dirty="0">
              <a:latin typeface="Garamond" panose="02020404030301010803" pitchFamily="18" charset="0"/>
              <a:cs typeface="Calibri Light" panose="020F0302020204030204" pitchFamily="34" charset="0"/>
            </a:endParaRPr>
          </a:p>
          <a:p>
            <a:pPr algn="just"/>
            <a:r>
              <a:rPr lang="hr-HR" sz="3600" dirty="0">
                <a:latin typeface="Garamond" panose="02020404030301010803" pitchFamily="18" charset="0"/>
                <a:cs typeface="Calibri Light" panose="020F0302020204030204" pitchFamily="34" charset="0"/>
              </a:rPr>
              <a:t>Programi obrazovanja koji se žele upisati, dodaju se na listu prioriteta koja se može mijenjati do roka navedenoga u Kalendaru (</a:t>
            </a:r>
            <a:r>
              <a:rPr lang="hr-HR" sz="3600" dirty="0">
                <a:solidFill>
                  <a:schemeClr val="tx1"/>
                </a:solidFill>
                <a:latin typeface="Garamond" panose="02020404030301010803" pitchFamily="18" charset="0"/>
                <a:cs typeface="Calibri Light" panose="020F0302020204030204" pitchFamily="34" charset="0"/>
              </a:rPr>
              <a:t>10. 7. 2018.).</a:t>
            </a:r>
          </a:p>
          <a:p>
            <a:pPr marL="0" indent="0" algn="just">
              <a:buNone/>
            </a:pPr>
            <a:endParaRPr lang="hr-HR" sz="3600" dirty="0">
              <a:latin typeface="Garamond" panose="02020404030301010803" pitchFamily="18" charset="0"/>
              <a:cs typeface="Calibri Light" panose="020F0302020204030204" pitchFamily="34" charset="0"/>
            </a:endParaRPr>
          </a:p>
          <a:p>
            <a:pPr algn="just"/>
            <a:r>
              <a:rPr lang="hr-HR" sz="3600" dirty="0">
                <a:latin typeface="Garamond" panose="02020404030301010803" pitchFamily="18" charset="0"/>
                <a:cs typeface="Calibri Light" panose="020F0302020204030204" pitchFamily="34" charset="0"/>
              </a:rPr>
              <a:t> </a:t>
            </a:r>
            <a:r>
              <a:rPr lang="hr-HR" sz="3600" b="1" dirty="0">
                <a:latin typeface="Garamond" panose="02020404030301010803" pitchFamily="18" charset="0"/>
                <a:cs typeface="Calibri Light" panose="020F0302020204030204" pitchFamily="34" charset="0"/>
              </a:rPr>
              <a:t>Listu prioriteta treba pažljivo pripremiti tako da se na vrh liste postavi program obrazovanja koji se najviše želi upisati, a zatim i ostali, željenim redoslijedom</a:t>
            </a:r>
            <a:r>
              <a:rPr lang="hr-HR" sz="3600" b="1" i="1" dirty="0">
                <a:latin typeface="Garamond" panose="02020404030301010803" pitchFamily="18" charset="0"/>
                <a:cs typeface="Calibri Light" panose="020F0302020204030204" pitchFamily="34" charset="0"/>
              </a:rPr>
              <a:t>. </a:t>
            </a:r>
          </a:p>
          <a:p>
            <a:pPr marL="0" indent="0" algn="just">
              <a:buNone/>
            </a:pPr>
            <a:endParaRPr lang="hr-HR" sz="3600" b="1" dirty="0">
              <a:latin typeface="Garamond" panose="02020404030301010803" pitchFamily="18" charset="0"/>
              <a:cs typeface="Calibri Light" panose="020F0302020204030204" pitchFamily="34" charset="0"/>
            </a:endParaRPr>
          </a:p>
          <a:p>
            <a:pPr algn="just"/>
            <a:r>
              <a:rPr lang="hr-HR" sz="3600" dirty="0">
                <a:latin typeface="Garamond" panose="02020404030301010803" pitchFamily="18" charset="0"/>
                <a:cs typeface="Calibri Light" panose="020F0302020204030204" pitchFamily="34" charset="0"/>
              </a:rPr>
              <a:t>Važno je da kandidati provjere jesu li im svi programi obrazovanja na listi prioriteta poredani prema njihovim </a:t>
            </a:r>
            <a:r>
              <a:rPr lang="hr-HR" sz="3600" b="1" dirty="0">
                <a:latin typeface="Garamond" panose="02020404030301010803" pitchFamily="18" charset="0"/>
                <a:cs typeface="Calibri Light" panose="020F0302020204030204" pitchFamily="34" charset="0"/>
              </a:rPr>
              <a:t>željama i mogućnostima </a:t>
            </a:r>
            <a:r>
              <a:rPr lang="hr-HR" sz="3600" dirty="0">
                <a:latin typeface="Garamond" panose="02020404030301010803" pitchFamily="18" charset="0"/>
                <a:cs typeface="Calibri Light" panose="020F0302020204030204" pitchFamily="34" charset="0"/>
              </a:rPr>
              <a:t>jer nakon zaključavanja odabira programa odnosno škola, nikakve izmjene više neće biti moguće</a:t>
            </a:r>
            <a:r>
              <a:rPr lang="hr-HR" sz="3600" i="1" dirty="0">
                <a:latin typeface="Garamond" panose="02020404030301010803" pitchFamily="18" charset="0"/>
                <a:cs typeface="Calibri Light" panose="020F0302020204030204" pitchFamily="34" charset="0"/>
              </a:rPr>
              <a:t>. </a:t>
            </a:r>
          </a:p>
          <a:p>
            <a:pPr marL="0" indent="0" algn="just">
              <a:buNone/>
            </a:pPr>
            <a:endParaRPr lang="hr-HR" sz="3600" dirty="0">
              <a:latin typeface="Garamond" panose="02020404030301010803" pitchFamily="18" charset="0"/>
              <a:cs typeface="Calibri Light" panose="020F0302020204030204" pitchFamily="34" charset="0"/>
            </a:endParaRPr>
          </a:p>
          <a:p>
            <a:pPr algn="just"/>
            <a:r>
              <a:rPr lang="hr-HR" sz="3600" dirty="0">
                <a:latin typeface="Garamond" panose="02020404030301010803" pitchFamily="18" charset="0"/>
                <a:cs typeface="Calibri Light" panose="020F0302020204030204" pitchFamily="34" charset="0"/>
              </a:rPr>
              <a:t>Prilikom prijave pojedinoga programa obrazovanja potrebno je odabrati </a:t>
            </a:r>
            <a:r>
              <a:rPr lang="hr-HR" sz="3600" b="1" dirty="0">
                <a:latin typeface="Garamond" panose="02020404030301010803" pitchFamily="18" charset="0"/>
                <a:cs typeface="Calibri Light" panose="020F0302020204030204" pitchFamily="34" charset="0"/>
              </a:rPr>
              <a:t>prvi i drugi strani jezik i izborne predmete </a:t>
            </a:r>
            <a:r>
              <a:rPr lang="hr-HR" sz="3600" dirty="0">
                <a:latin typeface="Garamond" panose="02020404030301010803" pitchFamily="18" charset="0"/>
                <a:cs typeface="Calibri Light" panose="020F0302020204030204" pitchFamily="34" charset="0"/>
              </a:rPr>
              <a:t>između ponuđenih stranih jezika i izbornih predmeta koji se u srednjoj školi predaju</a:t>
            </a:r>
            <a:r>
              <a:rPr lang="hr-HR" sz="3600" b="1" i="1" dirty="0">
                <a:latin typeface="Garamond" panose="02020404030301010803" pitchFamily="18" charset="0"/>
                <a:cs typeface="Calibri Light" panose="020F0302020204030204" pitchFamily="34" charset="0"/>
              </a:rPr>
              <a:t>. </a:t>
            </a:r>
            <a:r>
              <a:rPr lang="en-US" sz="3600" dirty="0" err="1">
                <a:latin typeface="Garamond" panose="02020404030301010803" pitchFamily="18" charset="0"/>
              </a:rPr>
              <a:t>Odabir</a:t>
            </a:r>
            <a:r>
              <a:rPr lang="en-US" sz="3600" dirty="0">
                <a:latin typeface="Garamond" panose="02020404030301010803" pitchFamily="18" charset="0"/>
              </a:rPr>
              <a:t> </a:t>
            </a:r>
            <a:r>
              <a:rPr lang="en-US" sz="3600" dirty="0" err="1">
                <a:latin typeface="Garamond" panose="02020404030301010803" pitchFamily="18" charset="0"/>
              </a:rPr>
              <a:t>stranih</a:t>
            </a:r>
            <a:r>
              <a:rPr lang="en-US" sz="3600" dirty="0">
                <a:latin typeface="Garamond" panose="02020404030301010803" pitchFamily="18" charset="0"/>
              </a:rPr>
              <a:t> </a:t>
            </a:r>
            <a:r>
              <a:rPr lang="en-US" sz="3600" dirty="0" err="1">
                <a:latin typeface="Garamond" panose="02020404030301010803" pitchFamily="18" charset="0"/>
              </a:rPr>
              <a:t>jezika</a:t>
            </a:r>
            <a:r>
              <a:rPr lang="en-US" sz="3600" dirty="0">
                <a:latin typeface="Garamond" panose="02020404030301010803" pitchFamily="18" charset="0"/>
              </a:rPr>
              <a:t> </a:t>
            </a:r>
            <a:r>
              <a:rPr lang="en-US" sz="3600" dirty="0" err="1">
                <a:latin typeface="Garamond" panose="02020404030301010803" pitchFamily="18" charset="0"/>
              </a:rPr>
              <a:t>i</a:t>
            </a:r>
            <a:r>
              <a:rPr lang="en-US" sz="3600" dirty="0">
                <a:latin typeface="Garamond" panose="02020404030301010803" pitchFamily="18" charset="0"/>
              </a:rPr>
              <a:t> </a:t>
            </a:r>
            <a:r>
              <a:rPr lang="en-US" sz="3600" dirty="0" err="1">
                <a:latin typeface="Garamond" panose="02020404030301010803" pitchFamily="18" charset="0"/>
              </a:rPr>
              <a:t>izbornih</a:t>
            </a:r>
            <a:r>
              <a:rPr lang="en-US" sz="3600" dirty="0">
                <a:latin typeface="Garamond" panose="02020404030301010803" pitchFamily="18" charset="0"/>
              </a:rPr>
              <a:t> </a:t>
            </a:r>
            <a:r>
              <a:rPr lang="en-US" sz="3600" dirty="0" err="1">
                <a:latin typeface="Garamond" panose="02020404030301010803" pitchFamily="18" charset="0"/>
              </a:rPr>
              <a:t>predmeta</a:t>
            </a:r>
            <a:r>
              <a:rPr lang="en-US" sz="3600" dirty="0">
                <a:latin typeface="Garamond" panose="02020404030301010803" pitchFamily="18" charset="0"/>
              </a:rPr>
              <a:t> </a:t>
            </a:r>
            <a:r>
              <a:rPr lang="en-US" sz="3600" dirty="0" err="1">
                <a:latin typeface="Garamond" panose="02020404030301010803" pitchFamily="18" charset="0"/>
              </a:rPr>
              <a:t>ni</a:t>
            </a:r>
            <a:r>
              <a:rPr lang="en-US" sz="3600" dirty="0">
                <a:latin typeface="Garamond" panose="02020404030301010803" pitchFamily="18" charset="0"/>
              </a:rPr>
              <a:t> </a:t>
            </a:r>
            <a:r>
              <a:rPr lang="en-US" sz="3600" dirty="0" err="1">
                <a:latin typeface="Garamond" panose="02020404030301010803" pitchFamily="18" charset="0"/>
              </a:rPr>
              <a:t>na</a:t>
            </a:r>
            <a:r>
              <a:rPr lang="en-US" sz="3600" dirty="0">
                <a:latin typeface="Garamond" panose="02020404030301010803" pitchFamily="18" charset="0"/>
              </a:rPr>
              <a:t> </a:t>
            </a:r>
            <a:r>
              <a:rPr lang="en-US" sz="3600" dirty="0" err="1">
                <a:latin typeface="Garamond" panose="02020404030301010803" pitchFamily="18" charset="0"/>
              </a:rPr>
              <a:t>koji</a:t>
            </a:r>
            <a:r>
              <a:rPr lang="en-US" sz="3600" dirty="0">
                <a:latin typeface="Garamond" panose="02020404030301010803" pitchFamily="18" charset="0"/>
              </a:rPr>
              <a:t> </a:t>
            </a:r>
            <a:r>
              <a:rPr lang="en-US" sz="3600" dirty="0" err="1">
                <a:latin typeface="Garamond" panose="02020404030301010803" pitchFamily="18" charset="0"/>
              </a:rPr>
              <a:t>način</a:t>
            </a:r>
            <a:r>
              <a:rPr lang="en-US" sz="3600" dirty="0">
                <a:latin typeface="Garamond" panose="02020404030301010803" pitchFamily="18" charset="0"/>
              </a:rPr>
              <a:t> ne </a:t>
            </a:r>
            <a:r>
              <a:rPr lang="en-US" sz="3600" dirty="0" err="1">
                <a:latin typeface="Garamond" panose="02020404030301010803" pitchFamily="18" charset="0"/>
              </a:rPr>
              <a:t>utječe</a:t>
            </a:r>
            <a:r>
              <a:rPr lang="en-US" sz="3600" dirty="0">
                <a:latin typeface="Garamond" panose="02020404030301010803" pitchFamily="18" charset="0"/>
              </a:rPr>
              <a:t> </a:t>
            </a:r>
            <a:r>
              <a:rPr lang="en-US" sz="3600" dirty="0" err="1">
                <a:latin typeface="Garamond" panose="02020404030301010803" pitchFamily="18" charset="0"/>
              </a:rPr>
              <a:t>na</a:t>
            </a:r>
            <a:r>
              <a:rPr lang="en-US" sz="3600" dirty="0">
                <a:latin typeface="Garamond" panose="02020404030301010803" pitchFamily="18" charset="0"/>
              </a:rPr>
              <a:t> </a:t>
            </a:r>
            <a:r>
              <a:rPr lang="en-US" sz="3600" dirty="0" err="1">
                <a:latin typeface="Garamond" panose="02020404030301010803" pitchFamily="18" charset="0"/>
              </a:rPr>
              <a:t>rangiranje</a:t>
            </a:r>
            <a:r>
              <a:rPr lang="en-US" sz="3600" dirty="0">
                <a:latin typeface="Garamond" panose="02020404030301010803" pitchFamily="18" charset="0"/>
              </a:rPr>
              <a:t> po </a:t>
            </a:r>
            <a:r>
              <a:rPr lang="en-US" sz="3600" dirty="0" err="1">
                <a:latin typeface="Garamond" panose="02020404030301010803" pitchFamily="18" charset="0"/>
              </a:rPr>
              <a:t>prijavljenim</a:t>
            </a:r>
            <a:r>
              <a:rPr lang="en-US" sz="3600" dirty="0">
                <a:latin typeface="Garamond" panose="02020404030301010803" pitchFamily="18" charset="0"/>
              </a:rPr>
              <a:t> </a:t>
            </a:r>
            <a:r>
              <a:rPr lang="en-US" sz="3600" dirty="0" err="1">
                <a:latin typeface="Garamond" panose="02020404030301010803" pitchFamily="18" charset="0"/>
              </a:rPr>
              <a:t>programima</a:t>
            </a:r>
            <a:r>
              <a:rPr lang="en-US" sz="3600" dirty="0">
                <a:latin typeface="Garamond" panose="02020404030301010803" pitchFamily="18" charset="0"/>
              </a:rPr>
              <a:t> </a:t>
            </a:r>
            <a:r>
              <a:rPr lang="en-US" sz="3600" dirty="0" err="1">
                <a:latin typeface="Garamond" panose="02020404030301010803" pitchFamily="18" charset="0"/>
              </a:rPr>
              <a:t>obrazovanja</a:t>
            </a:r>
            <a:r>
              <a:rPr lang="en-US" sz="3600" dirty="0">
                <a:latin typeface="Garamond" panose="02020404030301010803" pitchFamily="18" charset="0"/>
              </a:rPr>
              <a:t> </a:t>
            </a:r>
            <a:r>
              <a:rPr lang="en-US" sz="3600" dirty="0" err="1">
                <a:latin typeface="Garamond" panose="02020404030301010803" pitchFamily="18" charset="0"/>
              </a:rPr>
              <a:t>odnosno</a:t>
            </a:r>
            <a:r>
              <a:rPr lang="en-US" sz="3600" dirty="0">
                <a:latin typeface="Garamond" panose="02020404030301010803" pitchFamily="18" charset="0"/>
              </a:rPr>
              <a:t> </a:t>
            </a:r>
            <a:r>
              <a:rPr lang="en-US" sz="3600" dirty="0" err="1">
                <a:latin typeface="Garamond" panose="02020404030301010803" pitchFamily="18" charset="0"/>
              </a:rPr>
              <a:t>na</a:t>
            </a:r>
            <a:r>
              <a:rPr lang="en-US" sz="3600" dirty="0">
                <a:latin typeface="Garamond" panose="02020404030301010803" pitchFamily="18" charset="0"/>
              </a:rPr>
              <a:t> </a:t>
            </a:r>
            <a:r>
              <a:rPr lang="en-US" sz="3600" dirty="0" err="1">
                <a:latin typeface="Garamond" panose="02020404030301010803" pitchFamily="18" charset="0"/>
              </a:rPr>
              <a:t>poredak</a:t>
            </a:r>
            <a:r>
              <a:rPr lang="en-US" sz="3600" dirty="0">
                <a:latin typeface="Garamond" panose="02020404030301010803" pitchFamily="18" charset="0"/>
              </a:rPr>
              <a:t> </a:t>
            </a:r>
            <a:r>
              <a:rPr lang="en-US" sz="3600" dirty="0" err="1">
                <a:latin typeface="Garamond" panose="02020404030301010803" pitchFamily="18" charset="0"/>
              </a:rPr>
              <a:t>kandidata</a:t>
            </a:r>
            <a:r>
              <a:rPr lang="en-US" sz="3600" dirty="0">
                <a:latin typeface="Garamond" panose="02020404030301010803" pitchFamily="18" charset="0"/>
              </a:rPr>
              <a:t> </a:t>
            </a:r>
            <a:r>
              <a:rPr lang="en-US" sz="3600" dirty="0" err="1">
                <a:latin typeface="Garamond" panose="02020404030301010803" pitchFamily="18" charset="0"/>
              </a:rPr>
              <a:t>na</a:t>
            </a:r>
            <a:r>
              <a:rPr lang="en-US" sz="3600" dirty="0">
                <a:latin typeface="Garamond" panose="02020404030301010803" pitchFamily="18" charset="0"/>
              </a:rPr>
              <a:t> </a:t>
            </a:r>
            <a:r>
              <a:rPr lang="en-US" sz="3600" dirty="0" err="1">
                <a:latin typeface="Garamond" panose="02020404030301010803" pitchFamily="18" charset="0"/>
              </a:rPr>
              <a:t>ljestvicama</a:t>
            </a:r>
            <a:r>
              <a:rPr lang="en-US" sz="3600" dirty="0">
                <a:latin typeface="Garamond" panose="02020404030301010803" pitchFamily="18" charset="0"/>
              </a:rPr>
              <a:t> </a:t>
            </a:r>
            <a:r>
              <a:rPr lang="en-US" sz="3600" dirty="0" err="1">
                <a:latin typeface="Garamond" panose="02020404030301010803" pitchFamily="18" charset="0"/>
              </a:rPr>
              <a:t>poretka</a:t>
            </a:r>
            <a:r>
              <a:rPr lang="en-US" sz="3600" dirty="0">
                <a:latin typeface="Garamond" panose="02020404030301010803" pitchFamily="18" charset="0"/>
              </a:rPr>
              <a:t>.</a:t>
            </a:r>
            <a:endParaRPr lang="hr-HR" sz="3600" b="1" i="1" dirty="0">
              <a:latin typeface="Garamond" panose="02020404030301010803" pitchFamily="18" charset="0"/>
              <a:cs typeface="Calibri Light" panose="020F0302020204030204" pitchFamily="34" charset="0"/>
            </a:endParaRPr>
          </a:p>
          <a:p>
            <a:pPr marL="0" indent="0" algn="just">
              <a:buNone/>
            </a:pPr>
            <a:endParaRPr lang="hr-HR" sz="3600" dirty="0">
              <a:latin typeface="Garamond" panose="02020404030301010803" pitchFamily="18" charset="0"/>
              <a:cs typeface="Calibri Light" panose="020F0302020204030204" pitchFamily="34" charset="0"/>
            </a:endParaRPr>
          </a:p>
          <a:p>
            <a:pPr algn="just"/>
            <a:r>
              <a:rPr lang="hr-HR" sz="3600" b="1" dirty="0">
                <a:latin typeface="Garamond" panose="02020404030301010803" pitchFamily="18" charset="0"/>
                <a:cs typeface="Calibri Light" panose="020F0302020204030204" pitchFamily="34" charset="0"/>
              </a:rPr>
              <a:t>Programi obrazovanja za koje škole provode dodatne provjere imaju raniji rok prijave te ih je nužno prijaviti do roka navedenog u Kalendaru (</a:t>
            </a:r>
            <a:r>
              <a:rPr lang="hr-HR" sz="3600" b="1" dirty="0">
                <a:solidFill>
                  <a:schemeClr val="tx1"/>
                </a:solidFill>
                <a:latin typeface="Garamond" panose="02020404030301010803" pitchFamily="18" charset="0"/>
                <a:cs typeface="Calibri Light" panose="020F0302020204030204" pitchFamily="34" charset="0"/>
              </a:rPr>
              <a:t>2. 7. 2018). </a:t>
            </a:r>
            <a:r>
              <a:rPr lang="hr-HR" sz="3600" b="1" dirty="0">
                <a:latin typeface="Garamond" panose="02020404030301010803" pitchFamily="18" charset="0"/>
                <a:cs typeface="Calibri Light" panose="020F0302020204030204" pitchFamily="34" charset="0"/>
              </a:rPr>
              <a:t>Ne brisati programe s ranijim rokom prijave, jer ih kasnije nećete moći ponovno upisati! Dodatne bodove unose srednje škole u sustav.</a:t>
            </a:r>
            <a:endParaRPr lang="hr-HR" sz="3600" dirty="0">
              <a:latin typeface="Garamond" panose="02020404030301010803" pitchFamily="18" charset="0"/>
              <a:cs typeface="Calibri Light" panose="020F0302020204030204" pitchFamily="34" charset="0"/>
            </a:endParaRPr>
          </a:p>
          <a:p>
            <a:endParaRPr lang="hr-HR" dirty="0"/>
          </a:p>
          <a:p>
            <a:endParaRPr lang="hr-HR" dirty="0"/>
          </a:p>
          <a:p>
            <a:endParaRPr lang="hr-HR" dirty="0"/>
          </a:p>
          <a:p>
            <a:endParaRPr lang="hr-HR" dirty="0"/>
          </a:p>
        </p:txBody>
      </p:sp>
      <p:sp>
        <p:nvSpPr>
          <p:cNvPr id="2" name="Footer Placeholder 1">
            <a:extLst>
              <a:ext uri="{FF2B5EF4-FFF2-40B4-BE49-F238E27FC236}">
                <a16:creationId xmlns:a16="http://schemas.microsoft.com/office/drawing/2014/main" id="{5BD6E2F9-818A-44C9-B714-A06B5B5C25E3}"/>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4" name="Slide Number Placeholder 3">
            <a:extLst>
              <a:ext uri="{FF2B5EF4-FFF2-40B4-BE49-F238E27FC236}">
                <a16:creationId xmlns:a16="http://schemas.microsoft.com/office/drawing/2014/main" id="{01BF87AA-F8B1-4069-873E-6D53E6E21485}"/>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30</a:t>
            </a:fld>
            <a:endParaRPr lang="hr-HR">
              <a:solidFill>
                <a:prstClr val="black">
                  <a:tint val="75000"/>
                </a:prstClr>
              </a:solidFill>
            </a:endParaRPr>
          </a:p>
        </p:txBody>
      </p:sp>
    </p:spTree>
    <p:extLst>
      <p:ext uri="{BB962C8B-B14F-4D97-AF65-F5344CB8AC3E}">
        <p14:creationId xmlns:p14="http://schemas.microsoft.com/office/powerpoint/2010/main" val="3353714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idx="1"/>
          </p:nvPr>
        </p:nvPicPr>
        <p:blipFill>
          <a:blip r:embed="rId2"/>
          <a:stretch>
            <a:fillRect/>
          </a:stretch>
        </p:blipFill>
        <p:spPr>
          <a:xfrm>
            <a:off x="1318690" y="867115"/>
            <a:ext cx="10406457" cy="5123769"/>
          </a:xfrm>
          <a:prstGeom prst="rect">
            <a:avLst/>
          </a:prstGeom>
        </p:spPr>
      </p:pic>
      <p:sp>
        <p:nvSpPr>
          <p:cNvPr id="2" name="Footer Placeholder 1">
            <a:extLst>
              <a:ext uri="{FF2B5EF4-FFF2-40B4-BE49-F238E27FC236}">
                <a16:creationId xmlns:a16="http://schemas.microsoft.com/office/drawing/2014/main" id="{6B08C435-88B8-4DA7-A57A-99054606AED1}"/>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3" name="Slide Number Placeholder 2">
            <a:extLst>
              <a:ext uri="{FF2B5EF4-FFF2-40B4-BE49-F238E27FC236}">
                <a16:creationId xmlns:a16="http://schemas.microsoft.com/office/drawing/2014/main" id="{5CCA4479-1F30-456F-863C-9FCA19FE839F}"/>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31</a:t>
            </a:fld>
            <a:endParaRPr lang="hr-HR">
              <a:solidFill>
                <a:prstClr val="black">
                  <a:tint val="75000"/>
                </a:prstClr>
              </a:solidFill>
            </a:endParaRPr>
          </a:p>
        </p:txBody>
      </p:sp>
      <p:sp>
        <p:nvSpPr>
          <p:cNvPr id="5" name="Pravokutni oblačić 5">
            <a:extLst>
              <a:ext uri="{FF2B5EF4-FFF2-40B4-BE49-F238E27FC236}">
                <a16:creationId xmlns:a16="http://schemas.microsoft.com/office/drawing/2014/main" id="{EDABE9D1-48BD-4603-898D-606240F0F16A}"/>
              </a:ext>
            </a:extLst>
          </p:cNvPr>
          <p:cNvSpPr/>
          <p:nvPr/>
        </p:nvSpPr>
        <p:spPr>
          <a:xfrm>
            <a:off x="9491535" y="2011876"/>
            <a:ext cx="2233612" cy="1150938"/>
          </a:xfrm>
          <a:prstGeom prst="wedgeRectCallout">
            <a:avLst>
              <a:gd name="adj1" fmla="val -106985"/>
              <a:gd name="adj2" fmla="val 76013"/>
            </a:avLst>
          </a:prstGeom>
          <a:noFill/>
          <a:ln w="38100" cap="flat" cmpd="sng" algn="ctr">
            <a:solidFill>
              <a:schemeClr val="tx1">
                <a:lumMod val="65000"/>
                <a:lumOff val="35000"/>
              </a:schemeClr>
            </a:solidFill>
            <a:prstDash val="solid"/>
          </a:ln>
          <a:effectLst/>
        </p:spPr>
        <p:txBody>
          <a:bodyPr anchor="ctr"/>
          <a:lstStyle/>
          <a:p>
            <a:pPr marL="0" marR="0" lvl="0" indent="0" algn="ctr" defTabSz="914400" eaLnBrk="1" fontAlgn="auto" latinLnBrk="1" hangingPunct="1">
              <a:lnSpc>
                <a:spcPct val="100000"/>
              </a:lnSpc>
              <a:spcBef>
                <a:spcPts val="0"/>
              </a:spcBef>
              <a:spcAft>
                <a:spcPts val="0"/>
              </a:spcAft>
              <a:buClrTx/>
              <a:buSzTx/>
              <a:buFontTx/>
              <a:buNone/>
              <a:tabLst/>
              <a:defRPr/>
            </a:pPr>
            <a:r>
              <a:rPr kumimoji="0" lang="hr-HR" sz="1600" b="1" i="0" u="none" strike="noStrike" kern="0" cap="none" spc="0" normalizeH="0" baseline="0" noProof="0" dirty="0">
                <a:ln>
                  <a:noFill/>
                </a:ln>
                <a:solidFill>
                  <a:schemeClr val="tx1">
                    <a:lumMod val="75000"/>
                    <a:lumOff val="25000"/>
                  </a:schemeClr>
                </a:solidFill>
                <a:effectLst/>
                <a:uLnTx/>
                <a:uFillTx/>
                <a:latin typeface="Garamond" panose="02020404030301010803" pitchFamily="18" charset="0"/>
              </a:rPr>
              <a:t>Pregled svih </a:t>
            </a:r>
            <a:br>
              <a:rPr kumimoji="0" lang="hr-HR" sz="1600" b="1" i="0" u="none" strike="noStrike" kern="0" cap="none" spc="0" normalizeH="0" baseline="0" noProof="0" dirty="0">
                <a:ln>
                  <a:noFill/>
                </a:ln>
                <a:solidFill>
                  <a:schemeClr val="tx1">
                    <a:lumMod val="75000"/>
                    <a:lumOff val="25000"/>
                  </a:schemeClr>
                </a:solidFill>
                <a:effectLst/>
                <a:uLnTx/>
                <a:uFillTx/>
                <a:latin typeface="Garamond" panose="02020404030301010803" pitchFamily="18" charset="0"/>
              </a:rPr>
            </a:br>
            <a:r>
              <a:rPr kumimoji="0" lang="hr-HR" sz="1600" b="1" i="0" u="none" strike="noStrike" kern="0" cap="none" spc="0" normalizeH="0" baseline="0" noProof="0" dirty="0">
                <a:ln>
                  <a:noFill/>
                </a:ln>
                <a:solidFill>
                  <a:schemeClr val="tx1">
                    <a:lumMod val="75000"/>
                    <a:lumOff val="25000"/>
                  </a:schemeClr>
                </a:solidFill>
                <a:effectLst/>
                <a:uLnTx/>
                <a:uFillTx/>
                <a:latin typeface="Garamond" panose="02020404030301010803" pitchFamily="18" charset="0"/>
              </a:rPr>
              <a:t>postojećih programa </a:t>
            </a:r>
          </a:p>
          <a:p>
            <a:pPr marL="0" marR="0" lvl="0" indent="0" algn="ctr" defTabSz="914400" eaLnBrk="1" fontAlgn="auto" latinLnBrk="1" hangingPunct="1">
              <a:lnSpc>
                <a:spcPct val="100000"/>
              </a:lnSpc>
              <a:spcBef>
                <a:spcPts val="0"/>
              </a:spcBef>
              <a:spcAft>
                <a:spcPts val="0"/>
              </a:spcAft>
              <a:buClrTx/>
              <a:buSzTx/>
              <a:buFontTx/>
              <a:buNone/>
              <a:tabLst/>
              <a:defRPr/>
            </a:pPr>
            <a:r>
              <a:rPr kumimoji="0" lang="hr-HR" sz="1600" b="1" i="0" u="none" strike="noStrike" kern="0" cap="none" spc="0" normalizeH="0" baseline="0" noProof="0" dirty="0">
                <a:ln>
                  <a:noFill/>
                </a:ln>
                <a:solidFill>
                  <a:schemeClr val="tx1">
                    <a:lumMod val="75000"/>
                    <a:lumOff val="25000"/>
                  </a:schemeClr>
                </a:solidFill>
                <a:effectLst/>
                <a:uLnTx/>
                <a:uFillTx/>
                <a:latin typeface="Garamond" panose="02020404030301010803" pitchFamily="18" charset="0"/>
              </a:rPr>
              <a:t>prema različitim </a:t>
            </a:r>
            <a:br>
              <a:rPr kumimoji="0" lang="hr-HR" sz="1600" b="1" i="0" u="none" strike="noStrike" kern="0" cap="none" spc="0" normalizeH="0" baseline="0" noProof="0" dirty="0">
                <a:ln>
                  <a:noFill/>
                </a:ln>
                <a:solidFill>
                  <a:schemeClr val="tx1">
                    <a:lumMod val="75000"/>
                    <a:lumOff val="25000"/>
                  </a:schemeClr>
                </a:solidFill>
                <a:effectLst/>
                <a:uLnTx/>
                <a:uFillTx/>
                <a:latin typeface="Garamond" panose="02020404030301010803" pitchFamily="18" charset="0"/>
              </a:rPr>
            </a:br>
            <a:r>
              <a:rPr kumimoji="0" lang="hr-HR" sz="1600" b="1" i="0" u="none" strike="noStrike" kern="0" cap="none" spc="0" normalizeH="0" baseline="0" noProof="0" dirty="0">
                <a:ln>
                  <a:noFill/>
                </a:ln>
                <a:solidFill>
                  <a:schemeClr val="tx1">
                    <a:lumMod val="75000"/>
                    <a:lumOff val="25000"/>
                  </a:schemeClr>
                </a:solidFill>
                <a:effectLst/>
                <a:uLnTx/>
                <a:uFillTx/>
                <a:latin typeface="Garamond" panose="02020404030301010803" pitchFamily="18" charset="0"/>
              </a:rPr>
              <a:t>kriterijima</a:t>
            </a:r>
          </a:p>
        </p:txBody>
      </p:sp>
    </p:spTree>
    <p:extLst>
      <p:ext uri="{BB962C8B-B14F-4D97-AF65-F5344CB8AC3E}">
        <p14:creationId xmlns:p14="http://schemas.microsoft.com/office/powerpoint/2010/main" val="1545556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idx="1"/>
          </p:nvPr>
        </p:nvPicPr>
        <p:blipFill>
          <a:blip r:embed="rId2"/>
          <a:stretch>
            <a:fillRect/>
          </a:stretch>
        </p:blipFill>
        <p:spPr>
          <a:xfrm>
            <a:off x="942535" y="1009402"/>
            <a:ext cx="11029071" cy="5035138"/>
          </a:xfrm>
          <a:prstGeom prst="rect">
            <a:avLst/>
          </a:prstGeom>
        </p:spPr>
      </p:pic>
      <p:sp>
        <p:nvSpPr>
          <p:cNvPr id="2" name="Footer Placeholder 1">
            <a:extLst>
              <a:ext uri="{FF2B5EF4-FFF2-40B4-BE49-F238E27FC236}">
                <a16:creationId xmlns:a16="http://schemas.microsoft.com/office/drawing/2014/main" id="{95D7F2ED-FFDA-4A38-99FE-4C402065ED9C}"/>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3" name="Slide Number Placeholder 2">
            <a:extLst>
              <a:ext uri="{FF2B5EF4-FFF2-40B4-BE49-F238E27FC236}">
                <a16:creationId xmlns:a16="http://schemas.microsoft.com/office/drawing/2014/main" id="{846114D5-7510-4B30-92E6-B6266C58E20E}"/>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32</a:t>
            </a:fld>
            <a:endParaRPr lang="hr-HR">
              <a:solidFill>
                <a:prstClr val="black">
                  <a:tint val="75000"/>
                </a:prstClr>
              </a:solidFill>
            </a:endParaRPr>
          </a:p>
        </p:txBody>
      </p:sp>
    </p:spTree>
    <p:extLst>
      <p:ext uri="{BB962C8B-B14F-4D97-AF65-F5344CB8AC3E}">
        <p14:creationId xmlns:p14="http://schemas.microsoft.com/office/powerpoint/2010/main" val="1914754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148F72-095F-4638-B27D-28818C0F5461}"/>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6A16EF12-0E0A-4A56-9A7D-0BC4C6CB8022}"/>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33</a:t>
            </a:fld>
            <a:endParaRPr lang="hr-HR">
              <a:solidFill>
                <a:prstClr val="black">
                  <a:tint val="75000"/>
                </a:prstClr>
              </a:solidFill>
            </a:endParaRPr>
          </a:p>
        </p:txBody>
      </p:sp>
      <p:pic>
        <p:nvPicPr>
          <p:cNvPr id="7" name="Picture 6">
            <a:extLst>
              <a:ext uri="{FF2B5EF4-FFF2-40B4-BE49-F238E27FC236}">
                <a16:creationId xmlns:a16="http://schemas.microsoft.com/office/drawing/2014/main" id="{8E63CDAD-D24B-430E-BED9-F5E55CA6AEA8}"/>
              </a:ext>
            </a:extLst>
          </p:cNvPr>
          <p:cNvPicPr>
            <a:picLocks noChangeAspect="1"/>
          </p:cNvPicPr>
          <p:nvPr/>
        </p:nvPicPr>
        <p:blipFill>
          <a:blip r:embed="rId2"/>
          <a:stretch>
            <a:fillRect/>
          </a:stretch>
        </p:blipFill>
        <p:spPr>
          <a:xfrm>
            <a:off x="1578875" y="704850"/>
            <a:ext cx="9334500" cy="5448300"/>
          </a:xfrm>
          <a:prstGeom prst="rect">
            <a:avLst/>
          </a:prstGeom>
        </p:spPr>
      </p:pic>
    </p:spTree>
    <p:extLst>
      <p:ext uri="{BB962C8B-B14F-4D97-AF65-F5344CB8AC3E}">
        <p14:creationId xmlns:p14="http://schemas.microsoft.com/office/powerpoint/2010/main" val="1465497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8B605-FFAA-4C3C-A10A-43B01037B941}"/>
              </a:ext>
            </a:extLst>
          </p:cNvPr>
          <p:cNvSpPr>
            <a:spLocks noGrp="1"/>
          </p:cNvSpPr>
          <p:nvPr>
            <p:ph type="title"/>
          </p:nvPr>
        </p:nvSpPr>
        <p:spPr>
          <a:xfrm>
            <a:off x="2131255" y="264882"/>
            <a:ext cx="9601200" cy="993776"/>
          </a:xfrm>
        </p:spPr>
        <p:txBody>
          <a:bodyPr>
            <a:normAutofit/>
          </a:bodyPr>
          <a:lstStyle/>
          <a:p>
            <a:pPr algn="ctr"/>
            <a:r>
              <a:rPr lang="pl-PL" sz="2800" b="1" dirty="0">
                <a:latin typeface="Garamond" panose="02020404030301010803" pitchFamily="18" charset="0"/>
              </a:rPr>
              <a:t>Obrazovni programi </a:t>
            </a:r>
            <a:br>
              <a:rPr lang="pl-PL" sz="2800" b="1" dirty="0">
                <a:latin typeface="Garamond" panose="02020404030301010803" pitchFamily="18" charset="0"/>
              </a:rPr>
            </a:br>
            <a:r>
              <a:rPr lang="pl-PL" sz="2800" b="1" dirty="0">
                <a:latin typeface="Garamond" panose="02020404030301010803" pitchFamily="18" charset="0"/>
              </a:rPr>
              <a:t>(detalji – podaci o školi, opis zanimanja) </a:t>
            </a:r>
            <a:endParaRPr lang="en-US" sz="2800" b="1" dirty="0">
              <a:latin typeface="Garamond" panose="02020404030301010803" pitchFamily="18" charset="0"/>
            </a:endParaRPr>
          </a:p>
        </p:txBody>
      </p:sp>
      <p:sp>
        <p:nvSpPr>
          <p:cNvPr id="4" name="Footer Placeholder 3">
            <a:extLst>
              <a:ext uri="{FF2B5EF4-FFF2-40B4-BE49-F238E27FC236}">
                <a16:creationId xmlns:a16="http://schemas.microsoft.com/office/drawing/2014/main" id="{54C3F6AB-DABE-4038-94AF-E5906729163D}"/>
              </a:ext>
            </a:extLst>
          </p:cNvPr>
          <p:cNvSpPr>
            <a:spLocks noGrp="1"/>
          </p:cNvSpPr>
          <p:nvPr>
            <p:ph type="ftr" sz="quarter" idx="11"/>
          </p:nvPr>
        </p:nvSpPr>
        <p:spPr>
          <a:xfrm>
            <a:off x="5451625" y="6513497"/>
            <a:ext cx="6280830" cy="404614"/>
          </a:xfrm>
        </p:spPr>
        <p:txBody>
          <a:bodyPr/>
          <a:lstStyle/>
          <a:p>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E0BD5C25-793C-4699-B1FC-11530EC7C2B0}"/>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34</a:t>
            </a:fld>
            <a:endParaRPr lang="hr-HR">
              <a:solidFill>
                <a:prstClr val="black">
                  <a:tint val="75000"/>
                </a:prstClr>
              </a:solidFill>
            </a:endParaRPr>
          </a:p>
        </p:txBody>
      </p:sp>
      <p:pic>
        <p:nvPicPr>
          <p:cNvPr id="6" name="Content Placeholder 4" descr="Picture11.jpg">
            <a:extLst>
              <a:ext uri="{FF2B5EF4-FFF2-40B4-BE49-F238E27FC236}">
                <a16:creationId xmlns:a16="http://schemas.microsoft.com/office/drawing/2014/main" id="{4D72E9C8-2A39-4F36-AFFA-51ACBD382D31}"/>
              </a:ext>
            </a:extLst>
          </p:cNvPr>
          <p:cNvPicPr>
            <a:picLocks noChangeAspect="1"/>
          </p:cNvPicPr>
          <p:nvPr/>
        </p:nvPicPr>
        <p:blipFill>
          <a:blip r:embed="rId2" cstate="print"/>
          <a:srcRect/>
          <a:stretch>
            <a:fillRect/>
          </a:stretch>
        </p:blipFill>
        <p:spPr bwMode="auto">
          <a:xfrm>
            <a:off x="4015618" y="1258658"/>
            <a:ext cx="5832475" cy="5314950"/>
          </a:xfrm>
          <a:prstGeom prst="rect">
            <a:avLst/>
          </a:prstGeom>
          <a:noFill/>
          <a:ln>
            <a:miter lim="800000"/>
            <a:headEnd/>
            <a:tailEnd/>
          </a:ln>
        </p:spPr>
      </p:pic>
      <p:sp>
        <p:nvSpPr>
          <p:cNvPr id="7" name="Pravokutni oblačić 3">
            <a:extLst>
              <a:ext uri="{FF2B5EF4-FFF2-40B4-BE49-F238E27FC236}">
                <a16:creationId xmlns:a16="http://schemas.microsoft.com/office/drawing/2014/main" id="{EFEFE3F8-56F3-483C-9ADA-38C2BD3BC6AD}"/>
              </a:ext>
            </a:extLst>
          </p:cNvPr>
          <p:cNvSpPr/>
          <p:nvPr/>
        </p:nvSpPr>
        <p:spPr>
          <a:xfrm>
            <a:off x="7619696" y="2170096"/>
            <a:ext cx="1944688" cy="1509712"/>
          </a:xfrm>
          <a:prstGeom prst="wedgeRectCallout">
            <a:avLst>
              <a:gd name="adj1" fmla="val -118624"/>
              <a:gd name="adj2" fmla="val 11337"/>
            </a:avLst>
          </a:prstGeom>
          <a:noFill/>
          <a:ln w="38100" cap="flat" cmpd="sng" algn="ctr">
            <a:solidFill>
              <a:schemeClr val="tx1">
                <a:lumMod val="75000"/>
                <a:lumOff val="25000"/>
              </a:schemeClr>
            </a:solidFill>
            <a:prstDash val="solid"/>
          </a:ln>
          <a:effectLst/>
        </p:spPr>
        <p:txBody>
          <a:bodyPr anchor="ctr"/>
          <a:lstStyle/>
          <a:p>
            <a:pPr marL="0" marR="0" lvl="0" indent="0" algn="ctr" defTabSz="914400" eaLnBrk="1" fontAlgn="auto" latinLnBrk="1" hangingPunct="1">
              <a:lnSpc>
                <a:spcPct val="100000"/>
              </a:lnSpc>
              <a:spcBef>
                <a:spcPts val="0"/>
              </a:spcBef>
              <a:spcAft>
                <a:spcPts val="0"/>
              </a:spcAft>
              <a:buClrTx/>
              <a:buSzTx/>
              <a:buFontTx/>
              <a:buNone/>
              <a:tabLst/>
              <a:defRPr/>
            </a:pPr>
            <a:r>
              <a:rPr kumimoji="0" lang="hr-HR" sz="1800" b="1" i="0" u="none" strike="noStrike" kern="0" cap="none" spc="0" normalizeH="0" baseline="0" noProof="0" dirty="0">
                <a:ln>
                  <a:noFill/>
                </a:ln>
                <a:solidFill>
                  <a:schemeClr val="tx1">
                    <a:lumMod val="75000"/>
                    <a:lumOff val="25000"/>
                  </a:schemeClr>
                </a:solidFill>
                <a:effectLst/>
                <a:uLnTx/>
                <a:uFillTx/>
                <a:latin typeface="Garamond" panose="02020404030301010803" pitchFamily="18" charset="0"/>
              </a:rPr>
              <a:t>Naziv škole, </a:t>
            </a:r>
            <a:br>
              <a:rPr kumimoji="0" lang="hr-HR" sz="1800" b="1" i="0" u="none" strike="noStrike" kern="0" cap="none" spc="0" normalizeH="0" baseline="0" noProof="0" dirty="0">
                <a:ln>
                  <a:noFill/>
                </a:ln>
                <a:solidFill>
                  <a:schemeClr val="tx1">
                    <a:lumMod val="75000"/>
                    <a:lumOff val="25000"/>
                  </a:schemeClr>
                </a:solidFill>
                <a:effectLst/>
                <a:uLnTx/>
                <a:uFillTx/>
                <a:latin typeface="Garamond" panose="02020404030301010803" pitchFamily="18" charset="0"/>
              </a:rPr>
            </a:br>
            <a:r>
              <a:rPr kumimoji="0" lang="hr-HR" sz="1800" b="1" i="0" u="none" strike="noStrike" kern="0" cap="none" spc="0" normalizeH="0" baseline="0" noProof="0" dirty="0">
                <a:ln>
                  <a:noFill/>
                </a:ln>
                <a:solidFill>
                  <a:schemeClr val="tx1">
                    <a:lumMod val="75000"/>
                    <a:lumOff val="25000"/>
                  </a:schemeClr>
                </a:solidFill>
                <a:effectLst/>
                <a:uLnTx/>
                <a:uFillTx/>
                <a:latin typeface="Garamond" panose="02020404030301010803" pitchFamily="18" charset="0"/>
              </a:rPr>
              <a:t>adresa, telefon, </a:t>
            </a:r>
          </a:p>
          <a:p>
            <a:pPr marL="0" marR="0" lvl="0" indent="0" algn="ctr" defTabSz="914400" eaLnBrk="1" fontAlgn="auto" latinLnBrk="1" hangingPunct="1">
              <a:lnSpc>
                <a:spcPct val="100000"/>
              </a:lnSpc>
              <a:spcBef>
                <a:spcPts val="0"/>
              </a:spcBef>
              <a:spcAft>
                <a:spcPts val="0"/>
              </a:spcAft>
              <a:buClrTx/>
              <a:buSzTx/>
              <a:buFontTx/>
              <a:buNone/>
              <a:tabLst/>
              <a:defRPr/>
            </a:pPr>
            <a:r>
              <a:rPr kumimoji="0" lang="hr-HR" sz="1800" b="1" i="0" u="none" strike="noStrike" kern="0" cap="none" spc="0" normalizeH="0" baseline="0" noProof="0" dirty="0">
                <a:ln>
                  <a:noFill/>
                </a:ln>
                <a:solidFill>
                  <a:schemeClr val="tx1">
                    <a:lumMod val="75000"/>
                    <a:lumOff val="25000"/>
                  </a:schemeClr>
                </a:solidFill>
                <a:effectLst/>
                <a:uLnTx/>
                <a:uFillTx/>
                <a:latin typeface="Garamond" panose="02020404030301010803" pitchFamily="18" charset="0"/>
              </a:rPr>
              <a:t>telefax, lokacija, </a:t>
            </a:r>
          </a:p>
          <a:p>
            <a:pPr marL="0" marR="0" lvl="0" indent="0" algn="ctr" defTabSz="914400" eaLnBrk="1" fontAlgn="auto" latinLnBrk="1" hangingPunct="1">
              <a:lnSpc>
                <a:spcPct val="100000"/>
              </a:lnSpc>
              <a:spcBef>
                <a:spcPts val="0"/>
              </a:spcBef>
              <a:spcAft>
                <a:spcPts val="0"/>
              </a:spcAft>
              <a:buClrTx/>
              <a:buSzTx/>
              <a:buFontTx/>
              <a:buNone/>
              <a:tabLst/>
              <a:defRPr/>
            </a:pPr>
            <a:r>
              <a:rPr kumimoji="0" lang="hr-HR" sz="1800" b="1" i="0" u="none" strike="noStrike" kern="0" cap="none" spc="0" normalizeH="0" baseline="0" noProof="0" dirty="0">
                <a:ln>
                  <a:noFill/>
                </a:ln>
                <a:solidFill>
                  <a:schemeClr val="tx1">
                    <a:lumMod val="75000"/>
                    <a:lumOff val="25000"/>
                  </a:schemeClr>
                </a:solidFill>
                <a:effectLst/>
                <a:uLnTx/>
                <a:uFillTx/>
                <a:latin typeface="Garamond" panose="02020404030301010803" pitchFamily="18" charset="0"/>
              </a:rPr>
              <a:t>e-mail adresa, </a:t>
            </a:r>
          </a:p>
          <a:p>
            <a:pPr marL="0" marR="0" lvl="0" indent="0" algn="ctr" defTabSz="914400" eaLnBrk="1" fontAlgn="auto" latinLnBrk="1" hangingPunct="1">
              <a:lnSpc>
                <a:spcPct val="100000"/>
              </a:lnSpc>
              <a:spcBef>
                <a:spcPts val="0"/>
              </a:spcBef>
              <a:spcAft>
                <a:spcPts val="0"/>
              </a:spcAft>
              <a:buClrTx/>
              <a:buSzTx/>
              <a:buFontTx/>
              <a:buNone/>
              <a:tabLst/>
              <a:defRPr/>
            </a:pPr>
            <a:r>
              <a:rPr kumimoji="0" lang="hr-HR" sz="1800" b="1" i="0" u="none" strike="noStrike" kern="0" cap="none" spc="0" normalizeH="0" baseline="0" noProof="0" dirty="0">
                <a:ln>
                  <a:noFill/>
                </a:ln>
                <a:solidFill>
                  <a:schemeClr val="tx1">
                    <a:lumMod val="75000"/>
                    <a:lumOff val="25000"/>
                  </a:schemeClr>
                </a:solidFill>
                <a:effectLst/>
                <a:uLnTx/>
                <a:uFillTx/>
                <a:latin typeface="Garamond" panose="02020404030301010803" pitchFamily="18" charset="0"/>
              </a:rPr>
              <a:t>web stranica </a:t>
            </a:r>
          </a:p>
        </p:txBody>
      </p:sp>
      <p:sp>
        <p:nvSpPr>
          <p:cNvPr id="8" name="Pravokutni oblačić 4">
            <a:extLst>
              <a:ext uri="{FF2B5EF4-FFF2-40B4-BE49-F238E27FC236}">
                <a16:creationId xmlns:a16="http://schemas.microsoft.com/office/drawing/2014/main" id="{5C179B6F-2926-4388-86F0-7E0DFF8B3BE5}"/>
              </a:ext>
            </a:extLst>
          </p:cNvPr>
          <p:cNvSpPr/>
          <p:nvPr/>
        </p:nvSpPr>
        <p:spPr>
          <a:xfrm>
            <a:off x="7436622" y="4176696"/>
            <a:ext cx="2160587" cy="1008063"/>
          </a:xfrm>
          <a:prstGeom prst="wedgeRectCallout">
            <a:avLst>
              <a:gd name="adj1" fmla="val -84775"/>
              <a:gd name="adj2" fmla="val 461"/>
            </a:avLst>
          </a:prstGeom>
          <a:noFill/>
          <a:ln w="38100" cap="flat" cmpd="sng" algn="ctr">
            <a:solidFill>
              <a:schemeClr val="tx1">
                <a:lumMod val="75000"/>
                <a:lumOff val="25000"/>
              </a:schemeClr>
            </a:solidFill>
            <a:prstDash val="solid"/>
          </a:ln>
          <a:effectLst/>
        </p:spPr>
        <p:txBody>
          <a:bodyPr anchor="ctr"/>
          <a:lstStyle/>
          <a:p>
            <a:pPr marL="0" marR="0" lvl="0" indent="0" algn="ctr" defTabSz="914400" eaLnBrk="1" fontAlgn="auto" latinLnBrk="1" hangingPunct="1">
              <a:lnSpc>
                <a:spcPct val="100000"/>
              </a:lnSpc>
              <a:spcBef>
                <a:spcPts val="0"/>
              </a:spcBef>
              <a:spcAft>
                <a:spcPts val="0"/>
              </a:spcAft>
              <a:buClrTx/>
              <a:buSzTx/>
              <a:buFontTx/>
              <a:buNone/>
              <a:tabLst/>
              <a:defRPr/>
            </a:pPr>
            <a:r>
              <a:rPr kumimoji="0" lang="hr-HR" sz="1800" b="1" i="0" u="none" strike="noStrike" kern="0" cap="none" spc="0" normalizeH="0" baseline="0" noProof="0" dirty="0">
                <a:ln>
                  <a:noFill/>
                </a:ln>
                <a:solidFill>
                  <a:schemeClr val="tx1">
                    <a:lumMod val="75000"/>
                    <a:lumOff val="25000"/>
                  </a:schemeClr>
                </a:solidFill>
                <a:effectLst/>
                <a:uLnTx/>
                <a:uFillTx/>
                <a:latin typeface="Garamond" panose="02020404030301010803" pitchFamily="18" charset="0"/>
              </a:rPr>
              <a:t>Program, vrijeme </a:t>
            </a:r>
          </a:p>
          <a:p>
            <a:pPr marL="0" marR="0" lvl="0" indent="0" algn="ctr" defTabSz="914400" eaLnBrk="1" fontAlgn="auto" latinLnBrk="1" hangingPunct="1">
              <a:lnSpc>
                <a:spcPct val="100000"/>
              </a:lnSpc>
              <a:spcBef>
                <a:spcPts val="0"/>
              </a:spcBef>
              <a:spcAft>
                <a:spcPts val="0"/>
              </a:spcAft>
              <a:buClrTx/>
              <a:buSzTx/>
              <a:buFontTx/>
              <a:buNone/>
              <a:tabLst/>
              <a:defRPr/>
            </a:pPr>
            <a:r>
              <a:rPr kumimoji="0" lang="hr-HR" sz="1800" b="1" i="0" u="none" strike="noStrike" kern="0" cap="none" spc="0" normalizeH="0" baseline="0" noProof="0" dirty="0">
                <a:ln>
                  <a:noFill/>
                </a:ln>
                <a:solidFill>
                  <a:schemeClr val="tx1">
                    <a:lumMod val="75000"/>
                    <a:lumOff val="25000"/>
                  </a:schemeClr>
                </a:solidFill>
                <a:effectLst/>
                <a:uLnTx/>
                <a:uFillTx/>
                <a:latin typeface="Garamond" panose="02020404030301010803" pitchFamily="18" charset="0"/>
              </a:rPr>
              <a:t>trajanja, opis </a:t>
            </a:r>
            <a:br>
              <a:rPr kumimoji="0" lang="hr-HR" sz="1800" b="1" i="0" u="none" strike="noStrike" kern="0" cap="none" spc="0" normalizeH="0" baseline="0" noProof="0" dirty="0">
                <a:ln>
                  <a:noFill/>
                </a:ln>
                <a:solidFill>
                  <a:schemeClr val="tx1">
                    <a:lumMod val="75000"/>
                    <a:lumOff val="25000"/>
                  </a:schemeClr>
                </a:solidFill>
                <a:effectLst/>
                <a:uLnTx/>
                <a:uFillTx/>
                <a:latin typeface="Garamond" panose="02020404030301010803" pitchFamily="18" charset="0"/>
              </a:rPr>
            </a:br>
            <a:r>
              <a:rPr kumimoji="0" lang="hr-HR" sz="1800" b="1" i="0" u="none" strike="noStrike" kern="0" cap="none" spc="0" normalizeH="0" baseline="0" noProof="0" dirty="0">
                <a:ln>
                  <a:noFill/>
                </a:ln>
                <a:solidFill>
                  <a:schemeClr val="tx1">
                    <a:lumMod val="75000"/>
                    <a:lumOff val="25000"/>
                  </a:schemeClr>
                </a:solidFill>
                <a:effectLst/>
                <a:uLnTx/>
                <a:uFillTx/>
                <a:latin typeface="Garamond" panose="02020404030301010803" pitchFamily="18" charset="0"/>
              </a:rPr>
              <a:t>programa </a:t>
            </a:r>
          </a:p>
        </p:txBody>
      </p:sp>
    </p:spTree>
    <p:extLst>
      <p:ext uri="{BB962C8B-B14F-4D97-AF65-F5344CB8AC3E}">
        <p14:creationId xmlns:p14="http://schemas.microsoft.com/office/powerpoint/2010/main" val="2917269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5BE223F-B939-4DD7-A466-B7027B9A824D}"/>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A487B6AE-D1F9-4B6B-A4EF-7CA191D9BFB7}"/>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35</a:t>
            </a:fld>
            <a:endParaRPr lang="hr-HR">
              <a:solidFill>
                <a:prstClr val="black">
                  <a:tint val="75000"/>
                </a:prstClr>
              </a:solidFill>
            </a:endParaRPr>
          </a:p>
        </p:txBody>
      </p:sp>
      <p:pic>
        <p:nvPicPr>
          <p:cNvPr id="6" name="Picture 5">
            <a:extLst>
              <a:ext uri="{FF2B5EF4-FFF2-40B4-BE49-F238E27FC236}">
                <a16:creationId xmlns:a16="http://schemas.microsoft.com/office/drawing/2014/main" id="{89F06A44-76D5-40D6-986E-CE63684164D9}"/>
              </a:ext>
            </a:extLst>
          </p:cNvPr>
          <p:cNvPicPr>
            <a:picLocks noChangeAspect="1"/>
          </p:cNvPicPr>
          <p:nvPr/>
        </p:nvPicPr>
        <p:blipFill>
          <a:blip r:embed="rId2"/>
          <a:stretch>
            <a:fillRect/>
          </a:stretch>
        </p:blipFill>
        <p:spPr>
          <a:xfrm>
            <a:off x="1571625" y="657225"/>
            <a:ext cx="9048750" cy="5543550"/>
          </a:xfrm>
          <a:prstGeom prst="rect">
            <a:avLst/>
          </a:prstGeom>
        </p:spPr>
      </p:pic>
      <p:sp>
        <p:nvSpPr>
          <p:cNvPr id="7" name="Zaobljeni pravokutnik 3">
            <a:extLst>
              <a:ext uri="{FF2B5EF4-FFF2-40B4-BE49-F238E27FC236}">
                <a16:creationId xmlns:a16="http://schemas.microsoft.com/office/drawing/2014/main" id="{9121325B-04BB-4637-BC3B-7B9D7BA68438}"/>
              </a:ext>
            </a:extLst>
          </p:cNvPr>
          <p:cNvSpPr/>
          <p:nvPr/>
        </p:nvSpPr>
        <p:spPr>
          <a:xfrm>
            <a:off x="8657167" y="2622257"/>
            <a:ext cx="1162081" cy="431800"/>
          </a:xfrm>
          <a:prstGeom prst="roundRect">
            <a:avLst/>
          </a:prstGeom>
          <a:noFill/>
          <a:ln w="38100" cap="flat" cmpd="sng" algn="ctr">
            <a:solidFill>
              <a:srgbClr val="FF0000"/>
            </a:solidFill>
            <a:prstDash val="solid"/>
          </a:ln>
          <a:effectLst/>
        </p:spPr>
        <p:txBody>
          <a:bodyPr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hr-HR" sz="1800" b="0" i="0" u="none" strike="noStrike" kern="0" cap="none" spc="0" normalizeH="0" baseline="0" noProof="0">
              <a:ln>
                <a:noFill/>
              </a:ln>
              <a:solidFill>
                <a:prstClr val="white"/>
              </a:solidFill>
              <a:effectLst/>
              <a:uLnTx/>
              <a:uFillTx/>
              <a:latin typeface="맑은 고딕"/>
              <a:ea typeface="+mn-ea"/>
              <a:cs typeface="+mn-cs"/>
            </a:endParaRPr>
          </a:p>
        </p:txBody>
      </p:sp>
    </p:spTree>
    <p:extLst>
      <p:ext uri="{BB962C8B-B14F-4D97-AF65-F5344CB8AC3E}">
        <p14:creationId xmlns:p14="http://schemas.microsoft.com/office/powerpoint/2010/main" val="2457940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74925DE3-F9C6-4B9B-A24E-918ECB4ABA0B}"/>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14" name="Slide Number Placeholder 13">
            <a:extLst>
              <a:ext uri="{FF2B5EF4-FFF2-40B4-BE49-F238E27FC236}">
                <a16:creationId xmlns:a16="http://schemas.microsoft.com/office/drawing/2014/main" id="{4791663F-F1C1-4A19-A3A8-6BCC0649A38B}"/>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36</a:t>
            </a:fld>
            <a:endParaRPr lang="hr-HR">
              <a:solidFill>
                <a:prstClr val="black">
                  <a:tint val="75000"/>
                </a:prstClr>
              </a:solidFill>
            </a:endParaRPr>
          </a:p>
        </p:txBody>
      </p:sp>
      <p:pic>
        <p:nvPicPr>
          <p:cNvPr id="12" name="Content Placeholder 4" descr="Picture10.jpg">
            <a:extLst>
              <a:ext uri="{FF2B5EF4-FFF2-40B4-BE49-F238E27FC236}">
                <a16:creationId xmlns:a16="http://schemas.microsoft.com/office/drawing/2014/main" id="{4359892B-152E-4B6D-9707-E54D1D243315}"/>
              </a:ext>
            </a:extLst>
          </p:cNvPr>
          <p:cNvPicPr>
            <a:picLocks noChangeAspect="1"/>
          </p:cNvPicPr>
          <p:nvPr/>
        </p:nvPicPr>
        <p:blipFill>
          <a:blip r:embed="rId2" cstate="print"/>
          <a:stretch>
            <a:fillRect/>
          </a:stretch>
        </p:blipFill>
        <p:spPr>
          <a:xfrm>
            <a:off x="4135902" y="316940"/>
            <a:ext cx="7619699" cy="6136445"/>
          </a:xfrm>
          <a:prstGeom prst="rect">
            <a:avLst/>
          </a:prstGeom>
        </p:spPr>
      </p:pic>
      <p:sp>
        <p:nvSpPr>
          <p:cNvPr id="15" name="Callout: Right Arrow 14">
            <a:extLst>
              <a:ext uri="{FF2B5EF4-FFF2-40B4-BE49-F238E27FC236}">
                <a16:creationId xmlns:a16="http://schemas.microsoft.com/office/drawing/2014/main" id="{B7227B3C-3221-4115-886D-8C53E01EFD56}"/>
              </a:ext>
            </a:extLst>
          </p:cNvPr>
          <p:cNvSpPr/>
          <p:nvPr/>
        </p:nvSpPr>
        <p:spPr>
          <a:xfrm>
            <a:off x="1122972" y="316939"/>
            <a:ext cx="3148777" cy="6224121"/>
          </a:xfrm>
          <a:prstGeom prst="rightArrowCallou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latin typeface="Garamond" panose="02020404030301010803" pitchFamily="18" charset="0"/>
              </a:rPr>
              <a:t>Prijavnica </a:t>
            </a:r>
            <a:r>
              <a:rPr lang="en-US" sz="2000" dirty="0" err="1">
                <a:latin typeface="Garamond" panose="02020404030301010803" pitchFamily="18" charset="0"/>
              </a:rPr>
              <a:t>i</a:t>
            </a:r>
            <a:r>
              <a:rPr lang="en-US" sz="2000" dirty="0">
                <a:latin typeface="Garamond" panose="02020404030301010803" pitchFamily="18" charset="0"/>
              </a:rPr>
              <a:t> </a:t>
            </a:r>
            <a:br>
              <a:rPr lang="en-US" sz="2000" dirty="0">
                <a:latin typeface="Garamond" panose="02020404030301010803" pitchFamily="18" charset="0"/>
              </a:rPr>
            </a:br>
            <a:r>
              <a:rPr lang="en-US" sz="2000" dirty="0" err="1">
                <a:latin typeface="Garamond" panose="02020404030301010803" pitchFamily="18" charset="0"/>
              </a:rPr>
              <a:t>upisnica</a:t>
            </a:r>
            <a:r>
              <a:rPr lang="en-US" sz="2000" dirty="0">
                <a:latin typeface="Garamond" panose="02020404030301010803" pitchFamily="18" charset="0"/>
              </a:rPr>
              <a:t> </a:t>
            </a:r>
            <a:r>
              <a:rPr lang="en-US" sz="2000" dirty="0" err="1">
                <a:latin typeface="Garamond" panose="02020404030301010803" pitchFamily="18" charset="0"/>
              </a:rPr>
              <a:t>smije</a:t>
            </a:r>
            <a:r>
              <a:rPr lang="en-US" sz="2000" dirty="0">
                <a:latin typeface="Garamond" panose="02020404030301010803" pitchFamily="18" charset="0"/>
              </a:rPr>
              <a:t> </a:t>
            </a:r>
            <a:br>
              <a:rPr lang="en-US" sz="2000" dirty="0">
                <a:latin typeface="Garamond" panose="02020404030301010803" pitchFamily="18" charset="0"/>
              </a:rPr>
            </a:br>
            <a:r>
              <a:rPr lang="en-US" sz="2000" dirty="0" err="1">
                <a:latin typeface="Garamond" panose="02020404030301010803" pitchFamily="18" charset="0"/>
              </a:rPr>
              <a:t>nedostajati</a:t>
            </a:r>
            <a:r>
              <a:rPr lang="hr-HR" sz="2000" dirty="0">
                <a:latin typeface="Garamond" panose="02020404030301010803" pitchFamily="18" charset="0"/>
              </a:rPr>
              <a:t> za vrijeme prijave obrazovnih programa do datuma navedenih u Kalendaru</a:t>
            </a:r>
            <a:r>
              <a:rPr lang="en-US" sz="2000" dirty="0">
                <a:latin typeface="Garamond" panose="02020404030301010803" pitchFamily="18" charset="0"/>
              </a:rPr>
              <a:t>! </a:t>
            </a:r>
            <a:endParaRPr lang="hr-HR" sz="2000" dirty="0">
              <a:latin typeface="Garamond" panose="02020404030301010803" pitchFamily="18" charset="0"/>
            </a:endParaRPr>
          </a:p>
          <a:p>
            <a:pPr algn="ctr"/>
            <a:r>
              <a:rPr lang="en-US" sz="2000" dirty="0" err="1">
                <a:latin typeface="Garamond" panose="02020404030301010803" pitchFamily="18" charset="0"/>
              </a:rPr>
              <a:t>Ako</a:t>
            </a:r>
            <a:r>
              <a:rPr lang="en-US" sz="2000" dirty="0">
                <a:latin typeface="Garamond" panose="02020404030301010803" pitchFamily="18" charset="0"/>
              </a:rPr>
              <a:t> se</a:t>
            </a:r>
          </a:p>
          <a:p>
            <a:pPr algn="ctr"/>
            <a:r>
              <a:rPr lang="en-US" sz="2000" dirty="0">
                <a:latin typeface="Garamond" panose="02020404030301010803" pitchFamily="18" charset="0"/>
              </a:rPr>
              <a:t>to </a:t>
            </a:r>
            <a:r>
              <a:rPr lang="en-US" sz="2000" dirty="0" err="1">
                <a:latin typeface="Garamond" panose="02020404030301010803" pitchFamily="18" charset="0"/>
              </a:rPr>
              <a:t>crveni</a:t>
            </a:r>
            <a:r>
              <a:rPr lang="en-US" sz="2000" dirty="0">
                <a:latin typeface="Garamond" panose="02020404030301010803" pitchFamily="18" charset="0"/>
              </a:rPr>
              <a:t>, </a:t>
            </a:r>
            <a:r>
              <a:rPr lang="en-US" sz="2000" dirty="0" err="1">
                <a:latin typeface="Garamond" panose="02020404030301010803" pitchFamily="18" charset="0"/>
              </a:rPr>
              <a:t>nemojte</a:t>
            </a:r>
            <a:endParaRPr lang="en-US" sz="2000" dirty="0">
              <a:latin typeface="Garamond" panose="02020404030301010803" pitchFamily="18" charset="0"/>
            </a:endParaRPr>
          </a:p>
          <a:p>
            <a:pPr algn="ctr"/>
            <a:r>
              <a:rPr lang="en-US" sz="2000" dirty="0">
                <a:latin typeface="Garamond" panose="02020404030301010803" pitchFamily="18" charset="0"/>
              </a:rPr>
              <a:t>se </a:t>
            </a:r>
            <a:r>
              <a:rPr lang="en-US" sz="2000" dirty="0" err="1">
                <a:latin typeface="Garamond" panose="02020404030301010803" pitchFamily="18" charset="0"/>
              </a:rPr>
              <a:t>uplašiti</a:t>
            </a:r>
            <a:r>
              <a:rPr lang="en-US" sz="2000" dirty="0">
                <a:latin typeface="Garamond" panose="02020404030301010803" pitchFamily="18" charset="0"/>
              </a:rPr>
              <a:t>!</a:t>
            </a:r>
            <a:endParaRPr lang="hr-HR" sz="2000" dirty="0">
              <a:latin typeface="Garamond" panose="02020404030301010803" pitchFamily="18" charset="0"/>
            </a:endParaRPr>
          </a:p>
          <a:p>
            <a:pPr algn="ctr"/>
            <a:r>
              <a:rPr lang="hr-HR" sz="2000" dirty="0">
                <a:latin typeface="Garamond" panose="02020404030301010803" pitchFamily="18" charset="0"/>
              </a:rPr>
              <a:t>Učenik do datuma završetka prijava programa obrazovanja može brisati i dodavati nove programe i mijenjati prioritete.</a:t>
            </a:r>
            <a:endParaRPr lang="en-US" sz="2000" dirty="0">
              <a:latin typeface="Garamond" panose="02020404030301010803" pitchFamily="18" charset="0"/>
            </a:endParaRPr>
          </a:p>
          <a:p>
            <a:pPr algn="ctr"/>
            <a:endParaRPr lang="en-US" dirty="0"/>
          </a:p>
        </p:txBody>
      </p:sp>
      <p:sp>
        <p:nvSpPr>
          <p:cNvPr id="6" name="Zaobljeni pravokutnik 3">
            <a:extLst>
              <a:ext uri="{FF2B5EF4-FFF2-40B4-BE49-F238E27FC236}">
                <a16:creationId xmlns:a16="http://schemas.microsoft.com/office/drawing/2014/main" id="{325522FF-67D1-42E3-8D18-382B4A5BC4F7}"/>
              </a:ext>
            </a:extLst>
          </p:cNvPr>
          <p:cNvSpPr/>
          <p:nvPr/>
        </p:nvSpPr>
        <p:spPr>
          <a:xfrm>
            <a:off x="7685844" y="512103"/>
            <a:ext cx="726187" cy="331958"/>
          </a:xfrm>
          <a:prstGeom prst="roundRect">
            <a:avLst/>
          </a:prstGeom>
          <a:noFill/>
          <a:ln w="38100" cap="flat" cmpd="sng" algn="ctr">
            <a:solidFill>
              <a:srgbClr val="FF0000"/>
            </a:solidFill>
            <a:prstDash val="solid"/>
          </a:ln>
          <a:effectLst/>
        </p:spPr>
        <p:txBody>
          <a:bodyPr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hr-HR" sz="1800" b="0" i="0" u="none" strike="noStrike" kern="0" cap="none" spc="0" normalizeH="0" baseline="0" noProof="0">
              <a:ln>
                <a:noFill/>
              </a:ln>
              <a:solidFill>
                <a:prstClr val="white"/>
              </a:solidFill>
              <a:effectLst/>
              <a:uLnTx/>
              <a:uFillTx/>
              <a:latin typeface="맑은 고딕"/>
              <a:ea typeface="+mn-ea"/>
              <a:cs typeface="+mn-cs"/>
            </a:endParaRPr>
          </a:p>
        </p:txBody>
      </p:sp>
    </p:spTree>
    <p:extLst>
      <p:ext uri="{BB962C8B-B14F-4D97-AF65-F5344CB8AC3E}">
        <p14:creationId xmlns:p14="http://schemas.microsoft.com/office/powerpoint/2010/main" val="2056291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DB233C1-CF4D-4524-BF76-7FF666F0BB48}"/>
              </a:ext>
            </a:extLst>
          </p:cNvPr>
          <p:cNvSpPr>
            <a:spLocks noGrp="1"/>
          </p:cNvSpPr>
          <p:nvPr>
            <p:ph type="ftr" sz="quarter" idx="11"/>
          </p:nvPr>
        </p:nvSpPr>
        <p:spPr>
          <a:xfrm>
            <a:off x="994426" y="6316067"/>
            <a:ext cx="6280830" cy="4046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mn-cs"/>
              </a:rPr>
              <a:t>Osnovna škola "Ivan Kozarac" Nijemci</a:t>
            </a:r>
          </a:p>
        </p:txBody>
      </p:sp>
      <p:sp>
        <p:nvSpPr>
          <p:cNvPr id="6" name="Slide Number Placeholder 5">
            <a:extLst>
              <a:ext uri="{FF2B5EF4-FFF2-40B4-BE49-F238E27FC236}">
                <a16:creationId xmlns:a16="http://schemas.microsoft.com/office/drawing/2014/main" id="{D0CCDACB-28DF-4C7E-9EE7-97B859E570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DD72BF-B849-4E00-8E72-529104776363}" type="slidenum">
              <a:rPr kumimoji="0" lang="hr-HR"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hr-HR"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pic>
        <p:nvPicPr>
          <p:cNvPr id="4" name="Content Placeholder 4" descr="Picture8.jpg">
            <a:extLst>
              <a:ext uri="{FF2B5EF4-FFF2-40B4-BE49-F238E27FC236}">
                <a16:creationId xmlns:a16="http://schemas.microsoft.com/office/drawing/2014/main" id="{7F7E8951-95EB-40B4-9D36-390C3AF25E51}"/>
              </a:ext>
            </a:extLst>
          </p:cNvPr>
          <p:cNvPicPr>
            <a:picLocks noChangeAspect="1"/>
          </p:cNvPicPr>
          <p:nvPr/>
        </p:nvPicPr>
        <p:blipFill>
          <a:blip r:embed="rId2" cstate="print"/>
          <a:stretch>
            <a:fillRect/>
          </a:stretch>
        </p:blipFill>
        <p:spPr>
          <a:xfrm>
            <a:off x="4281732" y="137319"/>
            <a:ext cx="7413247" cy="6583362"/>
          </a:xfrm>
          <a:prstGeom prst="rect">
            <a:avLst/>
          </a:prstGeom>
        </p:spPr>
      </p:pic>
      <p:sp>
        <p:nvSpPr>
          <p:cNvPr id="7" name="Callout: Right Arrow 6">
            <a:extLst>
              <a:ext uri="{FF2B5EF4-FFF2-40B4-BE49-F238E27FC236}">
                <a16:creationId xmlns:a16="http://schemas.microsoft.com/office/drawing/2014/main" id="{8004E63B-4522-4A6A-A71B-C4403A9AE793}"/>
              </a:ext>
            </a:extLst>
          </p:cNvPr>
          <p:cNvSpPr/>
          <p:nvPr/>
        </p:nvSpPr>
        <p:spPr>
          <a:xfrm>
            <a:off x="1955410" y="1730326"/>
            <a:ext cx="2124222" cy="3615397"/>
          </a:xfrm>
          <a:prstGeom prst="rightArrowCallou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Odabir</a:t>
            </a: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jezika</a:t>
            </a: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i</a:t>
            </a: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izbornih</a:t>
            </a: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predmeta</a:t>
            </a: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t>
            </a:r>
          </a:p>
        </p:txBody>
      </p:sp>
      <p:sp>
        <p:nvSpPr>
          <p:cNvPr id="8" name="Zaobljeni pravokutnik 3">
            <a:extLst>
              <a:ext uri="{FF2B5EF4-FFF2-40B4-BE49-F238E27FC236}">
                <a16:creationId xmlns:a16="http://schemas.microsoft.com/office/drawing/2014/main" id="{2BAA955B-DB32-4C20-8EB9-27212B55D4B0}"/>
              </a:ext>
            </a:extLst>
          </p:cNvPr>
          <p:cNvSpPr/>
          <p:nvPr/>
        </p:nvSpPr>
        <p:spPr>
          <a:xfrm>
            <a:off x="6411656" y="5884267"/>
            <a:ext cx="2113366" cy="431800"/>
          </a:xfrm>
          <a:prstGeom prst="roundRect">
            <a:avLst/>
          </a:prstGeom>
          <a:noFill/>
          <a:ln w="38100" cap="flat" cmpd="sng" algn="ctr">
            <a:solidFill>
              <a:srgbClr val="FF0000"/>
            </a:solidFill>
            <a:prstDash val="solid"/>
          </a:ln>
          <a:effectLst/>
        </p:spPr>
        <p:txBody>
          <a:bodyPr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hr-HR" sz="1800" b="0" i="0" u="none" strike="noStrike" kern="0" cap="none" spc="0" normalizeH="0" baseline="0" noProof="0">
              <a:ln>
                <a:noFill/>
              </a:ln>
              <a:solidFill>
                <a:prstClr val="white"/>
              </a:solidFill>
              <a:effectLst/>
              <a:uLnTx/>
              <a:uFillTx/>
              <a:latin typeface="맑은 고딕"/>
              <a:ea typeface="+mn-ea"/>
              <a:cs typeface="+mn-cs"/>
            </a:endParaRPr>
          </a:p>
        </p:txBody>
      </p:sp>
    </p:spTree>
    <p:extLst>
      <p:ext uri="{BB962C8B-B14F-4D97-AF65-F5344CB8AC3E}">
        <p14:creationId xmlns:p14="http://schemas.microsoft.com/office/powerpoint/2010/main" val="2140015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idx="1"/>
          </p:nvPr>
        </p:nvPicPr>
        <p:blipFill>
          <a:blip r:embed="rId2"/>
          <a:stretch>
            <a:fillRect/>
          </a:stretch>
        </p:blipFill>
        <p:spPr>
          <a:xfrm>
            <a:off x="3676037" y="110638"/>
            <a:ext cx="8185946" cy="6353299"/>
          </a:xfrm>
          <a:prstGeom prst="rect">
            <a:avLst/>
          </a:prstGeom>
        </p:spPr>
      </p:pic>
      <p:sp>
        <p:nvSpPr>
          <p:cNvPr id="2" name="Footer Placeholder 1">
            <a:extLst>
              <a:ext uri="{FF2B5EF4-FFF2-40B4-BE49-F238E27FC236}">
                <a16:creationId xmlns:a16="http://schemas.microsoft.com/office/drawing/2014/main" id="{37B15D2E-EAC7-478B-835C-9FE8D07BEF66}"/>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3" name="Slide Number Placeholder 2">
            <a:extLst>
              <a:ext uri="{FF2B5EF4-FFF2-40B4-BE49-F238E27FC236}">
                <a16:creationId xmlns:a16="http://schemas.microsoft.com/office/drawing/2014/main" id="{DEB1102A-735A-4BC6-882A-C54634CA97DD}"/>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38</a:t>
            </a:fld>
            <a:endParaRPr lang="hr-HR">
              <a:solidFill>
                <a:prstClr val="black">
                  <a:tint val="75000"/>
                </a:prstClr>
              </a:solidFill>
            </a:endParaRPr>
          </a:p>
        </p:txBody>
      </p:sp>
      <p:sp>
        <p:nvSpPr>
          <p:cNvPr id="5" name="Callout: Right Arrow 4">
            <a:extLst>
              <a:ext uri="{FF2B5EF4-FFF2-40B4-BE49-F238E27FC236}">
                <a16:creationId xmlns:a16="http://schemas.microsoft.com/office/drawing/2014/main" id="{E6074229-94CB-4B95-B28B-F4731E8D71B1}"/>
              </a:ext>
            </a:extLst>
          </p:cNvPr>
          <p:cNvSpPr/>
          <p:nvPr/>
        </p:nvSpPr>
        <p:spPr>
          <a:xfrm>
            <a:off x="1378635" y="1744394"/>
            <a:ext cx="2124222" cy="3615397"/>
          </a:xfrm>
          <a:prstGeom prst="rightArrowCallou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Odabir</a:t>
            </a: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jezika</a:t>
            </a: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i</a:t>
            </a: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izbornih</a:t>
            </a: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predmeta</a:t>
            </a:r>
            <a:endPar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obavezno</a:t>
            </a: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potvrditi</a:t>
            </a: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t>
            </a:r>
          </a:p>
        </p:txBody>
      </p:sp>
      <p:sp>
        <p:nvSpPr>
          <p:cNvPr id="6" name="Zaobljeni pravokutnik 3">
            <a:extLst>
              <a:ext uri="{FF2B5EF4-FFF2-40B4-BE49-F238E27FC236}">
                <a16:creationId xmlns:a16="http://schemas.microsoft.com/office/drawing/2014/main" id="{F140BB0F-2A6C-46FE-A79A-C2B4AAB4CA23}"/>
              </a:ext>
            </a:extLst>
          </p:cNvPr>
          <p:cNvSpPr/>
          <p:nvPr/>
        </p:nvSpPr>
        <p:spPr>
          <a:xfrm>
            <a:off x="6095999" y="5843423"/>
            <a:ext cx="1795975" cy="431800"/>
          </a:xfrm>
          <a:prstGeom prst="roundRect">
            <a:avLst/>
          </a:prstGeom>
          <a:noFill/>
          <a:ln w="38100" cap="flat" cmpd="sng" algn="ctr">
            <a:solidFill>
              <a:srgbClr val="FF0000"/>
            </a:solidFill>
            <a:prstDash val="solid"/>
          </a:ln>
          <a:effectLst/>
        </p:spPr>
        <p:txBody>
          <a:bodyPr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hr-HR" sz="1800" b="0" i="0" u="none" strike="noStrike" kern="0" cap="none" spc="0" normalizeH="0" baseline="0" noProof="0">
              <a:ln>
                <a:noFill/>
              </a:ln>
              <a:solidFill>
                <a:prstClr val="white"/>
              </a:solidFill>
              <a:effectLst/>
              <a:uLnTx/>
              <a:uFillTx/>
              <a:latin typeface="맑은 고딕"/>
              <a:ea typeface="+mn-ea"/>
              <a:cs typeface="+mn-cs"/>
            </a:endParaRPr>
          </a:p>
        </p:txBody>
      </p:sp>
    </p:spTree>
    <p:extLst>
      <p:ext uri="{BB962C8B-B14F-4D97-AF65-F5344CB8AC3E}">
        <p14:creationId xmlns:p14="http://schemas.microsoft.com/office/powerpoint/2010/main" val="123668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5EC70-37A6-4630-B1BD-C3FB52224B9A}"/>
              </a:ext>
            </a:extLst>
          </p:cNvPr>
          <p:cNvSpPr>
            <a:spLocks noGrp="1"/>
          </p:cNvSpPr>
          <p:nvPr>
            <p:ph type="title"/>
          </p:nvPr>
        </p:nvSpPr>
        <p:spPr>
          <a:xfrm>
            <a:off x="1405718" y="377599"/>
            <a:ext cx="10786281" cy="1485900"/>
          </a:xfrm>
        </p:spPr>
        <p:txBody>
          <a:bodyPr>
            <a:normAutofit/>
          </a:bodyPr>
          <a:lstStyle/>
          <a:p>
            <a:r>
              <a:rPr lang="hr-HR" sz="3200" b="1" dirty="0">
                <a:latin typeface="Garamond" panose="02020404030301010803" pitchFamily="18" charset="0"/>
              </a:rPr>
              <a:t>Moj raspored – Raspored provjera dodatnih sposobnosti</a:t>
            </a:r>
            <a:endParaRPr lang="en-US" sz="3200" b="1" dirty="0">
              <a:latin typeface="Garamond" panose="02020404030301010803" pitchFamily="18" charset="0"/>
            </a:endParaRPr>
          </a:p>
        </p:txBody>
      </p:sp>
      <p:sp>
        <p:nvSpPr>
          <p:cNvPr id="5" name="Footer Placeholder 4">
            <a:extLst>
              <a:ext uri="{FF2B5EF4-FFF2-40B4-BE49-F238E27FC236}">
                <a16:creationId xmlns:a16="http://schemas.microsoft.com/office/drawing/2014/main" id="{7452EC57-A215-49D2-959D-9D931EBA624A}"/>
              </a:ext>
            </a:extLst>
          </p:cNvPr>
          <p:cNvSpPr>
            <a:spLocks noGrp="1"/>
          </p:cNvSpPr>
          <p:nvPr>
            <p:ph type="ftr" sz="quarter" idx="11"/>
          </p:nvPr>
        </p:nvSpPr>
        <p:spPr/>
        <p:txBody>
          <a:bodyPr/>
          <a:lstStyle/>
          <a:p>
            <a:pPr algn="ctr"/>
            <a:r>
              <a:rPr lang="hr-HR">
                <a:solidFill>
                  <a:prstClr val="black">
                    <a:tint val="75000"/>
                  </a:prstClr>
                </a:solidFill>
                <a:latin typeface="Garamond" panose="02020404030301010803" pitchFamily="18" charset="0"/>
              </a:rPr>
              <a:t>Osnovna škola "Ivan Kozarac" Nijemci</a:t>
            </a:r>
          </a:p>
        </p:txBody>
      </p:sp>
      <p:sp>
        <p:nvSpPr>
          <p:cNvPr id="6" name="Slide Number Placeholder 5">
            <a:extLst>
              <a:ext uri="{FF2B5EF4-FFF2-40B4-BE49-F238E27FC236}">
                <a16:creationId xmlns:a16="http://schemas.microsoft.com/office/drawing/2014/main" id="{9E0CF375-5AD4-4912-9123-C57A8B517719}"/>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39</a:t>
            </a:fld>
            <a:endParaRPr lang="hr-HR">
              <a:solidFill>
                <a:prstClr val="black">
                  <a:tint val="75000"/>
                </a:prstClr>
              </a:solidFill>
            </a:endParaRPr>
          </a:p>
        </p:txBody>
      </p:sp>
      <p:pic>
        <p:nvPicPr>
          <p:cNvPr id="4" name="Content Placeholder 4" descr="Picture12.jpg">
            <a:extLst>
              <a:ext uri="{FF2B5EF4-FFF2-40B4-BE49-F238E27FC236}">
                <a16:creationId xmlns:a16="http://schemas.microsoft.com/office/drawing/2014/main" id="{F1E72AF5-E05D-489B-AC23-C4D5814B1C0F}"/>
              </a:ext>
            </a:extLst>
          </p:cNvPr>
          <p:cNvPicPr>
            <a:picLocks noChangeAspect="1"/>
          </p:cNvPicPr>
          <p:nvPr/>
        </p:nvPicPr>
        <p:blipFill>
          <a:blip r:embed="rId2" cstate="print"/>
          <a:stretch>
            <a:fillRect/>
          </a:stretch>
        </p:blipFill>
        <p:spPr>
          <a:xfrm>
            <a:off x="1735767" y="1139484"/>
            <a:ext cx="9237033" cy="5123516"/>
          </a:xfrm>
          <a:prstGeom prst="rect">
            <a:avLst/>
          </a:prstGeom>
        </p:spPr>
      </p:pic>
      <p:sp>
        <p:nvSpPr>
          <p:cNvPr id="8" name="Zaobljeni pravokutnik 3">
            <a:extLst>
              <a:ext uri="{FF2B5EF4-FFF2-40B4-BE49-F238E27FC236}">
                <a16:creationId xmlns:a16="http://schemas.microsoft.com/office/drawing/2014/main" id="{F9D104E6-B6E6-488F-9EDC-4A87C3DD6C64}"/>
              </a:ext>
            </a:extLst>
          </p:cNvPr>
          <p:cNvSpPr/>
          <p:nvPr/>
        </p:nvSpPr>
        <p:spPr>
          <a:xfrm>
            <a:off x="7066866" y="3213100"/>
            <a:ext cx="863600" cy="431800"/>
          </a:xfrm>
          <a:prstGeom prst="roundRect">
            <a:avLst/>
          </a:prstGeom>
          <a:noFill/>
          <a:ln w="38100" cap="flat" cmpd="sng" algn="ctr">
            <a:solidFill>
              <a:srgbClr val="FF0000"/>
            </a:solidFill>
            <a:prstDash val="solid"/>
          </a:ln>
          <a:effectLst/>
        </p:spPr>
        <p:txBody>
          <a:bodyPr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hr-HR" sz="1800" b="0" i="0" u="none" strike="noStrike" kern="0" cap="none" spc="0" normalizeH="0" baseline="0" noProof="0">
              <a:ln>
                <a:noFill/>
              </a:ln>
              <a:solidFill>
                <a:prstClr val="white"/>
              </a:solidFill>
              <a:effectLst/>
              <a:uLnTx/>
              <a:uFillTx/>
              <a:latin typeface="맑은 고딕"/>
              <a:ea typeface="+mn-ea"/>
              <a:cs typeface="+mn-cs"/>
            </a:endParaRPr>
          </a:p>
        </p:txBody>
      </p:sp>
    </p:spTree>
    <p:extLst>
      <p:ext uri="{BB962C8B-B14F-4D97-AF65-F5344CB8AC3E}">
        <p14:creationId xmlns:p14="http://schemas.microsoft.com/office/powerpoint/2010/main" val="3355076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1200" y="427791"/>
            <a:ext cx="8229600" cy="1143000"/>
          </a:xfrm>
        </p:spPr>
        <p:txBody>
          <a:bodyPr>
            <a:normAutofit/>
          </a:bodyPr>
          <a:lstStyle/>
          <a:p>
            <a:r>
              <a:rPr lang="hr-HR" sz="4800" b="1" dirty="0">
                <a:latin typeface="Garamond" panose="02020404030301010803" pitchFamily="18" charset="0"/>
              </a:rPr>
              <a:t>Sustav bodovanja</a:t>
            </a:r>
          </a:p>
        </p:txBody>
      </p:sp>
      <p:sp>
        <p:nvSpPr>
          <p:cNvPr id="3" name="Rezervirano mjesto sadržaja 2"/>
          <p:cNvSpPr>
            <a:spLocks noGrp="1"/>
          </p:cNvSpPr>
          <p:nvPr>
            <p:ph idx="1"/>
          </p:nvPr>
        </p:nvSpPr>
        <p:spPr>
          <a:xfrm>
            <a:off x="1814732" y="1702190"/>
            <a:ext cx="9767667" cy="4487595"/>
          </a:xfrm>
          <a:ln>
            <a:solidFill>
              <a:schemeClr val="tx1">
                <a:lumMod val="65000"/>
                <a:lumOff val="35000"/>
              </a:schemeClr>
            </a:solidFill>
          </a:ln>
        </p:spPr>
        <p:style>
          <a:lnRef idx="2">
            <a:schemeClr val="accent5"/>
          </a:lnRef>
          <a:fillRef idx="1">
            <a:schemeClr val="lt1"/>
          </a:fillRef>
          <a:effectRef idx="0">
            <a:schemeClr val="accent5"/>
          </a:effectRef>
          <a:fontRef idx="minor">
            <a:schemeClr val="dk1"/>
          </a:fontRef>
        </p:style>
        <p:txBody>
          <a:bodyPr>
            <a:normAutofit/>
          </a:bodyPr>
          <a:lstStyle/>
          <a:p>
            <a:pPr algn="just"/>
            <a:endParaRPr lang="hr-HR" sz="2800" dirty="0">
              <a:solidFill>
                <a:schemeClr val="tx1"/>
              </a:solidFill>
              <a:latin typeface="Garamond" panose="02020404030301010803" pitchFamily="18" charset="0"/>
            </a:endParaRPr>
          </a:p>
          <a:p>
            <a:pPr algn="just"/>
            <a:r>
              <a:rPr lang="hr-HR" sz="2800" dirty="0">
                <a:solidFill>
                  <a:schemeClr val="tx1"/>
                </a:solidFill>
                <a:latin typeface="Garamond" panose="02020404030301010803" pitchFamily="18" charset="0"/>
              </a:rPr>
              <a:t>Minimalni bodovni prag </a:t>
            </a:r>
          </a:p>
          <a:p>
            <a:pPr algn="just">
              <a:buNone/>
            </a:pPr>
            <a:endParaRPr lang="hr-HR" sz="2800" dirty="0">
              <a:solidFill>
                <a:schemeClr val="tx1"/>
              </a:solidFill>
              <a:latin typeface="Garamond" panose="02020404030301010803" pitchFamily="18" charset="0"/>
            </a:endParaRPr>
          </a:p>
          <a:p>
            <a:pPr algn="just">
              <a:buNone/>
            </a:pPr>
            <a:r>
              <a:rPr lang="hr-HR" sz="2800" dirty="0">
                <a:solidFill>
                  <a:schemeClr val="tx1"/>
                </a:solidFill>
                <a:latin typeface="Garamond" panose="02020404030301010803" pitchFamily="18" charset="0"/>
                <a:sym typeface="Symbol"/>
              </a:rPr>
              <a:t> </a:t>
            </a:r>
            <a:r>
              <a:rPr lang="hr-HR" sz="2800" dirty="0">
                <a:solidFill>
                  <a:schemeClr val="tx1"/>
                </a:solidFill>
                <a:latin typeface="Garamond" panose="02020404030301010803" pitchFamily="18" charset="0"/>
              </a:rPr>
              <a:t>Za programe obrazovanja u trajanju od najmanje četiri godine, škola može utvrditi minimalni broj bodova potrebnih za prijavu kandidata za upis u pojedini program obrazovanja. </a:t>
            </a:r>
          </a:p>
          <a:p>
            <a:pPr algn="just">
              <a:buNone/>
            </a:pPr>
            <a:r>
              <a:rPr lang="hr-HR" sz="2800" dirty="0">
                <a:solidFill>
                  <a:schemeClr val="tx1"/>
                </a:solidFill>
                <a:latin typeface="Garamond" panose="02020404030301010803" pitchFamily="18" charset="0"/>
                <a:sym typeface="Symbol"/>
              </a:rPr>
              <a:t> </a:t>
            </a:r>
            <a:r>
              <a:rPr lang="hr-HR" sz="2800" dirty="0">
                <a:solidFill>
                  <a:schemeClr val="tx1"/>
                </a:solidFill>
                <a:latin typeface="Garamond" panose="02020404030301010803" pitchFamily="18" charset="0"/>
              </a:rPr>
              <a:t>Za programe obrazovanja u trajanju od tri godine i manje, ne utvrđuje se minimalni broj bodova koji su potrebni za prijavu.</a:t>
            </a:r>
          </a:p>
        </p:txBody>
      </p:sp>
      <p:sp>
        <p:nvSpPr>
          <p:cNvPr id="4" name="Footer Placeholder 3">
            <a:extLst>
              <a:ext uri="{FF2B5EF4-FFF2-40B4-BE49-F238E27FC236}">
                <a16:creationId xmlns:a16="http://schemas.microsoft.com/office/drawing/2014/main" id="{7909035C-4011-405F-8D43-E3F2BBA941B1}"/>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565E87BD-48BA-4DC5-ABF5-487F001C8FB8}"/>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4</a:t>
            </a:fld>
            <a:endParaRPr lang="hr-HR">
              <a:solidFill>
                <a:prstClr val="black">
                  <a:tint val="75000"/>
                </a:prstClr>
              </a:solidFill>
            </a:endParaRPr>
          </a:p>
        </p:txBody>
      </p:sp>
      <p:pic>
        <p:nvPicPr>
          <p:cNvPr id="7" name="Picture 6">
            <a:extLst>
              <a:ext uri="{FF2B5EF4-FFF2-40B4-BE49-F238E27FC236}">
                <a16:creationId xmlns:a16="http://schemas.microsoft.com/office/drawing/2014/main" id="{D4A4462A-B10A-4AA7-BBE4-8A1B131212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125" y="296392"/>
            <a:ext cx="1162903" cy="1143000"/>
          </a:xfrm>
          <a:prstGeom prst="rect">
            <a:avLst/>
          </a:prstGeom>
        </p:spPr>
      </p:pic>
    </p:spTree>
    <p:extLst>
      <p:ext uri="{BB962C8B-B14F-4D97-AF65-F5344CB8AC3E}">
        <p14:creationId xmlns:p14="http://schemas.microsoft.com/office/powerpoint/2010/main" val="2911109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600" b="1" dirty="0">
                <a:latin typeface="Garamond" panose="02020404030301010803" pitchFamily="18" charset="0"/>
                <a:cs typeface="Calibri Light" panose="020F0302020204030204" pitchFamily="34" charset="0"/>
              </a:rPr>
              <a:t>Praćenje bodovnoga stanja</a:t>
            </a:r>
          </a:p>
        </p:txBody>
      </p:sp>
      <p:sp>
        <p:nvSpPr>
          <p:cNvPr id="3" name="Rezervirano mjesto sadržaja 2"/>
          <p:cNvSpPr>
            <a:spLocks noGrp="1"/>
          </p:cNvSpPr>
          <p:nvPr>
            <p:ph idx="1"/>
          </p:nvPr>
        </p:nvSpPr>
        <p:spPr>
          <a:xfrm>
            <a:off x="1181685" y="1600202"/>
            <a:ext cx="10199078" cy="4125349"/>
          </a:xfr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a:normAutofit/>
          </a:bodyPr>
          <a:lstStyle/>
          <a:p>
            <a:pPr algn="just">
              <a:buFont typeface="Courier New" panose="02070309020205020404" pitchFamily="49" charset="0"/>
              <a:buChar char="o"/>
            </a:pPr>
            <a:endParaRPr lang="hr-HR" dirty="0">
              <a:latin typeface="Garamond" panose="02020404030301010803" pitchFamily="18" charset="0"/>
              <a:cs typeface="Calibri Light" panose="020F0302020204030204" pitchFamily="34" charset="0"/>
            </a:endParaRPr>
          </a:p>
          <a:p>
            <a:pPr algn="just">
              <a:buFont typeface="Courier New" panose="02070309020205020404" pitchFamily="49" charset="0"/>
              <a:buChar char="o"/>
            </a:pPr>
            <a:r>
              <a:rPr lang="hr-HR" sz="2400" dirty="0">
                <a:latin typeface="Garamond" panose="02020404030301010803" pitchFamily="18" charset="0"/>
                <a:cs typeface="Calibri Light" panose="020F0302020204030204" pitchFamily="34" charset="0"/>
              </a:rPr>
              <a:t>Na mrežnoj stranici: </a:t>
            </a:r>
            <a:r>
              <a:rPr lang="hr-HR" sz="2400" dirty="0">
                <a:latin typeface="Garamond" panose="02020404030301010803" pitchFamily="18" charset="0"/>
                <a:cs typeface="Calibri Light" panose="020F0302020204030204" pitchFamily="34" charset="0"/>
                <a:hlinkClick r:id="rId2"/>
              </a:rPr>
              <a:t>www.upisi.hr</a:t>
            </a:r>
            <a:r>
              <a:rPr lang="hr-HR" sz="2400" dirty="0">
                <a:latin typeface="Garamond" panose="02020404030301010803" pitchFamily="18" charset="0"/>
                <a:cs typeface="Calibri Light" panose="020F0302020204030204" pitchFamily="34" charset="0"/>
              </a:rPr>
              <a:t> od samoga početka bit će moguće pratiti bodovno stanje za svaki prijavljeni program obrazovanja svakoga kandidata. </a:t>
            </a:r>
          </a:p>
          <a:p>
            <a:pPr algn="just">
              <a:buFont typeface="Courier New" panose="02070309020205020404" pitchFamily="49" charset="0"/>
              <a:buChar char="o"/>
            </a:pPr>
            <a:endParaRPr lang="hr-HR" sz="2400" b="1" dirty="0">
              <a:latin typeface="Garamond" panose="02020404030301010803" pitchFamily="18" charset="0"/>
              <a:cs typeface="Calibri Light" panose="020F0302020204030204" pitchFamily="34" charset="0"/>
            </a:endParaRPr>
          </a:p>
          <a:p>
            <a:pPr algn="just">
              <a:buFont typeface="Courier New" panose="02070309020205020404" pitchFamily="49" charset="0"/>
              <a:buChar char="o"/>
            </a:pPr>
            <a:r>
              <a:rPr lang="hr-HR" sz="2400" b="1" dirty="0">
                <a:latin typeface="Garamond" panose="02020404030301010803" pitchFamily="18" charset="0"/>
                <a:cs typeface="Calibri Light" panose="020F0302020204030204" pitchFamily="34" charset="0"/>
              </a:rPr>
              <a:t>Ako kandidat nije zadovoljio potrebne preduvjete za upis nekoga od prijavljenih programa, navedeno će biti vidljivo na detaljnome prikazu bodovanja za prijavljeni program obrazovanja u svakome trenutku</a:t>
            </a:r>
            <a:r>
              <a:rPr lang="hr-HR" sz="2400" b="1" i="1" dirty="0">
                <a:latin typeface="Garamond" panose="02020404030301010803" pitchFamily="18" charset="0"/>
                <a:cs typeface="Calibri Light" panose="020F0302020204030204" pitchFamily="34" charset="0"/>
              </a:rPr>
              <a:t>. </a:t>
            </a:r>
            <a:r>
              <a:rPr lang="hr-HR" sz="2400" dirty="0">
                <a:latin typeface="Garamond" panose="02020404030301010803" pitchFamily="18" charset="0"/>
                <a:cs typeface="Calibri Light" panose="020F0302020204030204" pitchFamily="34" charset="0"/>
              </a:rPr>
              <a:t>Kandidat takve programe može obrisati sa svoje liste, ako ne postoji mogućnost zadovoljenja potrebnih preduvjeta i umjesto njih prijaviti druge programe obrazovanja.</a:t>
            </a:r>
          </a:p>
          <a:p>
            <a:endParaRPr lang="hr-HR" dirty="0">
              <a:latin typeface="Garamond" panose="02020404030301010803" pitchFamily="18" charset="0"/>
            </a:endParaRPr>
          </a:p>
        </p:txBody>
      </p:sp>
      <p:sp>
        <p:nvSpPr>
          <p:cNvPr id="4" name="Footer Placeholder 3">
            <a:extLst>
              <a:ext uri="{FF2B5EF4-FFF2-40B4-BE49-F238E27FC236}">
                <a16:creationId xmlns:a16="http://schemas.microsoft.com/office/drawing/2014/main" id="{BAFC9737-2FEB-4D4F-B4A1-0AB595F24CC5}"/>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5362BD9D-4247-4240-A242-8F396F50BCCF}"/>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40</a:t>
            </a:fld>
            <a:endParaRPr lang="hr-HR">
              <a:solidFill>
                <a:prstClr val="black">
                  <a:tint val="75000"/>
                </a:prstClr>
              </a:solidFill>
            </a:endParaRPr>
          </a:p>
        </p:txBody>
      </p:sp>
    </p:spTree>
    <p:extLst>
      <p:ext uri="{BB962C8B-B14F-4D97-AF65-F5344CB8AC3E}">
        <p14:creationId xmlns:p14="http://schemas.microsoft.com/office/powerpoint/2010/main" val="1974188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idx="1"/>
          </p:nvPr>
        </p:nvPicPr>
        <p:blipFill>
          <a:blip r:embed="rId2"/>
          <a:stretch>
            <a:fillRect/>
          </a:stretch>
        </p:blipFill>
        <p:spPr>
          <a:xfrm>
            <a:off x="1090456" y="342233"/>
            <a:ext cx="10901250" cy="6111153"/>
          </a:xfrm>
          <a:prstGeom prst="rect">
            <a:avLst/>
          </a:prstGeom>
        </p:spPr>
      </p:pic>
      <p:sp>
        <p:nvSpPr>
          <p:cNvPr id="2" name="Footer Placeholder 1">
            <a:extLst>
              <a:ext uri="{FF2B5EF4-FFF2-40B4-BE49-F238E27FC236}">
                <a16:creationId xmlns:a16="http://schemas.microsoft.com/office/drawing/2014/main" id="{8288B218-0378-4318-BE38-70006A031E02}"/>
              </a:ext>
            </a:extLst>
          </p:cNvPr>
          <p:cNvSpPr>
            <a:spLocks noGrp="1"/>
          </p:cNvSpPr>
          <p:nvPr>
            <p:ph type="ftr" sz="quarter" idx="11"/>
          </p:nvPr>
        </p:nvSpPr>
        <p:spPr>
          <a:xfrm>
            <a:off x="2893564" y="6467454"/>
            <a:ext cx="6280830" cy="404614"/>
          </a:xfrm>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3" name="Slide Number Placeholder 2">
            <a:extLst>
              <a:ext uri="{FF2B5EF4-FFF2-40B4-BE49-F238E27FC236}">
                <a16:creationId xmlns:a16="http://schemas.microsoft.com/office/drawing/2014/main" id="{CCA0CBBE-277A-43CE-945C-B6E74DCBB827}"/>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41</a:t>
            </a:fld>
            <a:endParaRPr lang="hr-HR">
              <a:solidFill>
                <a:prstClr val="black">
                  <a:tint val="75000"/>
                </a:prstClr>
              </a:solidFill>
            </a:endParaRPr>
          </a:p>
        </p:txBody>
      </p:sp>
      <p:sp>
        <p:nvSpPr>
          <p:cNvPr id="5" name="Zaobljeni pravokutnik 3">
            <a:extLst>
              <a:ext uri="{FF2B5EF4-FFF2-40B4-BE49-F238E27FC236}">
                <a16:creationId xmlns:a16="http://schemas.microsoft.com/office/drawing/2014/main" id="{F982BB17-0EAA-4CF7-BA1F-4C222C0BD8C1}"/>
              </a:ext>
            </a:extLst>
          </p:cNvPr>
          <p:cNvSpPr/>
          <p:nvPr/>
        </p:nvSpPr>
        <p:spPr>
          <a:xfrm>
            <a:off x="8310794" y="328165"/>
            <a:ext cx="1161942" cy="431800"/>
          </a:xfrm>
          <a:prstGeom prst="roundRect">
            <a:avLst/>
          </a:prstGeom>
          <a:noFill/>
          <a:ln w="38100" cap="flat" cmpd="sng" algn="ctr">
            <a:solidFill>
              <a:srgbClr val="FF0000"/>
            </a:solidFill>
            <a:prstDash val="solid"/>
          </a:ln>
          <a:effectLst/>
        </p:spPr>
        <p:txBody>
          <a:bodyPr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hr-HR" sz="1800" b="0" i="0" u="none" strike="noStrike" kern="0" cap="none" spc="0" normalizeH="0" baseline="0" noProof="0">
              <a:ln>
                <a:noFill/>
              </a:ln>
              <a:solidFill>
                <a:prstClr val="white"/>
              </a:solidFill>
              <a:effectLst/>
              <a:uLnTx/>
              <a:uFillTx/>
              <a:latin typeface="맑은 고딕"/>
              <a:ea typeface="+mn-ea"/>
              <a:cs typeface="+mn-cs"/>
            </a:endParaRPr>
          </a:p>
        </p:txBody>
      </p:sp>
    </p:spTree>
    <p:extLst>
      <p:ext uri="{BB962C8B-B14F-4D97-AF65-F5344CB8AC3E}">
        <p14:creationId xmlns:p14="http://schemas.microsoft.com/office/powerpoint/2010/main" val="3477392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50499" y="0"/>
            <a:ext cx="9601200" cy="858129"/>
          </a:xfrm>
        </p:spPr>
        <p:txBody>
          <a:bodyPr/>
          <a:lstStyle/>
          <a:p>
            <a:r>
              <a:rPr lang="hr-HR" b="1" dirty="0">
                <a:latin typeface="Garamond" panose="02020404030301010803" pitchFamily="18" charset="0"/>
                <a:cs typeface="Calibri Light" panose="020F0302020204030204" pitchFamily="34" charset="0"/>
              </a:rPr>
              <a:t>Ljestvice poretka</a:t>
            </a:r>
          </a:p>
        </p:txBody>
      </p:sp>
      <p:sp>
        <p:nvSpPr>
          <p:cNvPr id="3" name="Rezervirano mjesto sadržaja 2"/>
          <p:cNvSpPr>
            <a:spLocks noGrp="1"/>
          </p:cNvSpPr>
          <p:nvPr>
            <p:ph idx="1"/>
          </p:nvPr>
        </p:nvSpPr>
        <p:spPr>
          <a:xfrm>
            <a:off x="834683" y="731520"/>
            <a:ext cx="11207262" cy="5721866"/>
          </a:xfrm>
          <a:gradFill>
            <a:gsLst>
              <a:gs pos="0">
                <a:schemeClr val="bg1"/>
              </a:gs>
              <a:gs pos="35000">
                <a:schemeClr val="bg1">
                  <a:lumMod val="85000"/>
                </a:schemeClr>
              </a:gs>
              <a:gs pos="100000">
                <a:schemeClr val="bg1">
                  <a:lumMod val="75000"/>
                </a:schemeClr>
              </a:gs>
            </a:gsLst>
          </a:gra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algn="just"/>
            <a:endParaRPr lang="hr-HR" dirty="0">
              <a:latin typeface="Garamond" panose="02020404030301010803" pitchFamily="18" charset="0"/>
              <a:cs typeface="Calibri Light" panose="020F0302020204030204" pitchFamily="34" charset="0"/>
            </a:endParaRPr>
          </a:p>
          <a:p>
            <a:pPr algn="just"/>
            <a:r>
              <a:rPr lang="hr-HR" dirty="0">
                <a:latin typeface="Garamond" panose="02020404030301010803" pitchFamily="18" charset="0"/>
                <a:cs typeface="Calibri Light" panose="020F0302020204030204" pitchFamily="34" charset="0"/>
              </a:rPr>
              <a:t>Svakoga punog sata za svakoga kandidata pronalazi se obrazovni program koji mu je trenutačno najviši na listi prioriteta. Ako se takav program pronađe, kandidat se briše sa svih ostalih lista prioriteta koje su mu niže na ljestvici poretka, čime se otvaraju slobodna mjesta za kandidate ispod „crte“. Po završetku postupka, objavljuju se ljestvice poretka na kojima je svaki kandidat optimalno razmješten.</a:t>
            </a:r>
          </a:p>
          <a:p>
            <a:pPr algn="just"/>
            <a:r>
              <a:rPr lang="hr-HR" dirty="0">
                <a:latin typeface="Garamond" panose="02020404030301010803" pitchFamily="18" charset="0"/>
                <a:cs typeface="Calibri Light" panose="020F0302020204030204" pitchFamily="34" charset="0"/>
              </a:rPr>
              <a:t>Na mrežnoj stranici: www.upisi.hr objavljuju se </a:t>
            </a:r>
            <a:r>
              <a:rPr lang="hr-HR" b="1" dirty="0">
                <a:latin typeface="Garamond" panose="02020404030301010803" pitchFamily="18" charset="0"/>
                <a:cs typeface="Calibri Light" panose="020F0302020204030204" pitchFamily="34" charset="0"/>
              </a:rPr>
              <a:t>ogledne i konačne ljestvice poretka</a:t>
            </a:r>
            <a:r>
              <a:rPr lang="hr-HR" dirty="0">
                <a:latin typeface="Garamond" panose="02020404030301010803" pitchFamily="18" charset="0"/>
                <a:cs typeface="Calibri Light" panose="020F0302020204030204" pitchFamily="34" charset="0"/>
              </a:rPr>
              <a:t>. </a:t>
            </a:r>
          </a:p>
          <a:p>
            <a:pPr algn="just"/>
            <a:endParaRPr lang="hr-HR" dirty="0">
              <a:latin typeface="Garamond" panose="02020404030301010803" pitchFamily="18" charset="0"/>
              <a:cs typeface="Calibri Light" panose="020F0302020204030204" pitchFamily="34" charset="0"/>
            </a:endParaRPr>
          </a:p>
          <a:p>
            <a:pPr algn="just">
              <a:buFont typeface="Courier New" pitchFamily="49" charset="0"/>
              <a:buChar char="o"/>
            </a:pPr>
            <a:r>
              <a:rPr lang="hr-HR" b="1" dirty="0">
                <a:latin typeface="Garamond" panose="02020404030301010803" pitchFamily="18" charset="0"/>
                <a:cs typeface="Calibri Light" panose="020F0302020204030204" pitchFamily="34" charset="0"/>
              </a:rPr>
              <a:t>Ogledne ljestvice poretka </a:t>
            </a:r>
            <a:r>
              <a:rPr lang="hr-HR" b="1" dirty="0">
                <a:latin typeface="Garamond" panose="02020404030301010803" pitchFamily="18" charset="0"/>
                <a:cs typeface="Calibri Light" panose="020F0302020204030204" pitchFamily="34" charset="0"/>
                <a:sym typeface="Symbol"/>
              </a:rPr>
              <a:t> </a:t>
            </a:r>
            <a:r>
              <a:rPr lang="hr-HR" dirty="0">
                <a:latin typeface="Garamond" panose="02020404030301010803" pitchFamily="18" charset="0"/>
                <a:cs typeface="Calibri Light" panose="020F0302020204030204" pitchFamily="34" charset="0"/>
              </a:rPr>
              <a:t>odraz trenutačnog bodovnog stanja izračunatog na temelju podataka koji su trenutačno u sustavu. Ogledne ljestvice poretka neprestano se mijenjaju</a:t>
            </a:r>
            <a:r>
              <a:rPr lang="hr-HR" b="1" i="1" dirty="0">
                <a:latin typeface="Garamond" panose="02020404030301010803" pitchFamily="18" charset="0"/>
                <a:cs typeface="Calibri Light" panose="020F0302020204030204" pitchFamily="34" charset="0"/>
              </a:rPr>
              <a:t>. </a:t>
            </a:r>
          </a:p>
          <a:p>
            <a:pPr marL="0" indent="0" algn="just">
              <a:buNone/>
            </a:pPr>
            <a:endParaRPr lang="hr-HR" dirty="0">
              <a:latin typeface="Garamond" panose="02020404030301010803" pitchFamily="18" charset="0"/>
              <a:cs typeface="Calibri Light" panose="020F0302020204030204" pitchFamily="34" charset="0"/>
            </a:endParaRPr>
          </a:p>
          <a:p>
            <a:pPr algn="just">
              <a:buFont typeface="Courier New" pitchFamily="49" charset="0"/>
              <a:buChar char="o"/>
            </a:pPr>
            <a:r>
              <a:rPr lang="hr-HR" b="1" dirty="0">
                <a:latin typeface="Garamond" panose="02020404030301010803" pitchFamily="18" charset="0"/>
                <a:cs typeface="Calibri Light" panose="020F0302020204030204" pitchFamily="34" charset="0"/>
              </a:rPr>
              <a:t>Konačne ljestvice poretka </a:t>
            </a:r>
            <a:r>
              <a:rPr lang="hr-HR" dirty="0">
                <a:latin typeface="Garamond" panose="02020404030301010803" pitchFamily="18" charset="0"/>
                <a:cs typeface="Calibri Light" panose="020F0302020204030204" pitchFamily="34" charset="0"/>
                <a:sym typeface="Symbol"/>
              </a:rPr>
              <a:t> k</a:t>
            </a:r>
            <a:r>
              <a:rPr lang="hr-HR" dirty="0">
                <a:latin typeface="Garamond" panose="02020404030301010803" pitchFamily="18" charset="0"/>
                <a:cs typeface="Calibri Light" panose="020F0302020204030204" pitchFamily="34" charset="0"/>
              </a:rPr>
              <a:t>andidat će se naći na </a:t>
            </a:r>
            <a:r>
              <a:rPr lang="hr-HR" b="1" dirty="0">
                <a:latin typeface="Garamond" panose="02020404030301010803" pitchFamily="18" charset="0"/>
                <a:cs typeface="Calibri Light" panose="020F0302020204030204" pitchFamily="34" charset="0"/>
              </a:rPr>
              <a:t>konačnoj ljestvici poretka </a:t>
            </a:r>
            <a:r>
              <a:rPr lang="hr-HR" dirty="0">
                <a:latin typeface="Garamond" panose="02020404030301010803" pitchFamily="18" charset="0"/>
                <a:cs typeface="Calibri Light" panose="020F0302020204030204" pitchFamily="34" charset="0"/>
              </a:rPr>
              <a:t>samo jednoga programa obrazovanja na kojemu se nalazi u sklopu upisne kvote i to onoga koji je najviše na njegovoj listi prioriteta – sa svih ostalih ljestvica poredaka nižega prioriteta se briše. </a:t>
            </a:r>
          </a:p>
          <a:p>
            <a:pPr algn="just">
              <a:buFont typeface="Courier New" pitchFamily="49" charset="0"/>
              <a:buChar char="o"/>
            </a:pPr>
            <a:endParaRPr lang="hr-HR" dirty="0">
              <a:latin typeface="Garamond" panose="02020404030301010803" pitchFamily="18" charset="0"/>
              <a:cs typeface="Calibri Light" panose="020F0302020204030204" pitchFamily="34" charset="0"/>
            </a:endParaRPr>
          </a:p>
          <a:p>
            <a:pPr algn="just"/>
            <a:r>
              <a:rPr lang="hr-HR" b="1" dirty="0">
                <a:latin typeface="Garamond" panose="02020404030301010803" pitchFamily="18" charset="0"/>
                <a:cs typeface="Calibri Light" panose="020F0302020204030204" pitchFamily="34" charset="0"/>
              </a:rPr>
              <a:t>Na datum naveden u Kalendaru ljestvice poretka postaju konačne i više se ne mijenjaju (13. 7. 2018.).</a:t>
            </a:r>
          </a:p>
          <a:p>
            <a:pPr algn="just"/>
            <a:endParaRPr lang="hr-HR" b="1" dirty="0">
              <a:latin typeface="Garamond" panose="02020404030301010803" pitchFamily="18" charset="0"/>
              <a:cs typeface="Calibri Light" panose="020F0302020204030204" pitchFamily="34" charset="0"/>
            </a:endParaRPr>
          </a:p>
          <a:p>
            <a:r>
              <a:rPr lang="hr-HR" dirty="0">
                <a:latin typeface="Garamond" panose="02020404030301010803" pitchFamily="18" charset="0"/>
                <a:cs typeface="Calibri Light" panose="020F0302020204030204" pitchFamily="34" charset="0"/>
              </a:rPr>
              <a:t>Učenici se automatski raspoređuju po odjeljenjima  (srednje škole). Svi podaci o upisanim učenicima prenose se u e-maticu. </a:t>
            </a:r>
          </a:p>
          <a:p>
            <a:r>
              <a:rPr lang="hr-HR" dirty="0">
                <a:latin typeface="Garamond" panose="02020404030301010803" pitchFamily="18" charset="0"/>
                <a:cs typeface="Calibri Light" panose="020F0302020204030204" pitchFamily="34" charset="0"/>
              </a:rPr>
              <a:t> Učenik dolazi u srednju školu od 13.-19. 7. 2018. i donosi dokumente i upisnicu (provjeriti na internetskim stranicama srednjih škola točno vrijeme i potrebne dokumente).</a:t>
            </a:r>
          </a:p>
          <a:p>
            <a:pPr algn="just"/>
            <a:endParaRPr lang="hr-HR" dirty="0">
              <a:latin typeface="Garamond" panose="02020404030301010803" pitchFamily="18" charset="0"/>
              <a:cs typeface="Calibri Light" panose="020F0302020204030204" pitchFamily="34" charset="0"/>
            </a:endParaRPr>
          </a:p>
          <a:p>
            <a:pPr>
              <a:buFont typeface="Courier New" pitchFamily="49" charset="0"/>
              <a:buChar char="o"/>
            </a:pPr>
            <a:endParaRPr lang="hr-HR" dirty="0">
              <a:latin typeface="Garamond" panose="02020404030301010803" pitchFamily="18" charset="0"/>
            </a:endParaRPr>
          </a:p>
        </p:txBody>
      </p:sp>
      <p:sp>
        <p:nvSpPr>
          <p:cNvPr id="4" name="Footer Placeholder 3">
            <a:extLst>
              <a:ext uri="{FF2B5EF4-FFF2-40B4-BE49-F238E27FC236}">
                <a16:creationId xmlns:a16="http://schemas.microsoft.com/office/drawing/2014/main" id="{6149E7FC-97FE-4C7F-A895-79200D035CBF}"/>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88CBA14C-7DE4-4531-B572-A35EB944AF30}"/>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42</a:t>
            </a:fld>
            <a:endParaRPr lang="hr-HR">
              <a:solidFill>
                <a:prstClr val="black">
                  <a:tint val="75000"/>
                </a:prstClr>
              </a:solidFill>
            </a:endParaRPr>
          </a:p>
        </p:txBody>
      </p:sp>
    </p:spTree>
    <p:extLst>
      <p:ext uri="{BB962C8B-B14F-4D97-AF65-F5344CB8AC3E}">
        <p14:creationId xmlns:p14="http://schemas.microsoft.com/office/powerpoint/2010/main" val="15583683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idx="1"/>
          </p:nvPr>
        </p:nvPicPr>
        <p:blipFill>
          <a:blip r:embed="rId2"/>
          <a:stretch>
            <a:fillRect/>
          </a:stretch>
        </p:blipFill>
        <p:spPr>
          <a:xfrm>
            <a:off x="1427963" y="61326"/>
            <a:ext cx="10079410" cy="6392060"/>
          </a:xfrm>
          <a:prstGeom prst="rect">
            <a:avLst/>
          </a:prstGeom>
        </p:spPr>
      </p:pic>
      <p:sp>
        <p:nvSpPr>
          <p:cNvPr id="2" name="Footer Placeholder 1">
            <a:extLst>
              <a:ext uri="{FF2B5EF4-FFF2-40B4-BE49-F238E27FC236}">
                <a16:creationId xmlns:a16="http://schemas.microsoft.com/office/drawing/2014/main" id="{C676FAD2-F386-41F8-8084-E73289A35EB9}"/>
              </a:ext>
            </a:extLst>
          </p:cNvPr>
          <p:cNvSpPr>
            <a:spLocks noGrp="1"/>
          </p:cNvSpPr>
          <p:nvPr>
            <p:ph type="ftr" sz="quarter" idx="11"/>
          </p:nvPr>
        </p:nvSpPr>
        <p:spPr/>
        <p:txBody>
          <a:bodyPr/>
          <a:lstStyle/>
          <a:p>
            <a:pPr algn="ctr"/>
            <a:r>
              <a:rPr lang="hr-HR">
                <a:solidFill>
                  <a:prstClr val="black">
                    <a:tint val="75000"/>
                  </a:prstClr>
                </a:solidFill>
                <a:latin typeface="Garamond" panose="02020404030301010803" pitchFamily="18" charset="0"/>
              </a:rPr>
              <a:t>Osnovna škola "Ivan Kozarac" Nijemci</a:t>
            </a:r>
          </a:p>
        </p:txBody>
      </p:sp>
      <p:sp>
        <p:nvSpPr>
          <p:cNvPr id="3" name="Slide Number Placeholder 2">
            <a:extLst>
              <a:ext uri="{FF2B5EF4-FFF2-40B4-BE49-F238E27FC236}">
                <a16:creationId xmlns:a16="http://schemas.microsoft.com/office/drawing/2014/main" id="{BEADF6B6-6923-4436-AD9E-1AC8E1CBD68A}"/>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43</a:t>
            </a:fld>
            <a:endParaRPr lang="hr-HR">
              <a:solidFill>
                <a:prstClr val="black">
                  <a:tint val="75000"/>
                </a:prstClr>
              </a:solidFill>
            </a:endParaRPr>
          </a:p>
        </p:txBody>
      </p:sp>
    </p:spTree>
    <p:extLst>
      <p:ext uri="{BB962C8B-B14F-4D97-AF65-F5344CB8AC3E}">
        <p14:creationId xmlns:p14="http://schemas.microsoft.com/office/powerpoint/2010/main" val="2994756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idx="1"/>
          </p:nvPr>
        </p:nvPicPr>
        <p:blipFill>
          <a:blip r:embed="rId2"/>
          <a:stretch>
            <a:fillRect/>
          </a:stretch>
        </p:blipFill>
        <p:spPr>
          <a:xfrm>
            <a:off x="1080784" y="656296"/>
            <a:ext cx="10722010" cy="5387685"/>
          </a:xfrm>
          <a:prstGeom prst="rect">
            <a:avLst/>
          </a:prstGeom>
        </p:spPr>
      </p:pic>
      <p:sp>
        <p:nvSpPr>
          <p:cNvPr id="2" name="Footer Placeholder 1">
            <a:extLst>
              <a:ext uri="{FF2B5EF4-FFF2-40B4-BE49-F238E27FC236}">
                <a16:creationId xmlns:a16="http://schemas.microsoft.com/office/drawing/2014/main" id="{9AAEA286-3670-439D-B419-03B7FE42153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tint val="75000"/>
                  </a:prstClr>
                </a:solidFill>
                <a:effectLst/>
                <a:uLnTx/>
                <a:uFillTx/>
                <a:latin typeface="Garamond" panose="02020404030301010803" pitchFamily="18" charset="0"/>
                <a:ea typeface="+mn-ea"/>
                <a:cs typeface="+mn-cs"/>
              </a:rPr>
              <a:t>Osnovna škola "Ivan Kozarac" Nijemci</a:t>
            </a:r>
          </a:p>
        </p:txBody>
      </p:sp>
      <p:sp>
        <p:nvSpPr>
          <p:cNvPr id="3" name="Slide Number Placeholder 2">
            <a:extLst>
              <a:ext uri="{FF2B5EF4-FFF2-40B4-BE49-F238E27FC236}">
                <a16:creationId xmlns:a16="http://schemas.microsoft.com/office/drawing/2014/main" id="{97A98625-9C00-44E4-8E5E-B0308C817D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DD72BF-B849-4E00-8E72-529104776363}" type="slidenum">
              <a:rPr kumimoji="0" lang="hr-HR"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hr-HR"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
        <p:nvSpPr>
          <p:cNvPr id="5" name="Zaobljeni pravokutnik 3">
            <a:extLst>
              <a:ext uri="{FF2B5EF4-FFF2-40B4-BE49-F238E27FC236}">
                <a16:creationId xmlns:a16="http://schemas.microsoft.com/office/drawing/2014/main" id="{E0FDE654-6FF6-4848-B803-D6CA33A9302C}"/>
              </a:ext>
            </a:extLst>
          </p:cNvPr>
          <p:cNvSpPr/>
          <p:nvPr/>
        </p:nvSpPr>
        <p:spPr>
          <a:xfrm>
            <a:off x="8307082" y="574184"/>
            <a:ext cx="1165654" cy="396487"/>
          </a:xfrm>
          <a:prstGeom prst="roundRect">
            <a:avLst/>
          </a:prstGeom>
          <a:noFill/>
          <a:ln w="38100" cap="flat" cmpd="sng" algn="ctr">
            <a:solidFill>
              <a:srgbClr val="FF0000"/>
            </a:solidFill>
            <a:prstDash val="solid"/>
          </a:ln>
          <a:effectLst/>
        </p:spPr>
        <p:txBody>
          <a:bodyPr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hr-HR" sz="1800" b="0" i="0" u="none" strike="noStrike" kern="0" cap="none" spc="0" normalizeH="0" baseline="0" noProof="0">
              <a:ln>
                <a:noFill/>
              </a:ln>
              <a:solidFill>
                <a:prstClr val="white"/>
              </a:solidFill>
              <a:effectLst/>
              <a:uLnTx/>
              <a:uFillTx/>
              <a:latin typeface="맑은 고딕"/>
              <a:ea typeface="+mn-ea"/>
              <a:cs typeface="+mn-cs"/>
            </a:endParaRPr>
          </a:p>
        </p:txBody>
      </p:sp>
      <p:sp>
        <p:nvSpPr>
          <p:cNvPr id="7" name="Callout: Down Arrow 6">
            <a:extLst>
              <a:ext uri="{FF2B5EF4-FFF2-40B4-BE49-F238E27FC236}">
                <a16:creationId xmlns:a16="http://schemas.microsoft.com/office/drawing/2014/main" id="{467723BA-DE03-4AE0-A0DB-3289075972B1}"/>
              </a:ext>
            </a:extLst>
          </p:cNvPr>
          <p:cNvSpPr/>
          <p:nvPr/>
        </p:nvSpPr>
        <p:spPr>
          <a:xfrm>
            <a:off x="4881489" y="1135965"/>
            <a:ext cx="6921305" cy="1691641"/>
          </a:xfrm>
          <a:prstGeom prst="downArrowCallout">
            <a:avLst/>
          </a:prstGeom>
          <a:ln>
            <a:solidFill>
              <a:schemeClr val="tx1">
                <a:lumMod val="75000"/>
                <a:lumOff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hr-HR" sz="1800" b="1" i="0" u="none" strike="noStrike" kern="0" cap="none" spc="0" normalizeH="0" baseline="0" noProof="0" dirty="0">
                <a:ln>
                  <a:noFill/>
                </a:ln>
                <a:solidFill>
                  <a:prstClr val="black">
                    <a:lumMod val="75000"/>
                    <a:lumOff val="25000"/>
                  </a:prstClr>
                </a:solidFill>
                <a:effectLst/>
                <a:uLnTx/>
                <a:uFillTx/>
                <a:latin typeface="Garamond" panose="02020404030301010803" pitchFamily="18" charset="0"/>
                <a:ea typeface="+mn-ea"/>
                <a:cs typeface="+mn-cs"/>
              </a:rPr>
              <a:t>Ako učenik zadovolji sve preduvjete i ako se ne promjene liste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hr-HR" sz="1800" b="1" i="0" u="none" strike="noStrike" kern="0" cap="none" spc="0" normalizeH="0" baseline="0" noProof="0" dirty="0">
                <a:ln>
                  <a:noFill/>
                </a:ln>
                <a:solidFill>
                  <a:prstClr val="black">
                    <a:lumMod val="75000"/>
                    <a:lumOff val="25000"/>
                  </a:prstClr>
                </a:solidFill>
                <a:effectLst/>
                <a:uLnTx/>
                <a:uFillTx/>
                <a:latin typeface="Garamond" panose="02020404030301010803" pitchFamily="18" charset="0"/>
                <a:ea typeface="+mn-ea"/>
                <a:cs typeface="+mn-cs"/>
              </a:rPr>
              <a:t>prioriteta ostalih kandidata, sustav će ga rasporediti u onaj obrazovni program uz koji u stupcu </a:t>
            </a:r>
            <a:r>
              <a:rPr kumimoji="0" lang="hr-HR" sz="1800" b="1" i="1" u="none" strike="noStrike" kern="0" cap="none" spc="0" normalizeH="0" baseline="0" noProof="0" dirty="0">
                <a:ln>
                  <a:noFill/>
                </a:ln>
                <a:solidFill>
                  <a:prstClr val="black">
                    <a:lumMod val="75000"/>
                    <a:lumOff val="25000"/>
                  </a:prstClr>
                </a:solidFill>
                <a:effectLst/>
                <a:uLnTx/>
                <a:uFillTx/>
                <a:latin typeface="Garamond" panose="02020404030301010803" pitchFamily="18" charset="0"/>
                <a:ea typeface="+mn-ea"/>
                <a:cs typeface="+mn-cs"/>
              </a:rPr>
              <a:t>Najbolji odabir </a:t>
            </a:r>
            <a:r>
              <a:rPr kumimoji="0" lang="hr-HR" sz="1800" b="1" i="0" u="none" strike="noStrike" kern="0" cap="none" spc="0" normalizeH="0" baseline="0" noProof="0" dirty="0">
                <a:ln>
                  <a:noFill/>
                </a:ln>
                <a:solidFill>
                  <a:prstClr val="black">
                    <a:lumMod val="75000"/>
                    <a:lumOff val="25000"/>
                  </a:prstClr>
                </a:solidFill>
                <a:effectLst/>
                <a:uLnTx/>
                <a:uFillTx/>
                <a:latin typeface="Garamond" panose="02020404030301010803" pitchFamily="18" charset="0"/>
                <a:ea typeface="+mn-ea"/>
                <a:cs typeface="+mn-cs"/>
              </a:rPr>
              <a:t>stoji riječ DA!</a:t>
            </a:r>
          </a:p>
        </p:txBody>
      </p:sp>
    </p:spTree>
    <p:extLst>
      <p:ext uri="{BB962C8B-B14F-4D97-AF65-F5344CB8AC3E}">
        <p14:creationId xmlns:p14="http://schemas.microsoft.com/office/powerpoint/2010/main" val="234119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467828" y="576063"/>
            <a:ext cx="9601200" cy="1485900"/>
          </a:xfrm>
        </p:spPr>
        <p:txBody>
          <a:bodyPr>
            <a:normAutofit/>
          </a:bodyPr>
          <a:lstStyle/>
          <a:p>
            <a:r>
              <a:rPr lang="hr-HR" sz="4000" b="1" dirty="0">
                <a:latin typeface="Garamond" panose="02020404030301010803" pitchFamily="18" charset="0"/>
                <a:cs typeface="Calibri Light" panose="020F0302020204030204" pitchFamily="34" charset="0"/>
              </a:rPr>
              <a:t>Podnošenje prigovora </a:t>
            </a:r>
          </a:p>
        </p:txBody>
      </p:sp>
      <p:sp>
        <p:nvSpPr>
          <p:cNvPr id="3" name="Rezervirano mjesto sadržaja 2"/>
          <p:cNvSpPr>
            <a:spLocks noGrp="1"/>
          </p:cNvSpPr>
          <p:nvPr>
            <p:ph idx="1"/>
          </p:nvPr>
        </p:nvSpPr>
        <p:spPr>
          <a:xfrm>
            <a:off x="1477108" y="1600200"/>
            <a:ext cx="9748910" cy="4571999"/>
          </a:xfrm>
        </p:spPr>
        <p:style>
          <a:lnRef idx="2">
            <a:schemeClr val="accent5"/>
          </a:lnRef>
          <a:fillRef idx="1">
            <a:schemeClr val="lt1"/>
          </a:fillRef>
          <a:effectRef idx="0">
            <a:schemeClr val="accent5"/>
          </a:effectRef>
          <a:fontRef idx="minor">
            <a:schemeClr val="dk1"/>
          </a:fontRef>
        </p:style>
        <p:txBody>
          <a:bodyPr>
            <a:normAutofit/>
          </a:bodyPr>
          <a:lstStyle/>
          <a:p>
            <a:pPr algn="just">
              <a:buNone/>
            </a:pPr>
            <a:r>
              <a:rPr lang="hr-HR" b="1" dirty="0">
                <a:latin typeface="Garamond" panose="02020404030301010803" pitchFamily="18" charset="0"/>
                <a:cs typeface="Calibri Light" panose="020F0302020204030204" pitchFamily="34" charset="0"/>
              </a:rPr>
              <a:t>Ako kandidat uoči bilo kakvu nepravilnost, potrebno je: </a:t>
            </a:r>
          </a:p>
          <a:p>
            <a:pPr algn="just">
              <a:buNone/>
            </a:pPr>
            <a:endParaRPr lang="hr-HR" dirty="0">
              <a:latin typeface="Garamond" panose="02020404030301010803" pitchFamily="18" charset="0"/>
              <a:cs typeface="Calibri Light" panose="020F0302020204030204" pitchFamily="34" charset="0"/>
            </a:endParaRPr>
          </a:p>
          <a:p>
            <a:pPr algn="just">
              <a:buFont typeface="Wingdings" panose="05000000000000000000" pitchFamily="2" charset="2"/>
              <a:buChar char="ü"/>
            </a:pPr>
            <a:r>
              <a:rPr lang="hr-HR" dirty="0">
                <a:latin typeface="Garamond" panose="02020404030301010803" pitchFamily="18" charset="0"/>
                <a:cs typeface="Calibri Light" panose="020F0302020204030204" pitchFamily="34" charset="0"/>
              </a:rPr>
              <a:t>za netočno ili nepotpuno unesene ocjene ili osobne podatke, učenik odmah treba obavijestiti razrednika u svojoj školi, </a:t>
            </a:r>
          </a:p>
          <a:p>
            <a:pPr algn="just">
              <a:buFont typeface="Wingdings" panose="05000000000000000000" pitchFamily="2" charset="2"/>
              <a:buChar char="ü"/>
            </a:pPr>
            <a:r>
              <a:rPr lang="hr-HR" dirty="0">
                <a:latin typeface="Garamond" panose="02020404030301010803" pitchFamily="18" charset="0"/>
                <a:cs typeface="Calibri Light" panose="020F0302020204030204" pitchFamily="34" charset="0"/>
              </a:rPr>
              <a:t>u slučaju nepravilnosti u ocjenjivanju ispita sposobnosti i darovitosti potrebno je žurno kontaktirati srednju školu koja je ispit provela, </a:t>
            </a:r>
          </a:p>
          <a:p>
            <a:pPr algn="just">
              <a:buFont typeface="Wingdings" panose="05000000000000000000" pitchFamily="2" charset="2"/>
              <a:buChar char="ü"/>
            </a:pPr>
            <a:r>
              <a:rPr lang="hr-HR" dirty="0">
                <a:latin typeface="Garamond" panose="02020404030301010803" pitchFamily="18" charset="0"/>
                <a:cs typeface="Calibri Light" panose="020F0302020204030204" pitchFamily="34" charset="0"/>
              </a:rPr>
              <a:t>ako se na gore navedeni način ne isprave ili ne upotpune podaci, učenici i ostali kandidati imaju mogućnost podnošenja prigovora i obrascem za prigovor koji će biti dostupan na mrežnoj stranici: </a:t>
            </a:r>
            <a:r>
              <a:rPr lang="hr-HR" dirty="0">
                <a:latin typeface="Garamond" panose="02020404030301010803" pitchFamily="18" charset="0"/>
                <a:cs typeface="Calibri Light" panose="020F0302020204030204" pitchFamily="34" charset="0"/>
                <a:hlinkClick r:id="rId2"/>
              </a:rPr>
              <a:t>www.upisi.hr</a:t>
            </a:r>
            <a:r>
              <a:rPr lang="hr-HR" dirty="0">
                <a:latin typeface="Garamond" panose="02020404030301010803" pitchFamily="18" charset="0"/>
                <a:cs typeface="Calibri Light" panose="020F0302020204030204" pitchFamily="34" charset="0"/>
              </a:rPr>
              <a:t>. Na ovaj način prigovor se podnosi tek ako drugačije nije bilo moguće razriješiti nepravilnost. </a:t>
            </a:r>
          </a:p>
          <a:p>
            <a:pPr algn="just">
              <a:buNone/>
            </a:pPr>
            <a:endParaRPr lang="hr-HR" dirty="0">
              <a:latin typeface="Garamond" panose="02020404030301010803" pitchFamily="18" charset="0"/>
              <a:cs typeface="Calibri Light" panose="020F0302020204030204" pitchFamily="34" charset="0"/>
            </a:endParaRPr>
          </a:p>
          <a:p>
            <a:pPr algn="just">
              <a:buNone/>
            </a:pPr>
            <a:r>
              <a:rPr lang="hr-HR" dirty="0">
                <a:latin typeface="Garamond" panose="02020404030301010803" pitchFamily="18" charset="0"/>
                <a:cs typeface="Calibri Light" panose="020F0302020204030204" pitchFamily="34" charset="0"/>
              </a:rPr>
              <a:t>Za navedene prigovore rokovi su navedeni Kalendaru </a:t>
            </a:r>
            <a:r>
              <a:rPr lang="hr-HR" i="1" dirty="0">
                <a:solidFill>
                  <a:schemeClr val="tx1"/>
                </a:solidFill>
                <a:latin typeface="Garamond" panose="02020404030301010803" pitchFamily="18" charset="0"/>
                <a:cs typeface="Calibri Light" panose="020F0302020204030204" pitchFamily="34" charset="0"/>
              </a:rPr>
              <a:t>(6.-7.7.2018.).</a:t>
            </a:r>
          </a:p>
          <a:p>
            <a:pPr algn="just"/>
            <a:endParaRPr lang="hr-HR" dirty="0">
              <a:latin typeface="Garamond" panose="02020404030301010803" pitchFamily="18" charset="0"/>
              <a:cs typeface="Calibri Light" panose="020F0302020204030204" pitchFamily="34" charset="0"/>
            </a:endParaRPr>
          </a:p>
        </p:txBody>
      </p:sp>
      <p:sp>
        <p:nvSpPr>
          <p:cNvPr id="4" name="Footer Placeholder 3">
            <a:extLst>
              <a:ext uri="{FF2B5EF4-FFF2-40B4-BE49-F238E27FC236}">
                <a16:creationId xmlns:a16="http://schemas.microsoft.com/office/drawing/2014/main" id="{DFA09309-5BCD-4471-B981-55815A0B1584}"/>
              </a:ext>
            </a:extLst>
          </p:cNvPr>
          <p:cNvSpPr>
            <a:spLocks noGrp="1"/>
          </p:cNvSpPr>
          <p:nvPr>
            <p:ph type="ftr" sz="quarter" idx="11"/>
          </p:nvPr>
        </p:nvSpPr>
        <p:spPr/>
        <p:txBody>
          <a:bodyPr/>
          <a:lstStyle/>
          <a:p>
            <a:pPr algn="ctr"/>
            <a:r>
              <a:rPr lang="hr-HR">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E4A4A5CD-DE23-4098-845D-C9D93A0DF6A7}"/>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45</a:t>
            </a:fld>
            <a:endParaRPr lang="hr-HR">
              <a:solidFill>
                <a:prstClr val="black">
                  <a:tint val="75000"/>
                </a:prstClr>
              </a:solidFill>
            </a:endParaRPr>
          </a:p>
        </p:txBody>
      </p:sp>
    </p:spTree>
    <p:extLst>
      <p:ext uri="{BB962C8B-B14F-4D97-AF65-F5344CB8AC3E}">
        <p14:creationId xmlns:p14="http://schemas.microsoft.com/office/powerpoint/2010/main" val="923191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95400" y="524594"/>
            <a:ext cx="9601200" cy="1485900"/>
          </a:xfrm>
        </p:spPr>
        <p:txBody>
          <a:bodyPr>
            <a:normAutofit/>
          </a:bodyPr>
          <a:lstStyle/>
          <a:p>
            <a:r>
              <a:rPr lang="hr-HR" sz="2800" b="1" dirty="0">
                <a:latin typeface="Garamond" panose="02020404030301010803" pitchFamily="18" charset="0"/>
                <a:cs typeface="Calibri Light" panose="020F0302020204030204" pitchFamily="34" charset="0"/>
              </a:rPr>
              <a:t>Zaključavanje liste prioriteta, potpisivanje prijavnica, objava konačnih ljestvica poretka </a:t>
            </a:r>
          </a:p>
        </p:txBody>
      </p:sp>
      <p:sp>
        <p:nvSpPr>
          <p:cNvPr id="3" name="Rezervirano mjesto sadržaja 2"/>
          <p:cNvSpPr>
            <a:spLocks noGrp="1"/>
          </p:cNvSpPr>
          <p:nvPr>
            <p:ph idx="1"/>
          </p:nvPr>
        </p:nvSpPr>
        <p:spPr>
          <a:xfrm>
            <a:off x="1981200" y="1600200"/>
            <a:ext cx="9087828" cy="4925144"/>
          </a:xfrm>
        </p:spPr>
        <p:style>
          <a:lnRef idx="2">
            <a:schemeClr val="accent3"/>
          </a:lnRef>
          <a:fillRef idx="1">
            <a:schemeClr val="lt1"/>
          </a:fillRef>
          <a:effectRef idx="0">
            <a:schemeClr val="accent3"/>
          </a:effectRef>
          <a:fontRef idx="minor">
            <a:schemeClr val="dk1"/>
          </a:fontRef>
        </p:style>
        <p:txBody>
          <a:bodyPr>
            <a:normAutofit/>
          </a:bodyPr>
          <a:lstStyle/>
          <a:p>
            <a:pPr algn="just">
              <a:buFont typeface="Courier New" panose="02070309020205020404" pitchFamily="49" charset="0"/>
              <a:buChar char="o"/>
            </a:pPr>
            <a:endParaRPr lang="hr-HR" dirty="0">
              <a:latin typeface="Calibri Light" panose="020F0302020204030204" pitchFamily="34" charset="0"/>
              <a:cs typeface="Calibri Light" panose="020F0302020204030204" pitchFamily="34" charset="0"/>
            </a:endParaRPr>
          </a:p>
          <a:p>
            <a:pPr algn="just">
              <a:buFont typeface="Courier New" panose="02070309020205020404" pitchFamily="49" charset="0"/>
              <a:buChar char="o"/>
            </a:pPr>
            <a:r>
              <a:rPr lang="hr-HR" dirty="0">
                <a:latin typeface="Garamond" panose="02020404030301010803" pitchFamily="18" charset="0"/>
                <a:cs typeface="Calibri Light" panose="020F0302020204030204" pitchFamily="34" charset="0"/>
              </a:rPr>
              <a:t>Lista odabranih programa obrazovanja zaključava se svim kandidatima na datum koji se nalazi u Kalendaru. </a:t>
            </a:r>
          </a:p>
          <a:p>
            <a:pPr algn="just">
              <a:buFont typeface="Courier New" panose="02070309020205020404" pitchFamily="49" charset="0"/>
              <a:buChar char="o"/>
            </a:pPr>
            <a:endParaRPr lang="hr-HR" dirty="0">
              <a:latin typeface="Garamond" panose="02020404030301010803" pitchFamily="18" charset="0"/>
              <a:cs typeface="Calibri Light" panose="020F0302020204030204" pitchFamily="34" charset="0"/>
            </a:endParaRPr>
          </a:p>
          <a:p>
            <a:pPr algn="just">
              <a:buFont typeface="Courier New" panose="02070309020205020404" pitchFamily="49" charset="0"/>
              <a:buChar char="o"/>
            </a:pPr>
            <a:r>
              <a:rPr lang="hr-HR" dirty="0">
                <a:latin typeface="Garamond" panose="02020404030301010803" pitchFamily="18" charset="0"/>
                <a:cs typeface="Calibri Light" panose="020F0302020204030204" pitchFamily="34" charset="0"/>
              </a:rPr>
              <a:t>Za učenike završnoga razreda osnovnih škola prijavnicu s konačnom listom prioriteta iz sustava ispisuje njihov razrednik. Učenik i roditelj/skrbnik zatim potpisuju prijavnicu čime potvrđuju listu prioriteta odnosno odabir učenika. Takva prijavnica čuva se u školi. Rok za potpisivanje prijavnica naveden je u Kalendaru (10. 7. 2018.)</a:t>
            </a:r>
            <a:r>
              <a:rPr lang="hr-HR" b="1" i="1" dirty="0">
                <a:latin typeface="Garamond" panose="02020404030301010803" pitchFamily="18" charset="0"/>
                <a:cs typeface="Calibri Light" panose="020F0302020204030204" pitchFamily="34" charset="0"/>
              </a:rPr>
              <a:t>.</a:t>
            </a:r>
          </a:p>
          <a:p>
            <a:pPr algn="just">
              <a:buFont typeface="Courier New" panose="02070309020205020404" pitchFamily="49" charset="0"/>
              <a:buChar char="o"/>
            </a:pPr>
            <a:endParaRPr lang="hr-HR" dirty="0">
              <a:latin typeface="Garamond" panose="02020404030301010803" pitchFamily="18" charset="0"/>
              <a:cs typeface="Calibri Light" panose="020F0302020204030204" pitchFamily="34" charset="0"/>
            </a:endParaRPr>
          </a:p>
          <a:p>
            <a:pPr algn="just">
              <a:buFont typeface="Courier New" panose="02070309020205020404" pitchFamily="49" charset="0"/>
              <a:buChar char="o"/>
            </a:pPr>
            <a:r>
              <a:rPr lang="hr-HR" dirty="0">
                <a:latin typeface="Garamond" panose="02020404030301010803" pitchFamily="18" charset="0"/>
                <a:cs typeface="Calibri Light" panose="020F0302020204030204" pitchFamily="34" charset="0"/>
              </a:rPr>
              <a:t>Potpisivanje prijavnice ne jamči da će se kandidat i upisati na onaj izbor na kojemu je stekao pravo upisa u trenutku ispisivanja prijavnice, već predstavlja njegovu konačnu odluku o poretku prijavljenih programa obrazovanja. </a:t>
            </a:r>
          </a:p>
          <a:p>
            <a:endParaRPr lang="hr-HR" dirty="0"/>
          </a:p>
        </p:txBody>
      </p:sp>
      <p:sp>
        <p:nvSpPr>
          <p:cNvPr id="4" name="Footer Placeholder 3">
            <a:extLst>
              <a:ext uri="{FF2B5EF4-FFF2-40B4-BE49-F238E27FC236}">
                <a16:creationId xmlns:a16="http://schemas.microsoft.com/office/drawing/2014/main" id="{22609821-6FD7-4A14-9481-2CEC36CC6570}"/>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184688A6-34CE-4B04-B928-C1C582B5487A}"/>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46</a:t>
            </a:fld>
            <a:endParaRPr lang="hr-HR">
              <a:solidFill>
                <a:prstClr val="black">
                  <a:tint val="75000"/>
                </a:prstClr>
              </a:solidFill>
            </a:endParaRPr>
          </a:p>
        </p:txBody>
      </p:sp>
    </p:spTree>
    <p:extLst>
      <p:ext uri="{BB962C8B-B14F-4D97-AF65-F5344CB8AC3E}">
        <p14:creationId xmlns:p14="http://schemas.microsoft.com/office/powerpoint/2010/main" val="4208653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970671" y="332656"/>
            <a:ext cx="11015003" cy="6120730"/>
          </a:xfrm>
          <a:gradFill>
            <a:gsLst>
              <a:gs pos="0">
                <a:schemeClr val="bg1"/>
              </a:gs>
              <a:gs pos="50000">
                <a:schemeClr val="bg1">
                  <a:lumMod val="85000"/>
                </a:schemeClr>
              </a:gs>
              <a:gs pos="100000">
                <a:schemeClr val="bg1">
                  <a:lumMod val="75000"/>
                </a:schemeClr>
              </a:gs>
            </a:gsLst>
          </a:gradFill>
        </p:spPr>
        <p:style>
          <a:lnRef idx="1">
            <a:schemeClr val="accent5"/>
          </a:lnRef>
          <a:fillRef idx="2">
            <a:schemeClr val="accent5"/>
          </a:fillRef>
          <a:effectRef idx="1">
            <a:schemeClr val="accent5"/>
          </a:effectRef>
          <a:fontRef idx="minor">
            <a:schemeClr val="dk1"/>
          </a:fontRef>
        </p:style>
        <p:txBody>
          <a:bodyPr>
            <a:normAutofit fontScale="85000" lnSpcReduction="10000"/>
          </a:bodyPr>
          <a:lstStyle/>
          <a:p>
            <a:pPr algn="just">
              <a:buFont typeface="Courier New" panose="02070309020205020404" pitchFamily="49" charset="0"/>
              <a:buChar char="o"/>
            </a:pPr>
            <a:endParaRPr lang="hr-HR" dirty="0">
              <a:latin typeface="Calibri Light" panose="020F0302020204030204" pitchFamily="34" charset="0"/>
              <a:cs typeface="Calibri Light" panose="020F0302020204030204" pitchFamily="34" charset="0"/>
            </a:endParaRPr>
          </a:p>
          <a:p>
            <a:pPr algn="just">
              <a:buFont typeface="Courier New" panose="02070309020205020404" pitchFamily="49" charset="0"/>
              <a:buChar char="o"/>
            </a:pPr>
            <a:r>
              <a:rPr lang="hr-HR" dirty="0">
                <a:latin typeface="Garamond" panose="02020404030301010803" pitchFamily="18" charset="0"/>
                <a:cs typeface="Calibri Light" panose="020F0302020204030204" pitchFamily="34" charset="0"/>
              </a:rPr>
              <a:t>Na određeni datum, naveden u Kalendaru</a:t>
            </a:r>
            <a:r>
              <a:rPr lang="hr-HR" b="1" i="1" dirty="0">
                <a:latin typeface="Garamond" panose="02020404030301010803" pitchFamily="18" charset="0"/>
                <a:cs typeface="Calibri Light" panose="020F0302020204030204" pitchFamily="34" charset="0"/>
              </a:rPr>
              <a:t>, </a:t>
            </a:r>
            <a:r>
              <a:rPr lang="hr-HR" dirty="0">
                <a:latin typeface="Garamond" panose="02020404030301010803" pitchFamily="18" charset="0"/>
                <a:cs typeface="Calibri Light" panose="020F0302020204030204" pitchFamily="34" charset="0"/>
              </a:rPr>
              <a:t>s ljestvica poretka pojedinih programa obrazovanja, obrisat će se kandidati koji do toga datuma nisu zadovoljili potrebne preduvjete za njihov upis. </a:t>
            </a:r>
          </a:p>
          <a:p>
            <a:pPr algn="just">
              <a:buFont typeface="Courier New" panose="02070309020205020404" pitchFamily="49" charset="0"/>
              <a:buChar char="o"/>
            </a:pPr>
            <a:endParaRPr lang="hr-HR" dirty="0">
              <a:latin typeface="Garamond" panose="02020404030301010803" pitchFamily="18" charset="0"/>
              <a:cs typeface="Calibri Light" panose="020F0302020204030204" pitchFamily="34" charset="0"/>
            </a:endParaRPr>
          </a:p>
          <a:p>
            <a:pPr algn="just">
              <a:buFont typeface="Courier New" panose="02070309020205020404" pitchFamily="49" charset="0"/>
              <a:buChar char="o"/>
            </a:pPr>
            <a:r>
              <a:rPr lang="hr-HR" dirty="0">
                <a:latin typeface="Garamond" panose="02020404030301010803" pitchFamily="18" charset="0"/>
                <a:cs typeface="Calibri Light" panose="020F0302020204030204" pitchFamily="34" charset="0"/>
              </a:rPr>
              <a:t>Trenutkom objave konačnih ljestvica poretka kandidati stječu pravo upisa u program obrazovanja najvišega prioriteta u kojemu se nalaze u sklopu upisne kvote. Konačne ljestvice poretka više se ne mijenjaju. </a:t>
            </a:r>
          </a:p>
          <a:p>
            <a:pPr algn="just">
              <a:buFont typeface="Courier New" panose="02070309020205020404" pitchFamily="49" charset="0"/>
              <a:buChar char="o"/>
            </a:pPr>
            <a:endParaRPr lang="hr-HR" dirty="0">
              <a:latin typeface="Garamond" panose="02020404030301010803" pitchFamily="18" charset="0"/>
              <a:cs typeface="Calibri Light" panose="020F0302020204030204" pitchFamily="34" charset="0"/>
            </a:endParaRPr>
          </a:p>
          <a:p>
            <a:pPr algn="just">
              <a:buFont typeface="Courier New" panose="02070309020205020404" pitchFamily="49" charset="0"/>
              <a:buChar char="o"/>
            </a:pPr>
            <a:r>
              <a:rPr lang="hr-HR" dirty="0">
                <a:latin typeface="Garamond" panose="02020404030301010803" pitchFamily="18" charset="0"/>
                <a:cs typeface="Calibri Light" panose="020F0302020204030204" pitchFamily="34" charset="0"/>
              </a:rPr>
              <a:t>Učenik svoj upis potvrđuje vlastoručnim potpisom i potpisom roditelja/skrbnika na upisnici dostupnoj na mrežnoj stranici NISpuSŠ-a (</a:t>
            </a:r>
            <a:r>
              <a:rPr lang="hr-HR" dirty="0">
                <a:latin typeface="Garamond" panose="02020404030301010803" pitchFamily="18" charset="0"/>
                <a:cs typeface="Calibri Light" panose="020F0302020204030204" pitchFamily="34" charset="0"/>
                <a:hlinkClick r:id="rId2"/>
              </a:rPr>
              <a:t>www.upisi.hr</a:t>
            </a:r>
            <a:r>
              <a:rPr lang="hr-HR" dirty="0">
                <a:latin typeface="Garamond" panose="02020404030301010803" pitchFamily="18" charset="0"/>
                <a:cs typeface="Calibri Light" panose="020F0302020204030204" pitchFamily="34" charset="0"/>
              </a:rPr>
              <a:t>), koju je dužan, zajedno s ostalom potrebnom dokumentacijom, dostaviti u srednju školu u kojoj je ostvario pravo upisa do roka navedenoga u Kalendaru </a:t>
            </a:r>
            <a:r>
              <a:rPr lang="hr-HR" dirty="0">
                <a:solidFill>
                  <a:schemeClr val="tx1"/>
                </a:solidFill>
                <a:latin typeface="Garamond" panose="02020404030301010803" pitchFamily="18" charset="0"/>
                <a:cs typeface="Calibri Light" panose="020F0302020204030204" pitchFamily="34" charset="0"/>
              </a:rPr>
              <a:t>(13.-19. 7. 2018.). Važno je pratiti mrežne stranice škola, jer škole ponekad same odrede datume.</a:t>
            </a:r>
          </a:p>
          <a:p>
            <a:pPr algn="just">
              <a:buFont typeface="Courier New" panose="02070309020205020404" pitchFamily="49" charset="0"/>
              <a:buChar char="o"/>
            </a:pPr>
            <a:endParaRPr lang="hr-HR" dirty="0">
              <a:latin typeface="Garamond" panose="02020404030301010803" pitchFamily="18" charset="0"/>
              <a:cs typeface="Calibri Light" panose="020F0302020204030204" pitchFamily="34" charset="0"/>
            </a:endParaRPr>
          </a:p>
          <a:p>
            <a:pPr algn="just">
              <a:buFont typeface="Courier New" panose="02070309020205020404" pitchFamily="49" charset="0"/>
              <a:buChar char="o"/>
            </a:pPr>
            <a:r>
              <a:rPr lang="hr-HR" dirty="0">
                <a:latin typeface="Garamond" panose="02020404030301010803" pitchFamily="18" charset="0"/>
                <a:cs typeface="Calibri Light" panose="020F0302020204030204" pitchFamily="34" charset="0"/>
              </a:rPr>
              <a:t>Kandidati koji su ostvarili pravo na upis u programe obrazovanja za koje je potrebna potvrda liječnika školske medicine, liječnička svjedodžba medicine rada i/ili ugovor o naukovanju, dužni su do roka objavljenoga u Kalendaru u srednju školu donijeti ove dokumente. Ujedno je potrebno dostaviti i dokumente o dodatnim bodovima koje učenik ostvaruje.</a:t>
            </a:r>
          </a:p>
          <a:p>
            <a:pPr algn="just">
              <a:buFont typeface="Courier New" panose="02070309020205020404" pitchFamily="49" charset="0"/>
              <a:buChar char="o"/>
            </a:pPr>
            <a:endParaRPr lang="hr-HR" dirty="0">
              <a:latin typeface="Garamond" panose="02020404030301010803" pitchFamily="18" charset="0"/>
              <a:cs typeface="Calibri Light" panose="020F0302020204030204" pitchFamily="34" charset="0"/>
            </a:endParaRPr>
          </a:p>
          <a:p>
            <a:pPr algn="just">
              <a:buFont typeface="Courier New" panose="02070309020205020404" pitchFamily="49" charset="0"/>
              <a:buChar char="o"/>
            </a:pPr>
            <a:r>
              <a:rPr lang="hr-HR" b="1" dirty="0">
                <a:latin typeface="Garamond" panose="02020404030301010803" pitchFamily="18" charset="0"/>
                <a:cs typeface="Calibri Light" panose="020F0302020204030204" pitchFamily="34" charset="0"/>
              </a:rPr>
              <a:t>Kandidati koji u srednju školu ne dostave upisnicu te, ako je to potrebno, potvrdu liječnika školske medicine ili svjedodžbu medicine rada, odnosno potvrdu obiteljskog liječnika, gube pravo na upis i upućuju se na sljedeći upisni rok. Kandidati koji upisuju programe obrazovanja za vezane obrte (JMO programe) dužni su, pri upisu ili najkasnije do kraja prvog polugodišta prvog razreda, dostaviti školi liječničku svjedodžbu medicine rada i sklopljen ugovor o naukovanju.</a:t>
            </a:r>
          </a:p>
          <a:p>
            <a:pPr algn="just">
              <a:buFont typeface="Courier New" panose="02070309020205020404" pitchFamily="49" charset="0"/>
              <a:buChar char="o"/>
            </a:pPr>
            <a:endParaRPr lang="hr-HR" dirty="0">
              <a:latin typeface="Calibri Light" panose="020F0302020204030204" pitchFamily="34" charset="0"/>
              <a:cs typeface="Calibri Light" panose="020F0302020204030204" pitchFamily="34" charset="0"/>
            </a:endParaRPr>
          </a:p>
        </p:txBody>
      </p:sp>
      <p:sp>
        <p:nvSpPr>
          <p:cNvPr id="2" name="Footer Placeholder 1">
            <a:extLst>
              <a:ext uri="{FF2B5EF4-FFF2-40B4-BE49-F238E27FC236}">
                <a16:creationId xmlns:a16="http://schemas.microsoft.com/office/drawing/2014/main" id="{390A94E9-8A40-4075-9308-40060591203F}"/>
              </a:ext>
            </a:extLst>
          </p:cNvPr>
          <p:cNvSpPr>
            <a:spLocks noGrp="1"/>
          </p:cNvSpPr>
          <p:nvPr>
            <p:ph type="ftr" sz="quarter" idx="11"/>
          </p:nvPr>
        </p:nvSpPr>
        <p:spPr/>
        <p:txBody>
          <a:bodyPr/>
          <a:lstStyle/>
          <a:p>
            <a:pPr algn="ctr"/>
            <a:r>
              <a:rPr lang="hr-HR">
                <a:solidFill>
                  <a:prstClr val="black">
                    <a:tint val="75000"/>
                  </a:prstClr>
                </a:solidFill>
                <a:latin typeface="Garamond" panose="02020404030301010803" pitchFamily="18" charset="0"/>
              </a:rPr>
              <a:t>Osnovna škola "Ivan Kozarac" Nijemci</a:t>
            </a:r>
          </a:p>
        </p:txBody>
      </p:sp>
      <p:sp>
        <p:nvSpPr>
          <p:cNvPr id="4" name="Slide Number Placeholder 3">
            <a:extLst>
              <a:ext uri="{FF2B5EF4-FFF2-40B4-BE49-F238E27FC236}">
                <a16:creationId xmlns:a16="http://schemas.microsoft.com/office/drawing/2014/main" id="{A915EE27-9366-44F5-A43B-CDC1F8CF4E31}"/>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47</a:t>
            </a:fld>
            <a:endParaRPr lang="hr-HR">
              <a:solidFill>
                <a:prstClr val="black">
                  <a:tint val="75000"/>
                </a:prstClr>
              </a:solidFill>
            </a:endParaRPr>
          </a:p>
        </p:txBody>
      </p:sp>
    </p:spTree>
    <p:extLst>
      <p:ext uri="{BB962C8B-B14F-4D97-AF65-F5344CB8AC3E}">
        <p14:creationId xmlns:p14="http://schemas.microsoft.com/office/powerpoint/2010/main" val="7816688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71599" y="863195"/>
            <a:ext cx="9601200" cy="1485900"/>
          </a:xfrm>
        </p:spPr>
        <p:txBody>
          <a:bodyPr>
            <a:normAutofit/>
          </a:bodyPr>
          <a:lstStyle/>
          <a:p>
            <a:r>
              <a:rPr lang="hr-HR" sz="3600" b="1" dirty="0">
                <a:latin typeface="Garamond" panose="02020404030301010803" pitchFamily="18" charset="0"/>
                <a:cs typeface="Calibri Light" panose="020F0302020204030204" pitchFamily="34" charset="0"/>
              </a:rPr>
              <a:t>Jesenski i naknadni upisni ro</a:t>
            </a:r>
            <a:r>
              <a:rPr lang="hr-HR" sz="4000" dirty="0">
                <a:latin typeface="Garamond" panose="02020404030301010803" pitchFamily="18" charset="0"/>
              </a:rPr>
              <a:t>k</a:t>
            </a:r>
          </a:p>
        </p:txBody>
      </p:sp>
      <p:sp>
        <p:nvSpPr>
          <p:cNvPr id="3" name="Rezervirano mjesto sadržaja 2"/>
          <p:cNvSpPr>
            <a:spLocks noGrp="1"/>
          </p:cNvSpPr>
          <p:nvPr>
            <p:ph idx="1"/>
          </p:nvPr>
        </p:nvSpPr>
        <p:spPr>
          <a:xfrm>
            <a:off x="1371599" y="1899138"/>
            <a:ext cx="10093569" cy="3968262"/>
          </a:xfrm>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lgn="just">
              <a:buNone/>
            </a:pPr>
            <a:r>
              <a:rPr lang="hr-HR" sz="2400" b="1" dirty="0">
                <a:latin typeface="Garamond" panose="02020404030301010803" pitchFamily="18" charset="0"/>
                <a:cs typeface="Calibri Light" panose="020F0302020204030204" pitchFamily="34" charset="0"/>
              </a:rPr>
              <a:t>Jesenski upisni rok </a:t>
            </a:r>
            <a:r>
              <a:rPr lang="hr-HR" sz="2400" dirty="0">
                <a:latin typeface="Garamond" panose="02020404030301010803" pitchFamily="18" charset="0"/>
                <a:cs typeface="Calibri Light" panose="020F0302020204030204" pitchFamily="34" charset="0"/>
              </a:rPr>
              <a:t>→ U drugome, odnosno jesenskome upisnom roku moguće je prijaviti samo obrazovne programe za koje upisna kvota u ljetnome roku nije popunjena (21. 8. – 27. 8. 2018.). </a:t>
            </a:r>
          </a:p>
          <a:p>
            <a:pPr marL="0" indent="0" algn="just">
              <a:buNone/>
            </a:pPr>
            <a:endParaRPr lang="hr-HR" sz="2400" dirty="0">
              <a:latin typeface="Garamond" panose="02020404030301010803" pitchFamily="18" charset="0"/>
              <a:cs typeface="Calibri Light" panose="020F0302020204030204" pitchFamily="34" charset="0"/>
            </a:endParaRPr>
          </a:p>
          <a:p>
            <a:pPr marL="0" indent="0" algn="just">
              <a:buNone/>
            </a:pPr>
            <a:r>
              <a:rPr lang="hr-HR" sz="2400" b="1" dirty="0">
                <a:latin typeface="Garamond" panose="02020404030301010803" pitchFamily="18" charset="0"/>
                <a:cs typeface="Calibri Light" panose="020F0302020204030204" pitchFamily="34" charset="0"/>
              </a:rPr>
              <a:t>Naknadni upisni rok </a:t>
            </a:r>
            <a:r>
              <a:rPr lang="hr-HR" sz="2400" dirty="0">
                <a:latin typeface="Garamond" panose="02020404030301010803" pitchFamily="18" charset="0"/>
                <a:cs typeface="Calibri Light" panose="020F0302020204030204" pitchFamily="34" charset="0"/>
              </a:rPr>
              <a:t>→ Učenici koji ne ostvare pravo upisa u ljetnome ili jesenskome upisnom roku mogu se prijaviti za upis u naknadnome roku. Učenici se u naknadnome roku za upis mogu prijaviti u srednju školu u program obrazovanja u kojemu je nakon jesenskoga upisnog roka ostalo slobodnih mjesta u okviru broja upisnih mjesta (3. do 7. 9 2018.)</a:t>
            </a:r>
          </a:p>
          <a:p>
            <a:endParaRPr lang="hr-HR" sz="2400" dirty="0">
              <a:latin typeface="Garamond" panose="02020404030301010803" pitchFamily="18" charset="0"/>
            </a:endParaRPr>
          </a:p>
        </p:txBody>
      </p:sp>
      <p:sp>
        <p:nvSpPr>
          <p:cNvPr id="4" name="Footer Placeholder 3">
            <a:extLst>
              <a:ext uri="{FF2B5EF4-FFF2-40B4-BE49-F238E27FC236}">
                <a16:creationId xmlns:a16="http://schemas.microsoft.com/office/drawing/2014/main" id="{77C9D4F4-C8F0-4EAB-9E9E-4EB49A529E3E}"/>
              </a:ext>
            </a:extLst>
          </p:cNvPr>
          <p:cNvSpPr>
            <a:spLocks noGrp="1"/>
          </p:cNvSpPr>
          <p:nvPr>
            <p:ph type="ftr" sz="quarter" idx="11"/>
          </p:nvPr>
        </p:nvSpPr>
        <p:spPr/>
        <p:txBody>
          <a:bodyPr/>
          <a:lstStyle/>
          <a:p>
            <a:pPr algn="ctr"/>
            <a:r>
              <a:rPr lang="hr-HR">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3CD66501-24EB-4BE9-BC46-FA8C5961BD1C}"/>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48</a:t>
            </a:fld>
            <a:endParaRPr lang="hr-HR">
              <a:solidFill>
                <a:prstClr val="black">
                  <a:tint val="75000"/>
                </a:prstClr>
              </a:solidFill>
            </a:endParaRPr>
          </a:p>
        </p:txBody>
      </p:sp>
    </p:spTree>
    <p:extLst>
      <p:ext uri="{BB962C8B-B14F-4D97-AF65-F5344CB8AC3E}">
        <p14:creationId xmlns:p14="http://schemas.microsoft.com/office/powerpoint/2010/main" val="623394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3FE2245-E41E-4F22-85BB-B22093A163BA}"/>
              </a:ext>
            </a:extLst>
          </p:cNvPr>
          <p:cNvSpPr/>
          <p:nvPr/>
        </p:nvSpPr>
        <p:spPr>
          <a:xfrm>
            <a:off x="1371599" y="1680922"/>
            <a:ext cx="10290517" cy="3981157"/>
          </a:xfrm>
          <a:prstGeom prst="rect">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91CDF6E9-D4C8-47B8-B30F-28C1BC007332}"/>
              </a:ext>
            </a:extLst>
          </p:cNvPr>
          <p:cNvSpPr>
            <a:spLocks noGrp="1"/>
          </p:cNvSpPr>
          <p:nvPr>
            <p:ph type="title"/>
          </p:nvPr>
        </p:nvSpPr>
        <p:spPr/>
        <p:txBody>
          <a:bodyPr>
            <a:normAutofit/>
          </a:bodyPr>
          <a:lstStyle/>
          <a:p>
            <a:r>
              <a:rPr lang="hr-HR" sz="4000" b="1" dirty="0">
                <a:latin typeface="Garamond" panose="02020404030301010803" pitchFamily="18" charset="0"/>
              </a:rPr>
              <a:t>Srednje škole u Vinkovcima:</a:t>
            </a:r>
            <a:endParaRPr lang="en-US" sz="4000" b="1" dirty="0">
              <a:latin typeface="Garamond" panose="02020404030301010803" pitchFamily="18" charset="0"/>
            </a:endParaRPr>
          </a:p>
        </p:txBody>
      </p:sp>
      <p:sp>
        <p:nvSpPr>
          <p:cNvPr id="3" name="Content Placeholder 2">
            <a:extLst>
              <a:ext uri="{FF2B5EF4-FFF2-40B4-BE49-F238E27FC236}">
                <a16:creationId xmlns:a16="http://schemas.microsoft.com/office/drawing/2014/main" id="{77489ECF-4178-4984-9635-08C3A11C801F}"/>
              </a:ext>
            </a:extLst>
          </p:cNvPr>
          <p:cNvSpPr>
            <a:spLocks noGrp="1"/>
          </p:cNvSpPr>
          <p:nvPr>
            <p:ph idx="1"/>
          </p:nvPr>
        </p:nvSpPr>
        <p:spPr>
          <a:xfrm>
            <a:off x="1371600" y="2011680"/>
            <a:ext cx="10290517" cy="4287129"/>
          </a:xfrm>
        </p:spPr>
        <p:txBody>
          <a:bodyPr>
            <a:normAutofit fontScale="85000" lnSpcReduction="10000"/>
          </a:bodyPr>
          <a:lstStyle/>
          <a:p>
            <a:pPr marL="457200" indent="-457200">
              <a:buFont typeface="+mj-lt"/>
              <a:buAutoNum type="arabicPeriod"/>
            </a:pPr>
            <a:r>
              <a:rPr lang="en-US" sz="2400" dirty="0">
                <a:latin typeface="Garamond" panose="02020404030301010803" pitchFamily="18" charset="0"/>
              </a:rPr>
              <a:t>Gimnazija M</a:t>
            </a:r>
            <a:r>
              <a:rPr lang="hr-HR" sz="2400" dirty="0">
                <a:latin typeface="Garamond" panose="02020404030301010803" pitchFamily="18" charset="0"/>
              </a:rPr>
              <a:t>atije</a:t>
            </a:r>
            <a:r>
              <a:rPr lang="en-US" sz="2400" dirty="0">
                <a:latin typeface="Garamond" panose="02020404030301010803" pitchFamily="18" charset="0"/>
              </a:rPr>
              <a:t> A</a:t>
            </a:r>
            <a:r>
              <a:rPr lang="hr-HR" sz="2400" dirty="0">
                <a:latin typeface="Garamond" panose="02020404030301010803" pitchFamily="18" charset="0"/>
              </a:rPr>
              <a:t>ntuna</a:t>
            </a:r>
            <a:r>
              <a:rPr lang="en-US" sz="2400" dirty="0">
                <a:latin typeface="Garamond" panose="02020404030301010803" pitchFamily="18" charset="0"/>
              </a:rPr>
              <a:t> </a:t>
            </a:r>
            <a:r>
              <a:rPr lang="en-US" sz="2400" dirty="0" err="1">
                <a:latin typeface="Garamond" panose="02020404030301010803" pitchFamily="18" charset="0"/>
              </a:rPr>
              <a:t>Reljkovića</a:t>
            </a:r>
            <a:r>
              <a:rPr lang="en-US" sz="2400" dirty="0">
                <a:latin typeface="Garamond" panose="02020404030301010803" pitchFamily="18" charset="0"/>
              </a:rPr>
              <a:t> </a:t>
            </a:r>
            <a:r>
              <a:rPr lang="en-US" sz="2400" dirty="0" err="1">
                <a:latin typeface="Garamond" panose="02020404030301010803" pitchFamily="18" charset="0"/>
              </a:rPr>
              <a:t>Vinkovci</a:t>
            </a:r>
            <a:r>
              <a:rPr lang="hr-HR" sz="2400" dirty="0">
                <a:latin typeface="Garamond" panose="02020404030301010803" pitchFamily="18" charset="0"/>
              </a:rPr>
              <a:t> → </a:t>
            </a:r>
            <a:r>
              <a:rPr lang="hr-HR" sz="2400" dirty="0">
                <a:latin typeface="Garamond" panose="02020404030301010803" pitchFamily="18" charset="0"/>
                <a:hlinkClick r:id="rId2"/>
              </a:rPr>
              <a:t>http://gimnazija-mareljkovica-vk.skole.hr/</a:t>
            </a:r>
            <a:r>
              <a:rPr lang="hr-HR" sz="2400" dirty="0">
                <a:latin typeface="Garamond" panose="02020404030301010803" pitchFamily="18" charset="0"/>
              </a:rPr>
              <a:t> </a:t>
            </a:r>
          </a:p>
          <a:p>
            <a:pPr marL="457200" indent="-457200">
              <a:buFont typeface="+mj-lt"/>
              <a:buAutoNum type="arabicPeriod"/>
            </a:pPr>
            <a:r>
              <a:rPr lang="en-US" sz="2400" dirty="0" err="1">
                <a:latin typeface="Garamond" panose="02020404030301010803" pitchFamily="18" charset="0"/>
              </a:rPr>
              <a:t>Ekonomska</a:t>
            </a:r>
            <a:r>
              <a:rPr lang="en-US" sz="2400" dirty="0">
                <a:latin typeface="Garamond" panose="02020404030301010803" pitchFamily="18" charset="0"/>
              </a:rPr>
              <a:t> </a:t>
            </a:r>
            <a:r>
              <a:rPr lang="en-US" sz="2400" dirty="0" err="1">
                <a:latin typeface="Garamond" panose="02020404030301010803" pitchFamily="18" charset="0"/>
              </a:rPr>
              <a:t>i</a:t>
            </a:r>
            <a:r>
              <a:rPr lang="en-US" sz="2400" dirty="0">
                <a:latin typeface="Garamond" panose="02020404030301010803" pitchFamily="18" charset="0"/>
              </a:rPr>
              <a:t> </a:t>
            </a:r>
            <a:r>
              <a:rPr lang="en-US" sz="2400" dirty="0" err="1">
                <a:latin typeface="Garamond" panose="02020404030301010803" pitchFamily="18" charset="0"/>
              </a:rPr>
              <a:t>trgovačka</a:t>
            </a:r>
            <a:r>
              <a:rPr lang="en-US" sz="2400" dirty="0">
                <a:latin typeface="Garamond" panose="02020404030301010803" pitchFamily="18" charset="0"/>
              </a:rPr>
              <a:t> </a:t>
            </a:r>
            <a:r>
              <a:rPr lang="en-US" sz="2400" dirty="0" err="1">
                <a:latin typeface="Garamond" panose="02020404030301010803" pitchFamily="18" charset="0"/>
              </a:rPr>
              <a:t>škola</a:t>
            </a:r>
            <a:r>
              <a:rPr lang="en-US" sz="2400" dirty="0">
                <a:latin typeface="Garamond" panose="02020404030301010803" pitchFamily="18" charset="0"/>
              </a:rPr>
              <a:t> Ivana </a:t>
            </a:r>
            <a:r>
              <a:rPr lang="en-US" sz="2400" dirty="0" err="1">
                <a:latin typeface="Garamond" panose="02020404030301010803" pitchFamily="18" charset="0"/>
              </a:rPr>
              <a:t>Domca</a:t>
            </a:r>
            <a:r>
              <a:rPr lang="en-US" sz="2400" dirty="0">
                <a:latin typeface="Garamond" panose="02020404030301010803" pitchFamily="18" charset="0"/>
              </a:rPr>
              <a:t> </a:t>
            </a:r>
            <a:r>
              <a:rPr lang="en-US" sz="2400" dirty="0" err="1">
                <a:latin typeface="Garamond" panose="02020404030301010803" pitchFamily="18" charset="0"/>
              </a:rPr>
              <a:t>Vinkovci</a:t>
            </a:r>
            <a:r>
              <a:rPr lang="hr-HR" sz="2400" dirty="0">
                <a:latin typeface="Garamond" panose="02020404030301010803" pitchFamily="18" charset="0"/>
              </a:rPr>
              <a:t> → </a:t>
            </a:r>
            <a:r>
              <a:rPr lang="hr-HR" sz="2400" dirty="0">
                <a:latin typeface="Garamond" panose="02020404030301010803" pitchFamily="18" charset="0"/>
                <a:hlinkClick r:id="rId3"/>
              </a:rPr>
              <a:t>http://ss-ekonomska-vk.skole.hr/</a:t>
            </a:r>
            <a:r>
              <a:rPr lang="hr-HR" sz="2400" dirty="0">
                <a:latin typeface="Garamond" panose="02020404030301010803" pitchFamily="18" charset="0"/>
              </a:rPr>
              <a:t> </a:t>
            </a:r>
          </a:p>
          <a:p>
            <a:pPr marL="457200" indent="-457200">
              <a:buFont typeface="+mj-lt"/>
              <a:buAutoNum type="arabicPeriod"/>
            </a:pPr>
            <a:r>
              <a:rPr lang="en-US" sz="2400" dirty="0" err="1">
                <a:latin typeface="Garamond" panose="02020404030301010803" pitchFamily="18" charset="0"/>
              </a:rPr>
              <a:t>Zdravstvena</a:t>
            </a:r>
            <a:r>
              <a:rPr lang="en-US" sz="2400" dirty="0">
                <a:latin typeface="Garamond" panose="02020404030301010803" pitchFamily="18" charset="0"/>
              </a:rPr>
              <a:t> </a:t>
            </a:r>
            <a:r>
              <a:rPr lang="en-US" sz="2400" dirty="0" err="1">
                <a:latin typeface="Garamond" panose="02020404030301010803" pitchFamily="18" charset="0"/>
              </a:rPr>
              <a:t>i</a:t>
            </a:r>
            <a:r>
              <a:rPr lang="en-US" sz="2400" dirty="0">
                <a:latin typeface="Garamond" panose="02020404030301010803" pitchFamily="18" charset="0"/>
              </a:rPr>
              <a:t> </a:t>
            </a:r>
            <a:r>
              <a:rPr lang="en-US" sz="2400" dirty="0" err="1">
                <a:latin typeface="Garamond" panose="02020404030301010803" pitchFamily="18" charset="0"/>
              </a:rPr>
              <a:t>veterinarska</a:t>
            </a:r>
            <a:r>
              <a:rPr lang="en-US" sz="2400" dirty="0">
                <a:latin typeface="Garamond" panose="02020404030301010803" pitchFamily="18" charset="0"/>
              </a:rPr>
              <a:t> </a:t>
            </a:r>
            <a:r>
              <a:rPr lang="en-US" sz="2400" dirty="0" err="1">
                <a:latin typeface="Garamond" panose="02020404030301010803" pitchFamily="18" charset="0"/>
              </a:rPr>
              <a:t>škola</a:t>
            </a:r>
            <a:r>
              <a:rPr lang="en-US" sz="2400" dirty="0">
                <a:latin typeface="Garamond" panose="02020404030301010803" pitchFamily="18" charset="0"/>
              </a:rPr>
              <a:t> Dr. A. </a:t>
            </a:r>
            <a:r>
              <a:rPr lang="en-US" sz="2400" dirty="0" err="1">
                <a:latin typeface="Garamond" panose="02020404030301010803" pitchFamily="18" charset="0"/>
              </a:rPr>
              <a:t>Štampara</a:t>
            </a:r>
            <a:r>
              <a:rPr lang="en-US" sz="2400" dirty="0">
                <a:latin typeface="Garamond" panose="02020404030301010803" pitchFamily="18" charset="0"/>
              </a:rPr>
              <a:t> </a:t>
            </a:r>
            <a:r>
              <a:rPr lang="en-US" sz="2400" dirty="0" err="1">
                <a:latin typeface="Garamond" panose="02020404030301010803" pitchFamily="18" charset="0"/>
              </a:rPr>
              <a:t>Vinkovci</a:t>
            </a:r>
            <a:r>
              <a:rPr lang="hr-HR" sz="2400" dirty="0">
                <a:latin typeface="Garamond" panose="02020404030301010803" pitchFamily="18" charset="0"/>
              </a:rPr>
              <a:t> → </a:t>
            </a:r>
            <a:r>
              <a:rPr lang="hr-HR" sz="2400" dirty="0">
                <a:latin typeface="Garamond" panose="02020404030301010803" pitchFamily="18" charset="0"/>
                <a:hlinkClick r:id="rId4"/>
              </a:rPr>
              <a:t>http://ss-drastampara-vk.skole.hr/</a:t>
            </a:r>
            <a:r>
              <a:rPr lang="hr-HR" sz="2400" dirty="0">
                <a:latin typeface="Garamond" panose="02020404030301010803" pitchFamily="18" charset="0"/>
              </a:rPr>
              <a:t> </a:t>
            </a:r>
          </a:p>
          <a:p>
            <a:pPr marL="457200" indent="-457200">
              <a:buFont typeface="+mj-lt"/>
              <a:buAutoNum type="arabicPeriod"/>
            </a:pPr>
            <a:r>
              <a:rPr lang="en-US" sz="2400" dirty="0" err="1">
                <a:latin typeface="Garamond" panose="02020404030301010803" pitchFamily="18" charset="0"/>
              </a:rPr>
              <a:t>Tehnička</a:t>
            </a:r>
            <a:r>
              <a:rPr lang="en-US" sz="2400" dirty="0">
                <a:latin typeface="Garamond" panose="02020404030301010803" pitchFamily="18" charset="0"/>
              </a:rPr>
              <a:t> </a:t>
            </a:r>
            <a:r>
              <a:rPr lang="en-US" sz="2400" dirty="0" err="1">
                <a:latin typeface="Garamond" panose="02020404030301010803" pitchFamily="18" charset="0"/>
              </a:rPr>
              <a:t>škola</a:t>
            </a:r>
            <a:r>
              <a:rPr lang="en-US" sz="2400" dirty="0">
                <a:latin typeface="Garamond" panose="02020404030301010803" pitchFamily="18" charset="0"/>
              </a:rPr>
              <a:t> </a:t>
            </a:r>
            <a:r>
              <a:rPr lang="en-US" sz="2400" dirty="0" err="1">
                <a:latin typeface="Garamond" panose="02020404030301010803" pitchFamily="18" charset="0"/>
              </a:rPr>
              <a:t>Ruđera</a:t>
            </a:r>
            <a:r>
              <a:rPr lang="en-US" sz="2400" dirty="0">
                <a:latin typeface="Garamond" panose="02020404030301010803" pitchFamily="18" charset="0"/>
              </a:rPr>
              <a:t> </a:t>
            </a:r>
            <a:r>
              <a:rPr lang="en-US" sz="2400" dirty="0" err="1">
                <a:latin typeface="Garamond" panose="02020404030301010803" pitchFamily="18" charset="0"/>
              </a:rPr>
              <a:t>Boškovića</a:t>
            </a:r>
            <a:r>
              <a:rPr lang="en-US" sz="2400" dirty="0">
                <a:latin typeface="Garamond" panose="02020404030301010803" pitchFamily="18" charset="0"/>
              </a:rPr>
              <a:t> </a:t>
            </a:r>
            <a:r>
              <a:rPr lang="en-US" sz="2400" dirty="0" err="1">
                <a:latin typeface="Garamond" panose="02020404030301010803" pitchFamily="18" charset="0"/>
              </a:rPr>
              <a:t>Vinkovci</a:t>
            </a:r>
            <a:r>
              <a:rPr lang="hr-HR" sz="2400" dirty="0">
                <a:latin typeface="Garamond" panose="02020404030301010803" pitchFamily="18" charset="0"/>
              </a:rPr>
              <a:t> → </a:t>
            </a:r>
            <a:r>
              <a:rPr lang="hr-HR" sz="2400" dirty="0">
                <a:latin typeface="Garamond" panose="02020404030301010803" pitchFamily="18" charset="0"/>
                <a:hlinkClick r:id="rId5"/>
              </a:rPr>
              <a:t>http://web2.ss-tehnicka-rboskovica-vk.skole.hr/</a:t>
            </a:r>
            <a:r>
              <a:rPr lang="hr-HR" sz="2400" dirty="0">
                <a:latin typeface="Garamond" panose="02020404030301010803" pitchFamily="18" charset="0"/>
              </a:rPr>
              <a:t> </a:t>
            </a:r>
          </a:p>
          <a:p>
            <a:pPr marL="457200" indent="-457200">
              <a:buFont typeface="+mj-lt"/>
              <a:buAutoNum type="arabicPeriod"/>
            </a:pPr>
            <a:r>
              <a:rPr lang="en-US" sz="2400" dirty="0" err="1">
                <a:latin typeface="Garamond" panose="02020404030301010803" pitchFamily="18" charset="0"/>
              </a:rPr>
              <a:t>Poljoprivredno</a:t>
            </a:r>
            <a:r>
              <a:rPr lang="en-US" sz="2400" dirty="0">
                <a:latin typeface="Garamond" panose="02020404030301010803" pitchFamily="18" charset="0"/>
              </a:rPr>
              <a:t> </a:t>
            </a:r>
            <a:r>
              <a:rPr lang="en-US" sz="2400" dirty="0" err="1">
                <a:latin typeface="Garamond" panose="02020404030301010803" pitchFamily="18" charset="0"/>
              </a:rPr>
              <a:t>šumarska</a:t>
            </a:r>
            <a:r>
              <a:rPr lang="en-US" sz="2400" dirty="0">
                <a:latin typeface="Garamond" panose="02020404030301010803" pitchFamily="18" charset="0"/>
              </a:rPr>
              <a:t> </a:t>
            </a:r>
            <a:r>
              <a:rPr lang="en-US" sz="2400" dirty="0" err="1">
                <a:latin typeface="Garamond" panose="02020404030301010803" pitchFamily="18" charset="0"/>
              </a:rPr>
              <a:t>škola</a:t>
            </a:r>
            <a:r>
              <a:rPr lang="en-US" sz="2400" dirty="0">
                <a:latin typeface="Garamond" panose="02020404030301010803" pitchFamily="18" charset="0"/>
              </a:rPr>
              <a:t> </a:t>
            </a:r>
            <a:r>
              <a:rPr lang="en-US" sz="2400" dirty="0" err="1">
                <a:latin typeface="Garamond" panose="02020404030301010803" pitchFamily="18" charset="0"/>
              </a:rPr>
              <a:t>Vinkovci</a:t>
            </a:r>
            <a:r>
              <a:rPr lang="hr-HR" sz="2400" dirty="0">
                <a:latin typeface="Garamond" panose="02020404030301010803" pitchFamily="18" charset="0"/>
              </a:rPr>
              <a:t> → </a:t>
            </a:r>
            <a:r>
              <a:rPr lang="hr-HR" sz="2400" dirty="0">
                <a:latin typeface="Garamond" panose="02020404030301010803" pitchFamily="18" charset="0"/>
                <a:hlinkClick r:id="rId6"/>
              </a:rPr>
              <a:t>http://ss-poljoprivredno-sumarska-vk.skole.hr/</a:t>
            </a:r>
            <a:r>
              <a:rPr lang="hr-HR" sz="2400" dirty="0">
                <a:latin typeface="Garamond" panose="02020404030301010803" pitchFamily="18" charset="0"/>
              </a:rPr>
              <a:t> </a:t>
            </a:r>
          </a:p>
          <a:p>
            <a:pPr marL="457200" indent="-457200">
              <a:buFont typeface="+mj-lt"/>
              <a:buAutoNum type="arabicPeriod"/>
            </a:pPr>
            <a:r>
              <a:rPr lang="en-US" sz="2400" dirty="0" err="1">
                <a:latin typeface="Garamond" panose="02020404030301010803" pitchFamily="18" charset="0"/>
              </a:rPr>
              <a:t>Drvodjelsk</a:t>
            </a:r>
            <a:r>
              <a:rPr lang="hr-HR" sz="2400" dirty="0">
                <a:latin typeface="Garamond" panose="02020404030301010803" pitchFamily="18" charset="0"/>
              </a:rPr>
              <a:t>a</a:t>
            </a:r>
            <a:r>
              <a:rPr lang="en-US" sz="2400" dirty="0">
                <a:latin typeface="Garamond" panose="02020404030301010803" pitchFamily="18" charset="0"/>
              </a:rPr>
              <a:t> </a:t>
            </a:r>
            <a:r>
              <a:rPr lang="en-US" sz="2400" dirty="0" err="1">
                <a:latin typeface="Garamond" panose="02020404030301010803" pitchFamily="18" charset="0"/>
              </a:rPr>
              <a:t>tehnička</a:t>
            </a:r>
            <a:r>
              <a:rPr lang="en-US" sz="2400" dirty="0">
                <a:latin typeface="Garamond" panose="02020404030301010803" pitchFamily="18" charset="0"/>
              </a:rPr>
              <a:t> </a:t>
            </a:r>
            <a:r>
              <a:rPr lang="en-US" sz="2400" dirty="0" err="1">
                <a:latin typeface="Garamond" panose="02020404030301010803" pitchFamily="18" charset="0"/>
              </a:rPr>
              <a:t>škola</a:t>
            </a:r>
            <a:r>
              <a:rPr lang="en-US" sz="2400" dirty="0">
                <a:latin typeface="Garamond" panose="02020404030301010803" pitchFamily="18" charset="0"/>
              </a:rPr>
              <a:t> </a:t>
            </a:r>
            <a:r>
              <a:rPr lang="en-US" sz="2400" dirty="0" err="1">
                <a:latin typeface="Garamond" panose="02020404030301010803" pitchFamily="18" charset="0"/>
              </a:rPr>
              <a:t>Vinkovci</a:t>
            </a:r>
            <a:r>
              <a:rPr lang="hr-HR" sz="2400" dirty="0">
                <a:latin typeface="Garamond" panose="02020404030301010803" pitchFamily="18" charset="0"/>
              </a:rPr>
              <a:t> → </a:t>
            </a:r>
            <a:r>
              <a:rPr lang="hr-HR" sz="2400" dirty="0">
                <a:latin typeface="Garamond" panose="02020404030301010803" pitchFamily="18" charset="0"/>
                <a:hlinkClick r:id="rId7"/>
              </a:rPr>
              <a:t>http://ss-drvodjelska-tehnicka-vk.skole.hr/</a:t>
            </a:r>
            <a:r>
              <a:rPr lang="hr-HR" sz="2400" dirty="0">
                <a:latin typeface="Garamond" panose="02020404030301010803" pitchFamily="18" charset="0"/>
              </a:rPr>
              <a:t> </a:t>
            </a:r>
          </a:p>
          <a:p>
            <a:pPr marL="457200" indent="-457200">
              <a:buFont typeface="+mj-lt"/>
              <a:buAutoNum type="arabicPeriod"/>
            </a:pPr>
            <a:r>
              <a:rPr lang="en-US" sz="2400" dirty="0" err="1">
                <a:latin typeface="Garamond" panose="02020404030301010803" pitchFamily="18" charset="0"/>
              </a:rPr>
              <a:t>Srednja</a:t>
            </a:r>
            <a:r>
              <a:rPr lang="en-US" sz="2400" dirty="0">
                <a:latin typeface="Garamond" panose="02020404030301010803" pitchFamily="18" charset="0"/>
              </a:rPr>
              <a:t> </a:t>
            </a:r>
            <a:r>
              <a:rPr lang="en-US" sz="2400" dirty="0" err="1">
                <a:latin typeface="Garamond" panose="02020404030301010803" pitchFamily="18" charset="0"/>
              </a:rPr>
              <a:t>strukovna</a:t>
            </a:r>
            <a:r>
              <a:rPr lang="en-US" sz="2400" dirty="0">
                <a:latin typeface="Garamond" panose="02020404030301010803" pitchFamily="18" charset="0"/>
              </a:rPr>
              <a:t> </a:t>
            </a:r>
            <a:r>
              <a:rPr lang="en-US" sz="2400" dirty="0" err="1">
                <a:latin typeface="Garamond" panose="02020404030301010803" pitchFamily="18" charset="0"/>
              </a:rPr>
              <a:t>škola</a:t>
            </a:r>
            <a:r>
              <a:rPr lang="en-US" sz="2400" dirty="0">
                <a:latin typeface="Garamond" panose="02020404030301010803" pitchFamily="18" charset="0"/>
              </a:rPr>
              <a:t> </a:t>
            </a:r>
            <a:r>
              <a:rPr lang="en-US" sz="2400" dirty="0" err="1">
                <a:latin typeface="Garamond" panose="02020404030301010803" pitchFamily="18" charset="0"/>
              </a:rPr>
              <a:t>Vinkovci</a:t>
            </a:r>
            <a:r>
              <a:rPr lang="hr-HR" sz="2400" dirty="0">
                <a:latin typeface="Garamond" panose="02020404030301010803" pitchFamily="18" charset="0"/>
              </a:rPr>
              <a:t> → </a:t>
            </a:r>
            <a:r>
              <a:rPr lang="hr-HR" sz="2400" dirty="0">
                <a:latin typeface="Garamond" panose="02020404030301010803" pitchFamily="18" charset="0"/>
                <a:hlinkClick r:id="rId8"/>
              </a:rPr>
              <a:t>https://sssvk.weebly.com/</a:t>
            </a:r>
            <a:r>
              <a:rPr lang="hr-HR" sz="2400" dirty="0">
                <a:latin typeface="Garamond" panose="02020404030301010803" pitchFamily="18" charset="0"/>
              </a:rPr>
              <a:t> </a:t>
            </a:r>
          </a:p>
          <a:p>
            <a:pPr marL="457200" indent="-457200">
              <a:buFont typeface="+mj-lt"/>
              <a:buAutoNum type="arabicPeriod"/>
            </a:pPr>
            <a:r>
              <a:rPr lang="en-US" sz="2400" dirty="0" err="1">
                <a:latin typeface="Garamond" panose="02020404030301010803" pitchFamily="18" charset="0"/>
              </a:rPr>
              <a:t>Glazbena</a:t>
            </a:r>
            <a:r>
              <a:rPr lang="en-US" sz="2400" dirty="0">
                <a:latin typeface="Garamond" panose="02020404030301010803" pitchFamily="18" charset="0"/>
              </a:rPr>
              <a:t> </a:t>
            </a:r>
            <a:r>
              <a:rPr lang="en-US" sz="2400" dirty="0" err="1">
                <a:latin typeface="Garamond" panose="02020404030301010803" pitchFamily="18" charset="0"/>
              </a:rPr>
              <a:t>škola</a:t>
            </a:r>
            <a:r>
              <a:rPr lang="en-US" sz="2400" dirty="0">
                <a:latin typeface="Garamond" panose="02020404030301010803" pitchFamily="18" charset="0"/>
              </a:rPr>
              <a:t> J. </a:t>
            </a:r>
            <a:r>
              <a:rPr lang="en-US" sz="2400" dirty="0" err="1">
                <a:latin typeface="Garamond" panose="02020404030301010803" pitchFamily="18" charset="0"/>
              </a:rPr>
              <a:t>Runjanina</a:t>
            </a:r>
            <a:r>
              <a:rPr lang="en-US" sz="2400" dirty="0">
                <a:latin typeface="Garamond" panose="02020404030301010803" pitchFamily="18" charset="0"/>
              </a:rPr>
              <a:t> </a:t>
            </a:r>
            <a:r>
              <a:rPr lang="en-US" sz="2400" dirty="0" err="1">
                <a:latin typeface="Garamond" panose="02020404030301010803" pitchFamily="18" charset="0"/>
              </a:rPr>
              <a:t>Vinkovci</a:t>
            </a:r>
            <a:r>
              <a:rPr lang="hr-HR" sz="2400" dirty="0">
                <a:latin typeface="Garamond" panose="02020404030301010803" pitchFamily="18" charset="0"/>
              </a:rPr>
              <a:t> → </a:t>
            </a:r>
            <a:r>
              <a:rPr lang="hr-HR" sz="2400" dirty="0">
                <a:latin typeface="Garamond" panose="02020404030301010803" pitchFamily="18" charset="0"/>
                <a:hlinkClick r:id="rId9"/>
              </a:rPr>
              <a:t>http://www.runjanina.hr/</a:t>
            </a:r>
            <a:r>
              <a:rPr lang="hr-HR" sz="2400" dirty="0">
                <a:latin typeface="Garamond" panose="02020404030301010803" pitchFamily="18" charset="0"/>
              </a:rPr>
              <a:t> </a:t>
            </a:r>
            <a:endParaRPr lang="en-US" sz="2400" dirty="0">
              <a:latin typeface="Garamond" panose="02020404030301010803" pitchFamily="18" charset="0"/>
            </a:endParaRPr>
          </a:p>
          <a:p>
            <a:endParaRPr lang="en-US" dirty="0"/>
          </a:p>
        </p:txBody>
      </p:sp>
      <p:sp>
        <p:nvSpPr>
          <p:cNvPr id="4" name="Footer Placeholder 3">
            <a:extLst>
              <a:ext uri="{FF2B5EF4-FFF2-40B4-BE49-F238E27FC236}">
                <a16:creationId xmlns:a16="http://schemas.microsoft.com/office/drawing/2014/main" id="{02A51C6E-8ADB-42F3-B19D-46ECB67BD1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tint val="75000"/>
                  </a:prstClr>
                </a:solidFill>
                <a:effectLst/>
                <a:uLnTx/>
                <a:uFillTx/>
                <a:latin typeface="Garamond" panose="02020404030301010803" pitchFamily="18" charset="0"/>
                <a:ea typeface="+mn-ea"/>
                <a:cs typeface="+mn-cs"/>
              </a:rPr>
              <a:t>Osnovna škola "Ivan Kozarac" Nijemci</a:t>
            </a:r>
          </a:p>
        </p:txBody>
      </p:sp>
      <p:sp>
        <p:nvSpPr>
          <p:cNvPr id="5" name="Slide Number Placeholder 4">
            <a:extLst>
              <a:ext uri="{FF2B5EF4-FFF2-40B4-BE49-F238E27FC236}">
                <a16:creationId xmlns:a16="http://schemas.microsoft.com/office/drawing/2014/main" id="{2B6B94AF-A3F6-4912-B080-E049E8DE09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DD72BF-B849-4E00-8E72-529104776363}" type="slidenum">
              <a:rPr kumimoji="0" lang="hr-HR"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hr-HR"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pic>
        <p:nvPicPr>
          <p:cNvPr id="8" name="Picture 7">
            <a:extLst>
              <a:ext uri="{FF2B5EF4-FFF2-40B4-BE49-F238E27FC236}">
                <a16:creationId xmlns:a16="http://schemas.microsoft.com/office/drawing/2014/main" id="{BB0AA5B9-255C-4479-A344-86F041293B9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76289" y="250919"/>
            <a:ext cx="1941170" cy="1275426"/>
          </a:xfrm>
          <a:prstGeom prst="rect">
            <a:avLst/>
          </a:prstGeom>
        </p:spPr>
      </p:pic>
    </p:spTree>
    <p:extLst>
      <p:ext uri="{BB962C8B-B14F-4D97-AF65-F5344CB8AC3E}">
        <p14:creationId xmlns:p14="http://schemas.microsoft.com/office/powerpoint/2010/main" val="1900691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b="1" dirty="0">
                <a:latin typeface="Garamond" panose="02020404030301010803" pitchFamily="18" charset="0"/>
              </a:rPr>
              <a:t>Što se boduje za upis u srednju školu? </a:t>
            </a:r>
          </a:p>
        </p:txBody>
      </p:sp>
      <p:graphicFrame>
        <p:nvGraphicFramePr>
          <p:cNvPr id="4" name="Rezervirano mjesto sadržaja 3"/>
          <p:cNvGraphicFramePr>
            <a:graphicFrameLocks noGrp="1"/>
          </p:cNvGraphicFramePr>
          <p:nvPr>
            <p:ph idx="1"/>
            <p:extLst>
              <p:ext uri="{D42A27DB-BD31-4B8C-83A1-F6EECF244321}">
                <p14:modId xmlns:p14="http://schemas.microsoft.com/office/powerpoint/2010/main" val="1450546999"/>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DAE20F39-3DA2-4C77-AA2A-F5EC252CC801}"/>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1A25EC4F-1128-410C-8BF3-98B3B1A97332}"/>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5</a:t>
            </a:fld>
            <a:endParaRPr lang="hr-HR">
              <a:solidFill>
                <a:prstClr val="black">
                  <a:tint val="75000"/>
                </a:prstClr>
              </a:solidFill>
            </a:endParaRPr>
          </a:p>
        </p:txBody>
      </p:sp>
    </p:spTree>
    <p:extLst>
      <p:ext uri="{BB962C8B-B14F-4D97-AF65-F5344CB8AC3E}">
        <p14:creationId xmlns:p14="http://schemas.microsoft.com/office/powerpoint/2010/main" val="37724949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27B1E-737E-4D1A-BBA5-2A554E7F4DFE}"/>
              </a:ext>
            </a:extLst>
          </p:cNvPr>
          <p:cNvSpPr>
            <a:spLocks noGrp="1"/>
          </p:cNvSpPr>
          <p:nvPr>
            <p:ph type="title"/>
          </p:nvPr>
        </p:nvSpPr>
        <p:spPr>
          <a:xfrm>
            <a:off x="1878667" y="659790"/>
            <a:ext cx="9601200" cy="781083"/>
          </a:xfrm>
        </p:spPr>
        <p:txBody>
          <a:bodyPr>
            <a:normAutofit fontScale="90000"/>
          </a:bodyPr>
          <a:lstStyle/>
          <a:p>
            <a:pPr algn="ctr"/>
            <a:r>
              <a:rPr lang="hr-HR" sz="3100" b="1" dirty="0">
                <a:solidFill>
                  <a:prstClr val="black"/>
                </a:solidFill>
                <a:latin typeface="Garamond" panose="02020404030301010803" pitchFamily="18" charset="0"/>
              </a:rPr>
              <a:t>Gimnazija Matije Antuna Reljkovića Vinkovci</a:t>
            </a:r>
            <a:r>
              <a:rPr lang="hr-HR" sz="2800" b="1" dirty="0">
                <a:solidFill>
                  <a:prstClr val="black"/>
                </a:solidFill>
                <a:latin typeface="Garamond" panose="02020404030301010803" pitchFamily="18" charset="0"/>
              </a:rPr>
              <a:t/>
            </a:r>
            <a:br>
              <a:rPr lang="hr-HR" sz="2800" b="1" dirty="0">
                <a:solidFill>
                  <a:prstClr val="black"/>
                </a:solidFill>
                <a:latin typeface="Garamond" panose="02020404030301010803" pitchFamily="18" charset="0"/>
              </a:rPr>
            </a:br>
            <a:r>
              <a:rPr lang="hr-HR" sz="2800" b="1" dirty="0">
                <a:solidFill>
                  <a:prstClr val="black"/>
                </a:solidFill>
                <a:latin typeface="Garamond" panose="02020404030301010803" pitchFamily="18" charset="0"/>
              </a:rPr>
              <a:t/>
            </a:r>
            <a:br>
              <a:rPr lang="hr-HR" sz="2800" b="1" dirty="0">
                <a:solidFill>
                  <a:prstClr val="black"/>
                </a:solidFill>
                <a:latin typeface="Garamond" panose="02020404030301010803" pitchFamily="18" charset="0"/>
              </a:rPr>
            </a:br>
            <a:endParaRPr lang="en-US" sz="4000" dirty="0"/>
          </a:p>
        </p:txBody>
      </p:sp>
      <p:graphicFrame>
        <p:nvGraphicFramePr>
          <p:cNvPr id="6" name="Content Placeholder 5">
            <a:extLst>
              <a:ext uri="{FF2B5EF4-FFF2-40B4-BE49-F238E27FC236}">
                <a16:creationId xmlns:a16="http://schemas.microsoft.com/office/drawing/2014/main" id="{6B27BD10-B448-4CED-BAC6-6E57D06467CA}"/>
              </a:ext>
            </a:extLst>
          </p:cNvPr>
          <p:cNvGraphicFramePr>
            <a:graphicFrameLocks noGrp="1"/>
          </p:cNvGraphicFramePr>
          <p:nvPr>
            <p:ph idx="1"/>
            <p:extLst>
              <p:ext uri="{D42A27DB-BD31-4B8C-83A1-F6EECF244321}">
                <p14:modId xmlns:p14="http://schemas.microsoft.com/office/powerpoint/2010/main" val="1455504130"/>
              </p:ext>
            </p:extLst>
          </p:nvPr>
        </p:nvGraphicFramePr>
        <p:xfrm>
          <a:off x="1782439" y="1440873"/>
          <a:ext cx="9697428" cy="4613994"/>
        </p:xfrm>
        <a:graphic>
          <a:graphicData uri="http://schemas.openxmlformats.org/drawingml/2006/table">
            <a:tbl>
              <a:tblPr firstRow="1" bandRow="1">
                <a:tableStyleId>{D7AC3CCA-C797-4891-BE02-D94E43425B78}</a:tableStyleId>
              </a:tblPr>
              <a:tblGrid>
                <a:gridCol w="4510585">
                  <a:extLst>
                    <a:ext uri="{9D8B030D-6E8A-4147-A177-3AD203B41FA5}">
                      <a16:colId xmlns:a16="http://schemas.microsoft.com/office/drawing/2014/main" val="2481050409"/>
                    </a:ext>
                  </a:extLst>
                </a:gridCol>
                <a:gridCol w="5186843">
                  <a:extLst>
                    <a:ext uri="{9D8B030D-6E8A-4147-A177-3AD203B41FA5}">
                      <a16:colId xmlns:a16="http://schemas.microsoft.com/office/drawing/2014/main" val="945045666"/>
                    </a:ext>
                  </a:extLst>
                </a:gridCol>
              </a:tblGrid>
              <a:tr h="966262">
                <a:tc>
                  <a:txBody>
                    <a:bodyPr/>
                    <a:lstStyle/>
                    <a:p>
                      <a:r>
                        <a:rPr lang="hr-HR" b="1" dirty="0">
                          <a:latin typeface="Garamond" panose="02020404030301010803" pitchFamily="18" charset="0"/>
                        </a:rPr>
                        <a:t>OPĆA GIMNAZIJA (4. godine)</a:t>
                      </a:r>
                    </a:p>
                    <a:p>
                      <a:pPr marL="285750" indent="-285750">
                        <a:buFont typeface="Courier New" panose="02070309020205020404" pitchFamily="49" charset="0"/>
                        <a:buChar char="o"/>
                      </a:pPr>
                      <a:r>
                        <a:rPr lang="hr-HR" b="0" dirty="0">
                          <a:latin typeface="Garamond" panose="02020404030301010803" pitchFamily="18" charset="0"/>
                        </a:rPr>
                        <a:t>96 učenika, 4 razredna odjela</a:t>
                      </a:r>
                      <a:endParaRPr lang="en-US" b="0" dirty="0">
                        <a:latin typeface="Garamond" panose="02020404030301010803" pitchFamily="18" charset="0"/>
                      </a:endParaRPr>
                    </a:p>
                  </a:txBody>
                  <a:tcPr anchor="ctr"/>
                </a:tc>
                <a:tc rowSpan="2">
                  <a:txBody>
                    <a:bodyPr/>
                    <a:lstStyle/>
                    <a:p>
                      <a:pPr marL="285750" marR="0" lvl="0"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Predmeti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koji</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se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boduju</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za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upis</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t>
                      </a: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Hrvatski</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jezik</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strani</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jezik</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matematika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povijest</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geografija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biologija</a:t>
                      </a: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Strani jezik: Engleski jezik i Njemački jezik.</a:t>
                      </a:r>
                    </a:p>
                    <a:p>
                      <a:pPr marL="285750" marR="0" lvl="0"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Popis zdravstvenih zahtjeva za program obrazovanja: Uredno kognitivno funkcioniranje.</a:t>
                      </a:r>
                    </a:p>
                    <a:p>
                      <a:pPr marL="285750" marR="0" lvl="0"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Nema bodovnog praga.</a:t>
                      </a:r>
                      <a:endPar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nchor="ctr"/>
                </a:tc>
                <a:extLst>
                  <a:ext uri="{0D108BD9-81ED-4DB2-BD59-A6C34878D82A}">
                    <a16:rowId xmlns:a16="http://schemas.microsoft.com/office/drawing/2014/main" val="3028177775"/>
                  </a:ext>
                </a:extLst>
              </a:tr>
              <a:tr h="973584">
                <a:tc>
                  <a:txBody>
                    <a:bodyPr/>
                    <a:lstStyle/>
                    <a:p>
                      <a:r>
                        <a:rPr lang="hr-HR" b="1" dirty="0">
                          <a:latin typeface="Garamond" panose="02020404030301010803" pitchFamily="18" charset="0"/>
                        </a:rPr>
                        <a:t>JEZIČNA GIMNAZIJA (4. godine)</a:t>
                      </a:r>
                    </a:p>
                    <a:p>
                      <a:pPr marL="285750" indent="-285750">
                        <a:buFont typeface="Courier New" panose="02070309020205020404" pitchFamily="49" charset="0"/>
                        <a:buChar char="o"/>
                      </a:pPr>
                      <a:r>
                        <a:rPr lang="hr-HR" b="0" dirty="0">
                          <a:latin typeface="Garamond" panose="02020404030301010803" pitchFamily="18" charset="0"/>
                        </a:rPr>
                        <a:t>24 učenika, 1 razredni odjel</a:t>
                      </a:r>
                      <a:endParaRPr lang="en-US" b="0" dirty="0">
                        <a:latin typeface="Garamond" panose="02020404030301010803" pitchFamily="18" charset="0"/>
                      </a:endParaRPr>
                    </a:p>
                  </a:txBody>
                  <a:tcPr anchor="ctr"/>
                </a:tc>
                <a:tc vMerge="1">
                  <a:txBody>
                    <a:bodyPr/>
                    <a:lstStyle/>
                    <a:p>
                      <a:endParaRPr lang="en-US" dirty="0"/>
                    </a:p>
                  </a:txBody>
                  <a:tcPr/>
                </a:tc>
                <a:extLst>
                  <a:ext uri="{0D108BD9-81ED-4DB2-BD59-A6C34878D82A}">
                    <a16:rowId xmlns:a16="http://schemas.microsoft.com/office/drawing/2014/main" val="2912666326"/>
                  </a:ext>
                </a:extLst>
              </a:tr>
              <a:tr h="2674148">
                <a:tc>
                  <a:txBody>
                    <a:bodyPr/>
                    <a:lstStyle/>
                    <a:p>
                      <a:r>
                        <a:rPr lang="hr-HR" b="1" dirty="0">
                          <a:latin typeface="Garamond" panose="02020404030301010803" pitchFamily="18" charset="0"/>
                        </a:rPr>
                        <a:t>PRIRODOSLOVNO-MATEMATIČKA GIMNAZIJA (4. godine)</a:t>
                      </a:r>
                    </a:p>
                    <a:p>
                      <a:pPr marL="285750" indent="-285750">
                        <a:buFont typeface="Courier New" panose="02070309020205020404" pitchFamily="49" charset="0"/>
                        <a:buChar char="o"/>
                      </a:pPr>
                      <a:r>
                        <a:rPr lang="hr-HR" b="0" dirty="0">
                          <a:latin typeface="Garamond" panose="02020404030301010803" pitchFamily="18" charset="0"/>
                        </a:rPr>
                        <a:t>48 učenika, 2 razredna odjela</a:t>
                      </a:r>
                      <a:endParaRPr lang="en-US" b="0" dirty="0">
                        <a:latin typeface="Garamond" panose="02020404030301010803" pitchFamily="18" charset="0"/>
                      </a:endParaRPr>
                    </a:p>
                  </a:txBody>
                  <a:tcPr anchor="ctr"/>
                </a:tc>
                <a:tc>
                  <a:txBody>
                    <a:bodyPr/>
                    <a:lstStyle/>
                    <a:p>
                      <a:pPr marL="285750" marR="0" lvl="0"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Predmeti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koji</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se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boduju</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za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upis</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t>
                      </a: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Hrvatski</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jezik</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strani</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jezik</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matematika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fizika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kemija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biologija</a:t>
                      </a: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Predmeti koji se boduju za upis: Hrvatski jezik, strani jezik, matematika, povijest, geografija, biologija.</a:t>
                      </a:r>
                    </a:p>
                    <a:p>
                      <a:pPr marL="285750" marR="0" lvl="0"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Strani jezik: Engleski jezik i Njemački jezik.</a:t>
                      </a:r>
                    </a:p>
                    <a:p>
                      <a:pPr marL="285750" marR="0" lvl="0"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Popis zdravstvenih zahtjeva za program obrazovanja: Uredno kognitivno funkcioniranje.</a:t>
                      </a:r>
                    </a:p>
                    <a:p>
                      <a:pPr marL="285750" marR="0" lvl="0"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Nema bodovnog praga.</a:t>
                      </a:r>
                      <a:endPar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nchor="ctr"/>
                </a:tc>
                <a:extLst>
                  <a:ext uri="{0D108BD9-81ED-4DB2-BD59-A6C34878D82A}">
                    <a16:rowId xmlns:a16="http://schemas.microsoft.com/office/drawing/2014/main" val="3171287188"/>
                  </a:ext>
                </a:extLst>
              </a:tr>
            </a:tbl>
          </a:graphicData>
        </a:graphic>
      </p:graphicFrame>
      <p:sp>
        <p:nvSpPr>
          <p:cNvPr id="4" name="Footer Placeholder 3">
            <a:extLst>
              <a:ext uri="{FF2B5EF4-FFF2-40B4-BE49-F238E27FC236}">
                <a16:creationId xmlns:a16="http://schemas.microsoft.com/office/drawing/2014/main" id="{A6C41578-CA68-47B2-98A3-3303CC9A364A}"/>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98873931-1DDA-463A-9EDB-817D5474A1C3}"/>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50</a:t>
            </a:fld>
            <a:endParaRPr lang="hr-HR">
              <a:solidFill>
                <a:prstClr val="black">
                  <a:tint val="75000"/>
                </a:prstClr>
              </a:solidFill>
            </a:endParaRPr>
          </a:p>
        </p:txBody>
      </p:sp>
    </p:spTree>
    <p:extLst>
      <p:ext uri="{BB962C8B-B14F-4D97-AF65-F5344CB8AC3E}">
        <p14:creationId xmlns:p14="http://schemas.microsoft.com/office/powerpoint/2010/main" val="6437366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8F40E-C7CD-4E6D-8FCA-0640DADFDC81}"/>
              </a:ext>
            </a:extLst>
          </p:cNvPr>
          <p:cNvSpPr>
            <a:spLocks noGrp="1"/>
          </p:cNvSpPr>
          <p:nvPr>
            <p:ph type="title"/>
          </p:nvPr>
        </p:nvSpPr>
        <p:spPr>
          <a:xfrm>
            <a:off x="1371599" y="156639"/>
            <a:ext cx="10200862" cy="829774"/>
          </a:xfrm>
        </p:spPr>
        <p:txBody>
          <a:bodyPr>
            <a:normAutofit fontScale="90000"/>
          </a:bodyPr>
          <a:lstStyle/>
          <a:p>
            <a:pPr algn="ctr"/>
            <a:r>
              <a:rPr lang="hr-HR" sz="2800" b="1" dirty="0">
                <a:solidFill>
                  <a:prstClr val="black"/>
                </a:solidFill>
                <a:latin typeface="Garamond" panose="02020404030301010803" pitchFamily="18" charset="0"/>
              </a:rPr>
              <a:t>Ekonomska i trgovačka škola Ivana Domca Vinkovci</a:t>
            </a:r>
            <a:br>
              <a:rPr lang="hr-HR" sz="2800" b="1" dirty="0">
                <a:solidFill>
                  <a:prstClr val="black"/>
                </a:solidFill>
                <a:latin typeface="Garamond" panose="02020404030301010803" pitchFamily="18" charset="0"/>
              </a:rPr>
            </a:br>
            <a:r>
              <a:rPr lang="hr-HR" sz="2800" b="1" dirty="0">
                <a:solidFill>
                  <a:prstClr val="black"/>
                </a:solidFill>
                <a:latin typeface="Garamond" panose="02020404030301010803" pitchFamily="18" charset="0"/>
              </a:rPr>
              <a:t/>
            </a:r>
            <a:br>
              <a:rPr lang="hr-HR" sz="2800" b="1" dirty="0">
                <a:solidFill>
                  <a:prstClr val="black"/>
                </a:solidFill>
                <a:latin typeface="Garamond" panose="02020404030301010803" pitchFamily="18" charset="0"/>
              </a:rPr>
            </a:br>
            <a:r>
              <a:rPr lang="hr-HR" sz="2000" dirty="0" smtClean="0">
                <a:solidFill>
                  <a:prstClr val="black"/>
                </a:solidFill>
                <a:latin typeface="Garamond" panose="02020404030301010803" pitchFamily="18" charset="0"/>
              </a:rPr>
              <a:t>.</a:t>
            </a:r>
            <a:r>
              <a:rPr lang="hr-HR" sz="2200" b="1" dirty="0">
                <a:solidFill>
                  <a:prstClr val="black"/>
                </a:solidFill>
                <a:latin typeface="Garamond" panose="02020404030301010803" pitchFamily="18" charset="0"/>
              </a:rPr>
              <a:t/>
            </a:r>
            <a:br>
              <a:rPr lang="hr-HR" sz="2200" b="1" dirty="0">
                <a:solidFill>
                  <a:prstClr val="black"/>
                </a:solidFill>
                <a:latin typeface="Garamond" panose="02020404030301010803" pitchFamily="18" charset="0"/>
              </a:rPr>
            </a:br>
            <a:endParaRPr lang="en-US" dirty="0"/>
          </a:p>
        </p:txBody>
      </p:sp>
      <p:graphicFrame>
        <p:nvGraphicFramePr>
          <p:cNvPr id="6" name="Content Placeholder 5">
            <a:extLst>
              <a:ext uri="{FF2B5EF4-FFF2-40B4-BE49-F238E27FC236}">
                <a16:creationId xmlns:a16="http://schemas.microsoft.com/office/drawing/2014/main" id="{876DB11B-5484-4ECE-ADAC-13DE49E3883D}"/>
              </a:ext>
            </a:extLst>
          </p:cNvPr>
          <p:cNvGraphicFramePr>
            <a:graphicFrameLocks noGrp="1"/>
          </p:cNvGraphicFramePr>
          <p:nvPr>
            <p:ph idx="1"/>
            <p:extLst>
              <p:ext uri="{D42A27DB-BD31-4B8C-83A1-F6EECF244321}">
                <p14:modId xmlns:p14="http://schemas.microsoft.com/office/powerpoint/2010/main" val="4196696758"/>
              </p:ext>
            </p:extLst>
          </p:nvPr>
        </p:nvGraphicFramePr>
        <p:xfrm>
          <a:off x="1371599" y="731428"/>
          <a:ext cx="10390910" cy="5669280"/>
        </p:xfrm>
        <a:graphic>
          <a:graphicData uri="http://schemas.openxmlformats.org/drawingml/2006/table">
            <a:tbl>
              <a:tblPr firstRow="1" bandRow="1">
                <a:tableStyleId>{D7AC3CCA-C797-4891-BE02-D94E43425B78}</a:tableStyleId>
              </a:tblPr>
              <a:tblGrid>
                <a:gridCol w="5195455">
                  <a:extLst>
                    <a:ext uri="{9D8B030D-6E8A-4147-A177-3AD203B41FA5}">
                      <a16:colId xmlns:a16="http://schemas.microsoft.com/office/drawing/2014/main" val="2104352108"/>
                    </a:ext>
                  </a:extLst>
                </a:gridCol>
                <a:gridCol w="5195455">
                  <a:extLst>
                    <a:ext uri="{9D8B030D-6E8A-4147-A177-3AD203B41FA5}">
                      <a16:colId xmlns:a16="http://schemas.microsoft.com/office/drawing/2014/main" val="3491952803"/>
                    </a:ext>
                  </a:extLst>
                </a:gridCol>
              </a:tblGrid>
              <a:tr h="872564">
                <a:tc>
                  <a:txBody>
                    <a:bodyPr/>
                    <a:lstStyle/>
                    <a:p>
                      <a:r>
                        <a:rPr lang="hr-HR" dirty="0">
                          <a:latin typeface="Garamond" panose="02020404030301010803" pitchFamily="18" charset="0"/>
                        </a:rPr>
                        <a:t>EKONOMIST (4. godine)</a:t>
                      </a:r>
                    </a:p>
                    <a:p>
                      <a:pPr marL="285750" indent="-285750">
                        <a:buFont typeface="Courier New" panose="02070309020205020404" pitchFamily="49" charset="0"/>
                        <a:buChar char="o"/>
                      </a:pPr>
                      <a:r>
                        <a:rPr lang="hr-HR" b="0" dirty="0">
                          <a:latin typeface="Garamond" panose="02020404030301010803" pitchFamily="18" charset="0"/>
                        </a:rPr>
                        <a:t>96 učenika, 4 razredna </a:t>
                      </a:r>
                      <a:r>
                        <a:rPr lang="hr-HR" b="0" dirty="0" smtClean="0">
                          <a:latin typeface="Garamond" panose="02020404030301010803" pitchFamily="18" charset="0"/>
                        </a:rPr>
                        <a:t>odjela;</a:t>
                      </a:r>
                      <a:r>
                        <a:rPr lang="hr-HR" b="0" baseline="0" dirty="0" smtClean="0">
                          <a:latin typeface="Garamond" panose="02020404030301010803" pitchFamily="18" charset="0"/>
                        </a:rPr>
                        <a:t> nema bodovnog praga</a:t>
                      </a:r>
                      <a:endParaRPr lang="en-US" b="0" dirty="0">
                        <a:latin typeface="Garamond" panose="02020404030301010803" pitchFamily="18" charset="0"/>
                      </a:endParaRPr>
                    </a:p>
                  </a:txBody>
                  <a:tcPr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Z</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broj</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općeg</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uspjeha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b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b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5.-8.r</a:t>
                      </a: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azreda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zaključne ocjene na kraju </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7.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i</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8.r</a:t>
                      </a: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azreda iz:</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r>
                      <a:b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b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HJ, MAT, EJ, POV, </a:t>
                      </a:r>
                      <a:r>
                        <a:rPr kumimoji="0" lang="en-US"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GEO</a:t>
                      </a: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TK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Potrebna dokumentacija: Upisnica i potvrda nadležnog školskog liječnika.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algn="ctr"/>
                      <a:r>
                        <a:rPr lang="hr-HR" b="0" dirty="0" smtClean="0">
                          <a:latin typeface="Garamond" panose="02020404030301010803" pitchFamily="18" charset="0"/>
                        </a:rPr>
                        <a:t>Strani jezik: Engleski jezik i Njemački jezik.</a:t>
                      </a:r>
                      <a:endParaRPr lang="en-US" b="0" dirty="0">
                        <a:latin typeface="Garamond" panose="02020404030301010803" pitchFamily="18" charset="0"/>
                      </a:endParaRPr>
                    </a:p>
                  </a:txBody>
                  <a:tcPr anchor="ctr"/>
                </a:tc>
                <a:extLst>
                  <a:ext uri="{0D108BD9-81ED-4DB2-BD59-A6C34878D82A}">
                    <a16:rowId xmlns:a16="http://schemas.microsoft.com/office/drawing/2014/main" val="2230485148"/>
                  </a:ext>
                </a:extLst>
              </a:tr>
              <a:tr h="976750">
                <a:tc>
                  <a:txBody>
                    <a:bodyPr/>
                    <a:lstStyle/>
                    <a:p>
                      <a:r>
                        <a:rPr lang="hr-HR" b="1" dirty="0">
                          <a:latin typeface="Garamond" panose="02020404030301010803" pitchFamily="18" charset="0"/>
                        </a:rPr>
                        <a:t>POSLOVNI TAJNIK (4. godine)</a:t>
                      </a:r>
                    </a:p>
                    <a:p>
                      <a:pPr marL="285750" indent="-285750">
                        <a:buFont typeface="Courier New" panose="02070309020205020404" pitchFamily="49" charset="0"/>
                        <a:buChar char="o"/>
                      </a:pPr>
                      <a:r>
                        <a:rPr lang="hr-HR" b="0" dirty="0">
                          <a:latin typeface="Garamond" panose="02020404030301010803" pitchFamily="18" charset="0"/>
                        </a:rPr>
                        <a:t>24 učenika, 1 razredni </a:t>
                      </a:r>
                      <a:r>
                        <a:rPr lang="hr-HR" b="0" dirty="0" smtClean="0">
                          <a:latin typeface="Garamond" panose="02020404030301010803" pitchFamily="18" charset="0"/>
                        </a:rPr>
                        <a:t>odjel; nema bodovnog praga</a:t>
                      </a:r>
                    </a:p>
                  </a:txBody>
                  <a:tcPr anchor="ctr"/>
                </a:tc>
                <a:tc vMerge="1">
                  <a:txBody>
                    <a:bodyPr/>
                    <a:lstStyle/>
                    <a:p>
                      <a:endParaRPr lang="en-US" dirty="0"/>
                    </a:p>
                  </a:txBody>
                  <a:tcPr/>
                </a:tc>
                <a:extLst>
                  <a:ext uri="{0D108BD9-81ED-4DB2-BD59-A6C34878D82A}">
                    <a16:rowId xmlns:a16="http://schemas.microsoft.com/office/drawing/2014/main" val="3282339894"/>
                  </a:ext>
                </a:extLst>
              </a:tr>
              <a:tr h="855633">
                <a:tc>
                  <a:txBody>
                    <a:bodyPr/>
                    <a:lstStyle/>
                    <a:p>
                      <a:r>
                        <a:rPr lang="hr-HR" b="1" dirty="0">
                          <a:latin typeface="Garamond" panose="02020404030301010803" pitchFamily="18" charset="0"/>
                        </a:rPr>
                        <a:t>UPRAVNI REFERENT (4. godine)</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hr-HR" b="0" dirty="0">
                          <a:latin typeface="Garamond" panose="02020404030301010803" pitchFamily="18" charset="0"/>
                        </a:rPr>
                        <a:t>24 učenika, 1 razredni </a:t>
                      </a:r>
                      <a:r>
                        <a:rPr lang="hr-HR" b="0" dirty="0" smtClean="0">
                          <a:latin typeface="Garamond" panose="02020404030301010803" pitchFamily="18" charset="0"/>
                        </a:rPr>
                        <a:t>odjel; </a:t>
                      </a: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nema </a:t>
                      </a:r>
                      <a:r>
                        <a:rPr kumimoji="0" lang="hr-HR" sz="18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t>bodovnog praga</a:t>
                      </a:r>
                      <a:endParaRPr kumimoji="0" lang="en-US" sz="18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endParaRPr>
                    </a:p>
                  </a:txBody>
                  <a:tcPr anchor="ctr"/>
                </a:tc>
                <a:tc vMerge="1">
                  <a:txBody>
                    <a:bodyPr/>
                    <a:lstStyle/>
                    <a:p>
                      <a:endParaRPr lang="en-US" dirty="0"/>
                    </a:p>
                  </a:txBody>
                  <a:tcPr/>
                </a:tc>
                <a:extLst>
                  <a:ext uri="{0D108BD9-81ED-4DB2-BD59-A6C34878D82A}">
                    <a16:rowId xmlns:a16="http://schemas.microsoft.com/office/drawing/2014/main" val="3738600608"/>
                  </a:ext>
                </a:extLst>
              </a:tr>
              <a:tr h="1919639">
                <a:tc>
                  <a:txBody>
                    <a:bodyPr/>
                    <a:lstStyle/>
                    <a:p>
                      <a:r>
                        <a:rPr lang="hr-HR" b="1" dirty="0">
                          <a:latin typeface="Garamond" panose="02020404030301010803" pitchFamily="18" charset="0"/>
                        </a:rPr>
                        <a:t>PRODAVAČ (3. godine)</a:t>
                      </a:r>
                    </a:p>
                    <a:p>
                      <a:pPr marL="285750" indent="-285750">
                        <a:buFont typeface="Courier New" panose="02070309020205020404" pitchFamily="49" charset="0"/>
                        <a:buChar char="o"/>
                      </a:pPr>
                      <a:r>
                        <a:rPr lang="hr-HR" b="0" dirty="0">
                          <a:latin typeface="Garamond" panose="02020404030301010803" pitchFamily="18" charset="0"/>
                        </a:rPr>
                        <a:t>44 učenika, 2 razredna odjela</a:t>
                      </a:r>
                      <a:endParaRPr lang="en-US" b="0" dirty="0">
                        <a:latin typeface="Garamond" panose="02020404030301010803"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Z</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broj</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općeg</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uspjeha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b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b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5.-8.r</a:t>
                      </a: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azreda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zaključne ocjene na kraju </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7.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i</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8.r</a:t>
                      </a: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azreda iz:</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r>
                      <a:b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b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HJ, MAT, </a:t>
                      </a:r>
                      <a:r>
                        <a:rPr kumimoji="0" lang="en-US"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EJ</a:t>
                      </a:r>
                      <a:endPar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Potrebna dokumentacija: Upisnica i potvrda nadležnog školskog liječnika.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Strani jezik: Engleski jezik i Njemački jezik.</a:t>
                      </a:r>
                      <a:endParaRPr kumimoji="0" lang="en-US"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endParaRPr>
                    </a:p>
                  </a:txBody>
                  <a:tcPr anchor="ctr"/>
                </a:tc>
                <a:extLst>
                  <a:ext uri="{0D108BD9-81ED-4DB2-BD59-A6C34878D82A}">
                    <a16:rowId xmlns:a16="http://schemas.microsoft.com/office/drawing/2014/main" val="1025361207"/>
                  </a:ext>
                </a:extLst>
              </a:tr>
            </a:tbl>
          </a:graphicData>
        </a:graphic>
      </p:graphicFrame>
      <p:sp>
        <p:nvSpPr>
          <p:cNvPr id="4" name="Footer Placeholder 3">
            <a:extLst>
              <a:ext uri="{FF2B5EF4-FFF2-40B4-BE49-F238E27FC236}">
                <a16:creationId xmlns:a16="http://schemas.microsoft.com/office/drawing/2014/main" id="{6B6E592D-FA36-4A42-BD35-AC61D3AC0B29}"/>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3058ED78-0D1D-4C8A-BDEE-C34FB2DFCC59}"/>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51</a:t>
            </a:fld>
            <a:endParaRPr lang="hr-HR">
              <a:solidFill>
                <a:prstClr val="black">
                  <a:tint val="75000"/>
                </a:prstClr>
              </a:solidFill>
            </a:endParaRPr>
          </a:p>
        </p:txBody>
      </p:sp>
    </p:spTree>
    <p:extLst>
      <p:ext uri="{BB962C8B-B14F-4D97-AF65-F5344CB8AC3E}">
        <p14:creationId xmlns:p14="http://schemas.microsoft.com/office/powerpoint/2010/main" val="2091367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547C9-8A49-45B7-91A3-B81DD6ABCF14}"/>
              </a:ext>
            </a:extLst>
          </p:cNvPr>
          <p:cNvSpPr>
            <a:spLocks noGrp="1"/>
          </p:cNvSpPr>
          <p:nvPr>
            <p:ph type="title"/>
          </p:nvPr>
        </p:nvSpPr>
        <p:spPr>
          <a:xfrm>
            <a:off x="3322803" y="224889"/>
            <a:ext cx="9601200" cy="733567"/>
          </a:xfrm>
        </p:spPr>
        <p:txBody>
          <a:bodyPr>
            <a:normAutofit/>
          </a:bodyPr>
          <a:lstStyle/>
          <a:p>
            <a:r>
              <a:rPr lang="hr-HR" sz="3200" b="1" dirty="0">
                <a:solidFill>
                  <a:prstClr val="black"/>
                </a:solidFill>
                <a:latin typeface="Garamond" panose="02020404030301010803" pitchFamily="18" charset="0"/>
              </a:rPr>
              <a:t>Drvodjelska tehnička škola Vinkovci</a:t>
            </a:r>
            <a:endParaRPr lang="en-US" sz="4000" dirty="0"/>
          </a:p>
        </p:txBody>
      </p:sp>
      <p:graphicFrame>
        <p:nvGraphicFramePr>
          <p:cNvPr id="6" name="Content Placeholder 5">
            <a:extLst>
              <a:ext uri="{FF2B5EF4-FFF2-40B4-BE49-F238E27FC236}">
                <a16:creationId xmlns:a16="http://schemas.microsoft.com/office/drawing/2014/main" id="{6DFAED95-EE7F-4417-A803-CB1DABB258B6}"/>
              </a:ext>
            </a:extLst>
          </p:cNvPr>
          <p:cNvGraphicFramePr>
            <a:graphicFrameLocks noGrp="1"/>
          </p:cNvGraphicFramePr>
          <p:nvPr>
            <p:ph idx="1"/>
            <p:extLst>
              <p:ext uri="{D42A27DB-BD31-4B8C-83A1-F6EECF244321}">
                <p14:modId xmlns:p14="http://schemas.microsoft.com/office/powerpoint/2010/main" val="4026251168"/>
              </p:ext>
            </p:extLst>
          </p:nvPr>
        </p:nvGraphicFramePr>
        <p:xfrm>
          <a:off x="1122971" y="865858"/>
          <a:ext cx="10614104" cy="5717957"/>
        </p:xfrm>
        <a:graphic>
          <a:graphicData uri="http://schemas.openxmlformats.org/drawingml/2006/table">
            <a:tbl>
              <a:tblPr firstRow="1" bandRow="1">
                <a:tableStyleId>{D7AC3CCA-C797-4891-BE02-D94E43425B78}</a:tableStyleId>
              </a:tblPr>
              <a:tblGrid>
                <a:gridCol w="3967644">
                  <a:extLst>
                    <a:ext uri="{9D8B030D-6E8A-4147-A177-3AD203B41FA5}">
                      <a16:colId xmlns:a16="http://schemas.microsoft.com/office/drawing/2014/main" val="1799189119"/>
                    </a:ext>
                  </a:extLst>
                </a:gridCol>
                <a:gridCol w="6646460">
                  <a:extLst>
                    <a:ext uri="{9D8B030D-6E8A-4147-A177-3AD203B41FA5}">
                      <a16:colId xmlns:a16="http://schemas.microsoft.com/office/drawing/2014/main" val="3503117505"/>
                    </a:ext>
                  </a:extLst>
                </a:gridCol>
              </a:tblGrid>
              <a:tr h="2229134">
                <a:tc>
                  <a:txBody>
                    <a:bodyPr/>
                    <a:lstStyle/>
                    <a:p>
                      <a:r>
                        <a:rPr lang="hr-HR" dirty="0">
                          <a:latin typeface="Garamond" panose="02020404030301010803" pitchFamily="18" charset="0"/>
                        </a:rPr>
                        <a:t>STOLAR – JMO </a:t>
                      </a:r>
                    </a:p>
                    <a:p>
                      <a:pPr marL="285750" indent="-285750">
                        <a:buFont typeface="Courier New" panose="02070309020205020404" pitchFamily="49" charset="0"/>
                        <a:buChar char="o"/>
                      </a:pPr>
                      <a:r>
                        <a:rPr lang="hr-HR" b="0" dirty="0">
                          <a:latin typeface="Garamond" panose="02020404030301010803" pitchFamily="18" charset="0"/>
                        </a:rPr>
                        <a:t>20 učenika, jedan razredni odjel</a:t>
                      </a:r>
                    </a:p>
                    <a:p>
                      <a:pPr marL="285750" indent="-285750">
                        <a:buFont typeface="Courier New" panose="02070309020205020404" pitchFamily="49" charset="0"/>
                        <a:buChar char="o"/>
                      </a:pPr>
                      <a:r>
                        <a:rPr lang="hr-HR" b="0" dirty="0">
                          <a:latin typeface="Garamond" panose="02020404030301010803" pitchFamily="18" charset="0"/>
                        </a:rPr>
                        <a:t>Nema bodovnog praga</a:t>
                      </a:r>
                    </a:p>
                    <a:p>
                      <a:pPr marL="0" indent="0">
                        <a:buFont typeface="Courier New" panose="02070309020205020404" pitchFamily="49" charset="0"/>
                        <a:buNone/>
                      </a:pPr>
                      <a:endParaRPr lang="en-US" b="0" dirty="0">
                        <a:latin typeface="Garamond" panose="02020404030301010803"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Liječnička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svjedodžba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med</a:t>
                      </a: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icine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rada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zbroj</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općeg</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uspjeha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b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b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5.-8.r</a:t>
                      </a: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azreda i zaključne ocjene na kraju </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7.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i</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8.r</a:t>
                      </a: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azreda iz:</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r>
                      <a:b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b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HJ, MAT, EJ </a:t>
                      </a:r>
                      <a:endPar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ugovor o naukovanju sklopljen s licenciranim obrtničkim radionicama</a:t>
                      </a:r>
                    </a:p>
                  </a:txBody>
                  <a:tcPr anchor="ctr"/>
                </a:tc>
                <a:extLst>
                  <a:ext uri="{0D108BD9-81ED-4DB2-BD59-A6C34878D82A}">
                    <a16:rowId xmlns:a16="http://schemas.microsoft.com/office/drawing/2014/main" val="1625184909"/>
                  </a:ext>
                </a:extLst>
              </a:tr>
              <a:tr h="1427557">
                <a:tc>
                  <a:txBody>
                    <a:bodyPr/>
                    <a:lstStyle/>
                    <a:p>
                      <a:r>
                        <a:rPr lang="hr-HR" b="1" dirty="0">
                          <a:latin typeface="Garamond" panose="02020404030301010803" pitchFamily="18" charset="0"/>
                        </a:rPr>
                        <a:t>DRVODJELSKI TEHNIČAR DIZAJNER</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20 učenika, jedan razredni odjel</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Nema bodovnog praga</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Strani jezici: Engleski jezik i Njemački jezik</a:t>
                      </a:r>
                      <a:endParaRPr lang="hr-HR" dirty="0">
                        <a:latin typeface="Garamond" panose="02020404030301010803" pitchFamily="18" charset="0"/>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Liječnička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svjedodžba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med</a:t>
                      </a: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icine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rada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zbroj</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općeg</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uspjeha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b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b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5.-8.r</a:t>
                      </a: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azreda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zaključne ocjene na kraju </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7.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i</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8.r</a:t>
                      </a: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azreda iz:</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r>
                      <a:b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b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HJ, MAT, EJ</a:t>
                      </a: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LK, FIZ, TK</a:t>
                      </a:r>
                    </a:p>
                  </a:txBody>
                  <a:tcPr anchor="ctr"/>
                </a:tc>
                <a:extLst>
                  <a:ext uri="{0D108BD9-81ED-4DB2-BD59-A6C34878D82A}">
                    <a16:rowId xmlns:a16="http://schemas.microsoft.com/office/drawing/2014/main" val="960025811"/>
                  </a:ext>
                </a:extLst>
              </a:tr>
              <a:tr h="1751463">
                <a:tc>
                  <a:txBody>
                    <a:bodyPr/>
                    <a:lstStyle/>
                    <a:p>
                      <a:r>
                        <a:rPr lang="hr-HR" b="1" dirty="0">
                          <a:latin typeface="Garamond" panose="02020404030301010803" pitchFamily="18" charset="0"/>
                        </a:rPr>
                        <a:t>DRVODJELSKI TEHNIČAR RESTAURATOR</a:t>
                      </a:r>
                    </a:p>
                    <a:p>
                      <a:pPr marL="285750" indent="-285750">
                        <a:buFont typeface="Courier New" panose="02070309020205020404" pitchFamily="49" charset="0"/>
                        <a:buChar char="o"/>
                      </a:pPr>
                      <a:r>
                        <a:rPr lang="hr-HR" dirty="0">
                          <a:latin typeface="Garamond" panose="02020404030301010803" pitchFamily="18" charset="0"/>
                        </a:rPr>
                        <a:t>20 učenika, jedan razredni odjel</a:t>
                      </a:r>
                    </a:p>
                    <a:p>
                      <a:pPr marL="285750" indent="-285750">
                        <a:buFont typeface="Courier New" panose="02070309020205020404" pitchFamily="49" charset="0"/>
                        <a:buChar char="o"/>
                      </a:pPr>
                      <a:r>
                        <a:rPr lang="hr-HR" dirty="0">
                          <a:latin typeface="Garamond" panose="02020404030301010803" pitchFamily="18" charset="0"/>
                        </a:rPr>
                        <a:t>Nema bodovnog praga</a:t>
                      </a:r>
                    </a:p>
                    <a:p>
                      <a:pPr marL="285750" indent="-285750">
                        <a:buFont typeface="Courier New" panose="02070309020205020404" pitchFamily="49" charset="0"/>
                        <a:buChar char="o"/>
                      </a:pPr>
                      <a:r>
                        <a:rPr lang="hr-HR" dirty="0">
                          <a:latin typeface="Garamond" panose="02020404030301010803" pitchFamily="18" charset="0"/>
                        </a:rPr>
                        <a:t>Strani jezici: Engleski jezik i Njemački jezik</a:t>
                      </a:r>
                      <a:endParaRPr lang="en-US" dirty="0">
                        <a:latin typeface="Garamond" panose="02020404030301010803" pitchFamily="18" charset="0"/>
                      </a:endParaRPr>
                    </a:p>
                  </a:txBody>
                  <a:tcPr anchor="ctr"/>
                </a:tc>
                <a:tc vMerge="1">
                  <a:txBody>
                    <a:bodyPr/>
                    <a:lstStyle/>
                    <a:p>
                      <a:endParaRPr lang="en-US" dirty="0">
                        <a:latin typeface="Garamond" panose="02020404030301010803" pitchFamily="18" charset="0"/>
                      </a:endParaRPr>
                    </a:p>
                  </a:txBody>
                  <a:tcPr/>
                </a:tc>
                <a:extLst>
                  <a:ext uri="{0D108BD9-81ED-4DB2-BD59-A6C34878D82A}">
                    <a16:rowId xmlns:a16="http://schemas.microsoft.com/office/drawing/2014/main" val="1487316488"/>
                  </a:ext>
                </a:extLst>
              </a:tr>
            </a:tbl>
          </a:graphicData>
        </a:graphic>
      </p:graphicFrame>
      <p:sp>
        <p:nvSpPr>
          <p:cNvPr id="4" name="Footer Placeholder 3">
            <a:extLst>
              <a:ext uri="{FF2B5EF4-FFF2-40B4-BE49-F238E27FC236}">
                <a16:creationId xmlns:a16="http://schemas.microsoft.com/office/drawing/2014/main" id="{3AE2F744-0A9D-4211-86CF-C1E1CC6B263C}"/>
              </a:ext>
            </a:extLst>
          </p:cNvPr>
          <p:cNvSpPr>
            <a:spLocks noGrp="1"/>
          </p:cNvSpPr>
          <p:nvPr>
            <p:ph type="ftr" sz="quarter" idx="11"/>
          </p:nvPr>
        </p:nvSpPr>
        <p:spPr>
          <a:xfrm>
            <a:off x="4681420" y="6539073"/>
            <a:ext cx="6280830" cy="404614"/>
          </a:xfrm>
        </p:spPr>
        <p:txBody>
          <a:bodyPr/>
          <a:lstStyle/>
          <a:p>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A25BB786-3EA3-4958-94DF-1F81CE81DC29}"/>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52</a:t>
            </a:fld>
            <a:endParaRPr lang="hr-HR">
              <a:solidFill>
                <a:prstClr val="black">
                  <a:tint val="75000"/>
                </a:prstClr>
              </a:solidFill>
            </a:endParaRPr>
          </a:p>
        </p:txBody>
      </p:sp>
    </p:spTree>
    <p:extLst>
      <p:ext uri="{BB962C8B-B14F-4D97-AF65-F5344CB8AC3E}">
        <p14:creationId xmlns:p14="http://schemas.microsoft.com/office/powerpoint/2010/main" val="28487719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4CD53-8FF6-4997-B3D1-EB04618F4116}"/>
              </a:ext>
            </a:extLst>
          </p:cNvPr>
          <p:cNvSpPr>
            <a:spLocks noGrp="1"/>
          </p:cNvSpPr>
          <p:nvPr>
            <p:ph type="title"/>
          </p:nvPr>
        </p:nvSpPr>
        <p:spPr>
          <a:xfrm>
            <a:off x="3266049" y="163954"/>
            <a:ext cx="9601200" cy="528851"/>
          </a:xfrm>
        </p:spPr>
        <p:txBody>
          <a:bodyPr/>
          <a:lstStyle/>
          <a:p>
            <a:r>
              <a:rPr lang="hr-HR" sz="2800" b="1" dirty="0">
                <a:solidFill>
                  <a:prstClr val="black"/>
                </a:solidFill>
                <a:latin typeface="Garamond" panose="02020404030301010803" pitchFamily="18" charset="0"/>
              </a:rPr>
              <a:t>Tehnička škola Ruđera Boškovića Vinkovci</a:t>
            </a:r>
            <a:endParaRPr lang="en-US" dirty="0"/>
          </a:p>
        </p:txBody>
      </p:sp>
      <p:graphicFrame>
        <p:nvGraphicFramePr>
          <p:cNvPr id="6" name="Content Placeholder 5">
            <a:extLst>
              <a:ext uri="{FF2B5EF4-FFF2-40B4-BE49-F238E27FC236}">
                <a16:creationId xmlns:a16="http://schemas.microsoft.com/office/drawing/2014/main" id="{5710DAAF-2C18-48F9-AE9C-6F763AAFC21C}"/>
              </a:ext>
            </a:extLst>
          </p:cNvPr>
          <p:cNvGraphicFramePr>
            <a:graphicFrameLocks noGrp="1"/>
          </p:cNvGraphicFramePr>
          <p:nvPr>
            <p:ph idx="1"/>
            <p:extLst>
              <p:ext uri="{D42A27DB-BD31-4B8C-83A1-F6EECF244321}">
                <p14:modId xmlns:p14="http://schemas.microsoft.com/office/powerpoint/2010/main" val="4243094307"/>
              </p:ext>
            </p:extLst>
          </p:nvPr>
        </p:nvGraphicFramePr>
        <p:xfrm>
          <a:off x="1263111" y="803533"/>
          <a:ext cx="10433020" cy="5428398"/>
        </p:xfrm>
        <a:graphic>
          <a:graphicData uri="http://schemas.openxmlformats.org/drawingml/2006/table">
            <a:tbl>
              <a:tblPr firstRow="1" bandRow="1">
                <a:tableStyleId>{D7AC3CCA-C797-4891-BE02-D94E43425B78}</a:tableStyleId>
              </a:tblPr>
              <a:tblGrid>
                <a:gridCol w="3704674">
                  <a:extLst>
                    <a:ext uri="{9D8B030D-6E8A-4147-A177-3AD203B41FA5}">
                      <a16:colId xmlns:a16="http://schemas.microsoft.com/office/drawing/2014/main" val="267813696"/>
                    </a:ext>
                  </a:extLst>
                </a:gridCol>
                <a:gridCol w="3343702">
                  <a:extLst>
                    <a:ext uri="{9D8B030D-6E8A-4147-A177-3AD203B41FA5}">
                      <a16:colId xmlns:a16="http://schemas.microsoft.com/office/drawing/2014/main" val="2107184882"/>
                    </a:ext>
                  </a:extLst>
                </a:gridCol>
                <a:gridCol w="692850">
                  <a:extLst>
                    <a:ext uri="{9D8B030D-6E8A-4147-A177-3AD203B41FA5}">
                      <a16:colId xmlns:a16="http://schemas.microsoft.com/office/drawing/2014/main" val="3597505187"/>
                    </a:ext>
                  </a:extLst>
                </a:gridCol>
                <a:gridCol w="2691794">
                  <a:extLst>
                    <a:ext uri="{9D8B030D-6E8A-4147-A177-3AD203B41FA5}">
                      <a16:colId xmlns:a16="http://schemas.microsoft.com/office/drawing/2014/main" val="890070578"/>
                    </a:ext>
                  </a:extLst>
                </a:gridCol>
              </a:tblGrid>
              <a:tr h="895066">
                <a:tc>
                  <a:txBody>
                    <a:bodyPr/>
                    <a:lstStyle/>
                    <a:p>
                      <a:r>
                        <a:rPr lang="hr-HR" dirty="0">
                          <a:latin typeface="Garamond" panose="02020404030301010803" pitchFamily="18" charset="0"/>
                        </a:rPr>
                        <a:t>ARHITEKTONSKI TEHNIČAR</a:t>
                      </a:r>
                      <a:endParaRPr lang="en-US" dirty="0">
                        <a:latin typeface="Garamond" panose="02020404030301010803" pitchFamily="18" charset="0"/>
                      </a:endParaRPr>
                    </a:p>
                  </a:txBody>
                  <a:tcPr anchor="ctr"/>
                </a:tc>
                <a:tc rowSpan="6">
                  <a:txBody>
                    <a:bodyPr/>
                    <a:lstStyle/>
                    <a:p>
                      <a:pPr marL="285750" indent="-285750" algn="ctr">
                        <a:buFont typeface="Courier New" panose="02070309020205020404" pitchFamily="49" charset="0"/>
                        <a:buChar char="o"/>
                      </a:pPr>
                      <a:r>
                        <a:rPr lang="hr-HR" b="0" dirty="0">
                          <a:latin typeface="Garamond" panose="02020404030301010803" pitchFamily="18" charset="0"/>
                        </a:rPr>
                        <a:t>Četverogodišnja zanimanja</a:t>
                      </a:r>
                    </a:p>
                    <a:p>
                      <a:pPr marL="285750" indent="-285750" algn="ctr">
                        <a:buFont typeface="Courier New" panose="02070309020205020404" pitchFamily="49" charset="0"/>
                        <a:buChar char="o"/>
                      </a:pPr>
                      <a:endParaRPr lang="hr-HR" b="0" dirty="0">
                        <a:latin typeface="Garamond" panose="02020404030301010803" pitchFamily="18" charset="0"/>
                      </a:endParaRPr>
                    </a:p>
                    <a:p>
                      <a:pPr marL="285750" indent="-285750" algn="ctr">
                        <a:buFont typeface="Courier New" panose="02070309020205020404" pitchFamily="49" charset="0"/>
                        <a:buChar char="o"/>
                      </a:pPr>
                      <a:r>
                        <a:rPr lang="hr-HR" b="0" dirty="0">
                          <a:latin typeface="Garamond" panose="02020404030301010803" pitchFamily="18" charset="0"/>
                        </a:rPr>
                        <a:t>1 razredni odjel, 24 učenika</a:t>
                      </a:r>
                    </a:p>
                    <a:p>
                      <a:pPr marL="285750" indent="-285750" algn="ctr">
                        <a:buFont typeface="Courier New" panose="02070309020205020404" pitchFamily="49" charset="0"/>
                        <a:buChar char="o"/>
                      </a:pPr>
                      <a:endParaRPr lang="hr-HR" b="0" dirty="0">
                        <a:latin typeface="Garamond" panose="02020404030301010803" pitchFamily="18" charset="0"/>
                      </a:endParaRPr>
                    </a:p>
                    <a:p>
                      <a:pPr marL="285750" indent="-285750" algn="ctr">
                        <a:buFont typeface="Courier New" panose="02070309020205020404" pitchFamily="49" charset="0"/>
                        <a:buChar char="o"/>
                      </a:pPr>
                      <a:r>
                        <a:rPr lang="hr-HR" b="0" dirty="0">
                          <a:latin typeface="Garamond" panose="02020404030301010803" pitchFamily="18" charset="0"/>
                        </a:rPr>
                        <a:t>Strani jezici: Engleski jezik i Njemački jezik</a:t>
                      </a:r>
                    </a:p>
                    <a:p>
                      <a:pPr marL="285750" indent="-285750" algn="ctr">
                        <a:buFont typeface="Courier New" panose="02070309020205020404" pitchFamily="49" charset="0"/>
                        <a:buChar char="o"/>
                      </a:pPr>
                      <a:endParaRPr lang="hr-HR" b="0" dirty="0">
                        <a:latin typeface="Garamond" panose="02020404030301010803" pitchFamily="18" charset="0"/>
                      </a:endParaRPr>
                    </a:p>
                    <a:p>
                      <a:pPr marL="285750" indent="-285750" algn="ctr">
                        <a:buFont typeface="Courier New" panose="02070309020205020404" pitchFamily="49" charset="0"/>
                        <a:buChar char="o"/>
                      </a:pPr>
                      <a:r>
                        <a:rPr lang="en-US" b="0" dirty="0" err="1">
                          <a:latin typeface="Garamond" panose="02020404030301010803" pitchFamily="18" charset="0"/>
                        </a:rPr>
                        <a:t>Datumi</a:t>
                      </a:r>
                      <a:r>
                        <a:rPr lang="en-US" b="0" dirty="0">
                          <a:latin typeface="Garamond" panose="02020404030301010803" pitchFamily="18" charset="0"/>
                        </a:rPr>
                        <a:t> </a:t>
                      </a:r>
                      <a:r>
                        <a:rPr lang="en-US" b="0" dirty="0" err="1">
                          <a:latin typeface="Garamond" panose="02020404030301010803" pitchFamily="18" charset="0"/>
                        </a:rPr>
                        <a:t>zaprimanja</a:t>
                      </a:r>
                      <a:r>
                        <a:rPr lang="en-US" b="0" dirty="0">
                          <a:latin typeface="Garamond" panose="02020404030301010803" pitchFamily="18" charset="0"/>
                        </a:rPr>
                        <a:t> </a:t>
                      </a:r>
                      <a:r>
                        <a:rPr lang="en-US" b="0" dirty="0" err="1">
                          <a:latin typeface="Garamond" panose="02020404030301010803" pitchFamily="18" charset="0"/>
                        </a:rPr>
                        <a:t>upisnica</a:t>
                      </a:r>
                      <a:r>
                        <a:rPr lang="en-US" b="0" dirty="0">
                          <a:latin typeface="Garamond" panose="02020404030301010803" pitchFamily="18" charset="0"/>
                        </a:rPr>
                        <a:t> </a:t>
                      </a:r>
                      <a:r>
                        <a:rPr lang="en-US" b="0" dirty="0" err="1">
                          <a:latin typeface="Garamond" panose="02020404030301010803" pitchFamily="18" charset="0"/>
                        </a:rPr>
                        <a:t>i</a:t>
                      </a:r>
                      <a:r>
                        <a:rPr lang="en-US" b="0" dirty="0">
                          <a:latin typeface="Garamond" panose="02020404030301010803" pitchFamily="18" charset="0"/>
                        </a:rPr>
                        <a:t> </a:t>
                      </a:r>
                      <a:r>
                        <a:rPr lang="en-US" b="0" dirty="0" err="1">
                          <a:latin typeface="Garamond" panose="02020404030301010803" pitchFamily="18" charset="0"/>
                        </a:rPr>
                        <a:t>ostale</a:t>
                      </a:r>
                      <a:r>
                        <a:rPr lang="en-US" b="0" dirty="0">
                          <a:latin typeface="Garamond" panose="02020404030301010803" pitchFamily="18" charset="0"/>
                        </a:rPr>
                        <a:t> </a:t>
                      </a:r>
                      <a:r>
                        <a:rPr lang="en-US" b="0" dirty="0" err="1">
                          <a:latin typeface="Garamond" panose="02020404030301010803" pitchFamily="18" charset="0"/>
                        </a:rPr>
                        <a:t>dokumentacije</a:t>
                      </a:r>
                      <a:r>
                        <a:rPr lang="en-US" b="0" dirty="0">
                          <a:latin typeface="Garamond" panose="02020404030301010803" pitchFamily="18" charset="0"/>
                        </a:rPr>
                        <a:t> </a:t>
                      </a:r>
                      <a:r>
                        <a:rPr lang="en-US" b="0" dirty="0" err="1">
                          <a:latin typeface="Garamond" panose="02020404030301010803" pitchFamily="18" charset="0"/>
                        </a:rPr>
                        <a:t>potrebne</a:t>
                      </a:r>
                      <a:r>
                        <a:rPr lang="en-US" b="0" dirty="0">
                          <a:latin typeface="Garamond" panose="02020404030301010803" pitchFamily="18" charset="0"/>
                        </a:rPr>
                        <a:t> za </a:t>
                      </a:r>
                      <a:r>
                        <a:rPr lang="en-US" b="0" dirty="0" err="1">
                          <a:latin typeface="Garamond" panose="02020404030301010803" pitchFamily="18" charset="0"/>
                        </a:rPr>
                        <a:t>upis</a:t>
                      </a:r>
                      <a:r>
                        <a:rPr lang="en-US" b="0" dirty="0">
                          <a:latin typeface="Garamond" panose="02020404030301010803" pitchFamily="18" charset="0"/>
                        </a:rPr>
                        <a:t>:</a:t>
                      </a:r>
                      <a:endParaRPr lang="hr-HR" b="0" dirty="0">
                        <a:latin typeface="Garamond" panose="02020404030301010803" pitchFamily="18" charset="0"/>
                      </a:endParaRPr>
                    </a:p>
                    <a:p>
                      <a:pPr marL="0" indent="0" algn="ctr">
                        <a:buFont typeface="Courier New" panose="02070309020205020404" pitchFamily="49" charset="0"/>
                        <a:buNone/>
                      </a:pPr>
                      <a:endParaRPr lang="en-US" b="0" dirty="0">
                        <a:latin typeface="Garamond" panose="02020404030301010803" pitchFamily="18" charset="0"/>
                      </a:endParaRPr>
                    </a:p>
                    <a:p>
                      <a:pPr marL="0" indent="0" algn="ctr">
                        <a:buFont typeface="Courier New" panose="02070309020205020404" pitchFamily="49" charset="0"/>
                        <a:buNone/>
                      </a:pPr>
                      <a:r>
                        <a:rPr lang="hr-HR" b="0" dirty="0">
                          <a:latin typeface="Garamond" panose="02020404030301010803" pitchFamily="18" charset="0"/>
                        </a:rPr>
                        <a:t>     - </a:t>
                      </a:r>
                      <a:r>
                        <a:rPr lang="en-US" b="0" dirty="0">
                          <a:latin typeface="Garamond" panose="02020404030301010803" pitchFamily="18" charset="0"/>
                        </a:rPr>
                        <a:t>16.7.2018. 9 - 13h</a:t>
                      </a:r>
                    </a:p>
                    <a:p>
                      <a:pPr marL="0" indent="0" algn="ctr">
                        <a:buFont typeface="Courier New" panose="02070309020205020404" pitchFamily="49" charset="0"/>
                        <a:buNone/>
                      </a:pPr>
                      <a:r>
                        <a:rPr lang="hr-HR" b="0" dirty="0">
                          <a:latin typeface="Garamond" panose="02020404030301010803" pitchFamily="18" charset="0"/>
                        </a:rPr>
                        <a:t>     - </a:t>
                      </a:r>
                      <a:r>
                        <a:rPr lang="en-US" b="0" dirty="0">
                          <a:latin typeface="Garamond" panose="02020404030301010803" pitchFamily="18" charset="0"/>
                        </a:rPr>
                        <a:t>17.7.2018. 11 - 16h</a:t>
                      </a:r>
                    </a:p>
                    <a:p>
                      <a:pPr marL="0" indent="0" algn="ctr">
                        <a:buFont typeface="Courier New" panose="02070309020205020404" pitchFamily="49" charset="0"/>
                        <a:buNone/>
                      </a:pPr>
                      <a:r>
                        <a:rPr lang="hr-HR" b="0" dirty="0">
                          <a:latin typeface="Garamond" panose="02020404030301010803" pitchFamily="18" charset="0"/>
                        </a:rPr>
                        <a:t>     - </a:t>
                      </a:r>
                      <a:r>
                        <a:rPr lang="en-US" b="0" dirty="0">
                          <a:latin typeface="Garamond" panose="02020404030301010803" pitchFamily="18" charset="0"/>
                        </a:rPr>
                        <a:t>18.7.2018. 9 - 13h</a:t>
                      </a:r>
                      <a:endParaRPr lang="hr-HR" b="0" dirty="0">
                        <a:latin typeface="Garamond" panose="02020404030301010803" pitchFamily="18" charset="0"/>
                      </a:endParaRPr>
                    </a:p>
                    <a:p>
                      <a:pPr marL="0" indent="0" algn="ctr">
                        <a:buFont typeface="Courier New" panose="02070309020205020404" pitchFamily="49" charset="0"/>
                        <a:buNone/>
                      </a:pPr>
                      <a:endParaRPr lang="hr-HR" b="0" dirty="0">
                        <a:latin typeface="Garamond" panose="02020404030301010803" pitchFamily="18" charset="0"/>
                      </a:endParaRPr>
                    </a:p>
                    <a:p>
                      <a:pPr marL="285750" indent="-285750" algn="ctr">
                        <a:buFont typeface="Courier New" panose="02070309020205020404" pitchFamily="49" charset="0"/>
                        <a:buChar char="o"/>
                      </a:pPr>
                      <a:r>
                        <a:rPr lang="hr-HR" b="0" dirty="0">
                          <a:latin typeface="Garamond" panose="02020404030301010803" pitchFamily="18" charset="0"/>
                        </a:rPr>
                        <a:t>L</a:t>
                      </a:r>
                      <a:r>
                        <a:rPr lang="en-US" b="0" dirty="0" err="1">
                          <a:latin typeface="Garamond" panose="02020404030301010803" pitchFamily="18" charset="0"/>
                        </a:rPr>
                        <a:t>iječnička</a:t>
                      </a:r>
                      <a:r>
                        <a:rPr lang="en-US" b="0" dirty="0">
                          <a:latin typeface="Garamond" panose="02020404030301010803" pitchFamily="18" charset="0"/>
                        </a:rPr>
                        <a:t> </a:t>
                      </a:r>
                      <a:r>
                        <a:rPr lang="en-US" b="0" dirty="0" err="1">
                          <a:latin typeface="Garamond" panose="02020404030301010803" pitchFamily="18" charset="0"/>
                        </a:rPr>
                        <a:t>svjedodžba</a:t>
                      </a:r>
                      <a:r>
                        <a:rPr lang="en-US" b="0" dirty="0">
                          <a:latin typeface="Garamond" panose="02020404030301010803" pitchFamily="18" charset="0"/>
                        </a:rPr>
                        <a:t> medicine </a:t>
                      </a:r>
                      <a:r>
                        <a:rPr lang="en-US" b="0" dirty="0" err="1">
                          <a:latin typeface="Garamond" panose="02020404030301010803" pitchFamily="18" charset="0"/>
                        </a:rPr>
                        <a:t>rada</a:t>
                      </a:r>
                      <a:r>
                        <a:rPr lang="en-US" b="0" dirty="0">
                          <a:latin typeface="Garamond" panose="02020404030301010803" pitchFamily="18" charset="0"/>
                        </a:rPr>
                        <a:t> </a:t>
                      </a:r>
                      <a:r>
                        <a:rPr lang="hr-HR" b="0" dirty="0">
                          <a:latin typeface="Garamond" panose="02020404030301010803" pitchFamily="18" charset="0"/>
                        </a:rPr>
                        <a:t>(osim Tehničke gimnazije)</a:t>
                      </a:r>
                      <a:endParaRPr lang="en-US" b="0" dirty="0">
                        <a:latin typeface="Garamond" panose="02020404030301010803" pitchFamily="18" charset="0"/>
                      </a:endParaRPr>
                    </a:p>
                  </a:txBody>
                  <a:tcPr anchor="ctr"/>
                </a:tc>
                <a:tc rowSpan="6">
                  <a:txBody>
                    <a:bodyPr/>
                    <a:lstStyle/>
                    <a:p>
                      <a:pPr marL="285750" indent="-285750" algn="ctr">
                        <a:buFont typeface="Courier New" panose="02070309020205020404" pitchFamily="49" charset="0"/>
                        <a:buChar char="o"/>
                      </a:pPr>
                      <a:r>
                        <a:rPr lang="en-US" dirty="0">
                          <a:latin typeface="Garamond" panose="02020404030301010803" pitchFamily="18" charset="0"/>
                        </a:rPr>
                        <a:t>Predmet </a:t>
                      </a:r>
                      <a:r>
                        <a:rPr lang="en-US" dirty="0" err="1">
                          <a:latin typeface="Garamond" panose="02020404030301010803" pitchFamily="18" charset="0"/>
                        </a:rPr>
                        <a:t>posebno</a:t>
                      </a:r>
                      <a:r>
                        <a:rPr lang="en-US" dirty="0">
                          <a:latin typeface="Garamond" panose="02020404030301010803" pitchFamily="18" charset="0"/>
                        </a:rPr>
                        <a:t> </a:t>
                      </a:r>
                      <a:r>
                        <a:rPr lang="en-US" dirty="0" err="1">
                          <a:latin typeface="Garamond" panose="02020404030301010803" pitchFamily="18" charset="0"/>
                        </a:rPr>
                        <a:t>važan</a:t>
                      </a:r>
                      <a:r>
                        <a:rPr lang="en-US" dirty="0">
                          <a:latin typeface="Garamond" panose="02020404030301010803" pitchFamily="18" charset="0"/>
                        </a:rPr>
                        <a:t> za </a:t>
                      </a:r>
                      <a:r>
                        <a:rPr lang="en-US" dirty="0" err="1">
                          <a:latin typeface="Garamond" panose="02020404030301010803" pitchFamily="18" charset="0"/>
                        </a:rPr>
                        <a:t>upis</a:t>
                      </a:r>
                      <a:r>
                        <a:rPr lang="en-US" dirty="0">
                          <a:latin typeface="Garamond" panose="02020404030301010803" pitchFamily="18" charset="0"/>
                        </a:rPr>
                        <a:t> </a:t>
                      </a:r>
                      <a:r>
                        <a:rPr lang="en-US" dirty="0" err="1">
                          <a:latin typeface="Garamond" panose="02020404030301010803" pitchFamily="18" charset="0"/>
                        </a:rPr>
                        <a:t>koji</a:t>
                      </a:r>
                      <a:r>
                        <a:rPr lang="en-US" dirty="0">
                          <a:latin typeface="Garamond" panose="02020404030301010803" pitchFamily="18" charset="0"/>
                        </a:rPr>
                        <a:t> </a:t>
                      </a:r>
                      <a:r>
                        <a:rPr lang="en-US" dirty="0" err="1">
                          <a:latin typeface="Garamond" panose="02020404030301010803" pitchFamily="18" charset="0"/>
                        </a:rPr>
                        <a:t>određuje</a:t>
                      </a:r>
                      <a:r>
                        <a:rPr lang="en-US" dirty="0">
                          <a:latin typeface="Garamond" panose="02020404030301010803" pitchFamily="18" charset="0"/>
                        </a:rPr>
                        <a:t> </a:t>
                      </a:r>
                      <a:r>
                        <a:rPr lang="en-US" dirty="0" err="1">
                          <a:latin typeface="Garamond" panose="02020404030301010803" pitchFamily="18" charset="0"/>
                        </a:rPr>
                        <a:t>srednja</a:t>
                      </a:r>
                      <a:r>
                        <a:rPr lang="en-US" dirty="0">
                          <a:latin typeface="Garamond" panose="02020404030301010803" pitchFamily="18" charset="0"/>
                        </a:rPr>
                        <a:t> </a:t>
                      </a:r>
                      <a:r>
                        <a:rPr lang="en-US" dirty="0" err="1">
                          <a:latin typeface="Garamond" panose="02020404030301010803" pitchFamily="18" charset="0"/>
                        </a:rPr>
                        <a:t>škola</a:t>
                      </a:r>
                      <a:r>
                        <a:rPr lang="en-US" dirty="0">
                          <a:latin typeface="Garamond" panose="02020404030301010803" pitchFamily="18" charset="0"/>
                        </a:rPr>
                        <a:t>:</a:t>
                      </a:r>
                    </a:p>
                  </a:txBody>
                  <a:tcPr vert="vert270" anchor="ctr"/>
                </a:tc>
                <a:tc>
                  <a:txBody>
                    <a:bodyPr/>
                    <a:lstStyle/>
                    <a:p>
                      <a:r>
                        <a:rPr lang="hr-HR" b="0" dirty="0">
                          <a:latin typeface="Garamond" panose="02020404030301010803" pitchFamily="18" charset="0"/>
                        </a:rPr>
                        <a:t>Likovna kultura</a:t>
                      </a:r>
                      <a:endParaRPr lang="en-US" b="0" dirty="0">
                        <a:latin typeface="Garamond" panose="02020404030301010803" pitchFamily="18" charset="0"/>
                      </a:endParaRPr>
                    </a:p>
                  </a:txBody>
                  <a:tcPr anchor="ctr"/>
                </a:tc>
                <a:extLst>
                  <a:ext uri="{0D108BD9-81ED-4DB2-BD59-A6C34878D82A}">
                    <a16:rowId xmlns:a16="http://schemas.microsoft.com/office/drawing/2014/main" val="3955494803"/>
                  </a:ext>
                </a:extLst>
              </a:tr>
              <a:tr h="895066">
                <a:tc>
                  <a:txBody>
                    <a:bodyPr/>
                    <a:lstStyle/>
                    <a:p>
                      <a:r>
                        <a:rPr lang="hr-HR" b="1" dirty="0">
                          <a:latin typeface="Garamond" panose="02020404030301010803" pitchFamily="18" charset="0"/>
                        </a:rPr>
                        <a:t>GRAĐEVINSKI TEHNIČAR </a:t>
                      </a:r>
                      <a:endParaRPr lang="en-US" b="1" dirty="0">
                        <a:latin typeface="Garamond" panose="02020404030301010803" pitchFamily="18" charset="0"/>
                      </a:endParaRPr>
                    </a:p>
                  </a:txBody>
                  <a:tcPr anchor="ctr"/>
                </a:tc>
                <a:tc vMerge="1">
                  <a:txBody>
                    <a:bodyPr/>
                    <a:lstStyle/>
                    <a:p>
                      <a:endParaRPr lang="en-US" dirty="0"/>
                    </a:p>
                  </a:txBody>
                  <a:tcPr/>
                </a:tc>
                <a:tc vMerge="1">
                  <a:txBody>
                    <a:bodyPr/>
                    <a:lstStyle/>
                    <a:p>
                      <a:endParaRPr lang="en-US"/>
                    </a:p>
                  </a:txBody>
                  <a:tcPr/>
                </a:tc>
                <a:tc>
                  <a:txBody>
                    <a:bodyPr/>
                    <a:lstStyle/>
                    <a:p>
                      <a:r>
                        <a:rPr lang="hr-HR" b="0" dirty="0">
                          <a:latin typeface="Garamond" panose="02020404030301010803" pitchFamily="18" charset="0"/>
                        </a:rPr>
                        <a:t>Likovna kultura</a:t>
                      </a:r>
                      <a:endParaRPr lang="en-US" b="0" dirty="0">
                        <a:latin typeface="Garamond" panose="02020404030301010803" pitchFamily="18" charset="0"/>
                      </a:endParaRPr>
                    </a:p>
                  </a:txBody>
                  <a:tcPr anchor="ctr"/>
                </a:tc>
                <a:extLst>
                  <a:ext uri="{0D108BD9-81ED-4DB2-BD59-A6C34878D82A}">
                    <a16:rowId xmlns:a16="http://schemas.microsoft.com/office/drawing/2014/main" val="2391420434"/>
                  </a:ext>
                </a:extLst>
              </a:tr>
              <a:tr h="895066">
                <a:tc>
                  <a:txBody>
                    <a:bodyPr/>
                    <a:lstStyle/>
                    <a:p>
                      <a:r>
                        <a:rPr lang="hr-HR" b="1" dirty="0">
                          <a:latin typeface="Garamond" panose="02020404030301010803" pitchFamily="18" charset="0"/>
                        </a:rPr>
                        <a:t>ELEKTROTEHNIČAR</a:t>
                      </a:r>
                      <a:endParaRPr lang="en-US" b="1" dirty="0">
                        <a:latin typeface="Garamond" panose="02020404030301010803" pitchFamily="18" charset="0"/>
                      </a:endParaRPr>
                    </a:p>
                  </a:txBody>
                  <a:tcPr anchor="ctr"/>
                </a:tc>
                <a:tc vMerge="1">
                  <a:txBody>
                    <a:bodyPr/>
                    <a:lstStyle/>
                    <a:p>
                      <a:endParaRPr lang="en-US" dirty="0"/>
                    </a:p>
                  </a:txBody>
                  <a:tcPr/>
                </a:tc>
                <a:tc vMerge="1">
                  <a:txBody>
                    <a:bodyPr/>
                    <a:lstStyle/>
                    <a:p>
                      <a:endParaRPr lang="en-US"/>
                    </a:p>
                  </a:txBody>
                  <a:tcPr/>
                </a:tc>
                <a:tc>
                  <a:txBody>
                    <a:bodyPr/>
                    <a:lstStyle/>
                    <a:p>
                      <a:r>
                        <a:rPr lang="hr-HR" b="0" dirty="0">
                          <a:latin typeface="Garamond" panose="02020404030301010803" pitchFamily="18" charset="0"/>
                        </a:rPr>
                        <a:t>Matematika</a:t>
                      </a:r>
                    </a:p>
                    <a:p>
                      <a:r>
                        <a:rPr lang="hr-HR" b="0" dirty="0">
                          <a:latin typeface="Garamond" panose="02020404030301010803" pitchFamily="18" charset="0"/>
                        </a:rPr>
                        <a:t>Fizika </a:t>
                      </a:r>
                      <a:endParaRPr lang="en-US" b="0" dirty="0">
                        <a:latin typeface="Garamond" panose="02020404030301010803" pitchFamily="18" charset="0"/>
                      </a:endParaRPr>
                    </a:p>
                  </a:txBody>
                  <a:tcPr anchor="ctr"/>
                </a:tc>
                <a:extLst>
                  <a:ext uri="{0D108BD9-81ED-4DB2-BD59-A6C34878D82A}">
                    <a16:rowId xmlns:a16="http://schemas.microsoft.com/office/drawing/2014/main" val="2694720115"/>
                  </a:ext>
                </a:extLst>
              </a:tr>
              <a:tr h="895066">
                <a:tc>
                  <a:txBody>
                    <a:bodyPr/>
                    <a:lstStyle/>
                    <a:p>
                      <a:r>
                        <a:rPr lang="hr-HR" b="1" dirty="0">
                          <a:latin typeface="Garamond" panose="02020404030301010803" pitchFamily="18" charset="0"/>
                        </a:rPr>
                        <a:t>STROJARSKI RAČUNALNI TEHNIČAR</a:t>
                      </a:r>
                      <a:endParaRPr lang="en-US" b="1" dirty="0">
                        <a:latin typeface="Garamond" panose="02020404030301010803" pitchFamily="18" charset="0"/>
                      </a:endParaRPr>
                    </a:p>
                  </a:txBody>
                  <a:tcPr anchor="ctr"/>
                </a:tc>
                <a:tc vMerge="1">
                  <a:txBody>
                    <a:bodyPr/>
                    <a:lstStyle/>
                    <a:p>
                      <a:endParaRPr lang="en-US" dirty="0"/>
                    </a:p>
                  </a:txBody>
                  <a:tcPr/>
                </a:tc>
                <a:tc vMerge="1">
                  <a:txBody>
                    <a:bodyPr/>
                    <a:lstStyle/>
                    <a:p>
                      <a:endParaRPr lang="en-US"/>
                    </a:p>
                  </a:txBody>
                  <a:tcPr/>
                </a:tc>
                <a:tc>
                  <a:txBody>
                    <a:bodyPr/>
                    <a:lstStyle/>
                    <a:p>
                      <a:r>
                        <a:rPr lang="en-US" b="0" dirty="0" err="1">
                          <a:latin typeface="Garamond" panose="02020404030301010803" pitchFamily="18" charset="0"/>
                        </a:rPr>
                        <a:t>Matematika</a:t>
                      </a:r>
                      <a:endParaRPr lang="en-US" b="0" dirty="0">
                        <a:latin typeface="Garamond" panose="02020404030301010803" pitchFamily="18" charset="0"/>
                      </a:endParaRPr>
                    </a:p>
                    <a:p>
                      <a:r>
                        <a:rPr lang="en-US" b="0" dirty="0" err="1">
                          <a:latin typeface="Garamond" panose="02020404030301010803" pitchFamily="18" charset="0"/>
                        </a:rPr>
                        <a:t>Fizika</a:t>
                      </a:r>
                      <a:r>
                        <a:rPr lang="en-US" b="0" dirty="0">
                          <a:latin typeface="Garamond" panose="02020404030301010803" pitchFamily="18" charset="0"/>
                        </a:rPr>
                        <a:t> </a:t>
                      </a:r>
                    </a:p>
                    <a:p>
                      <a:endParaRPr lang="en-US" b="0" dirty="0">
                        <a:latin typeface="Garamond" panose="02020404030301010803" pitchFamily="18" charset="0"/>
                      </a:endParaRPr>
                    </a:p>
                  </a:txBody>
                  <a:tcPr anchor="ctr"/>
                </a:tc>
                <a:extLst>
                  <a:ext uri="{0D108BD9-81ED-4DB2-BD59-A6C34878D82A}">
                    <a16:rowId xmlns:a16="http://schemas.microsoft.com/office/drawing/2014/main" val="2617167214"/>
                  </a:ext>
                </a:extLst>
              </a:tr>
              <a:tr h="895066">
                <a:tc>
                  <a:txBody>
                    <a:bodyPr/>
                    <a:lstStyle/>
                    <a:p>
                      <a:r>
                        <a:rPr lang="hr-HR" b="1" dirty="0">
                          <a:latin typeface="Garamond" panose="02020404030301010803" pitchFamily="18" charset="0"/>
                        </a:rPr>
                        <a:t>TEHNIČAR ZA MEHATRONIKU</a:t>
                      </a:r>
                      <a:endParaRPr lang="en-US" b="1" dirty="0">
                        <a:latin typeface="Garamond" panose="02020404030301010803" pitchFamily="18" charset="0"/>
                      </a:endParaRPr>
                    </a:p>
                  </a:txBody>
                  <a:tcPr anchor="ctr"/>
                </a:tc>
                <a:tc vMerge="1">
                  <a:txBody>
                    <a:bodyPr/>
                    <a:lstStyle/>
                    <a:p>
                      <a:endParaRPr lang="en-US" dirty="0"/>
                    </a:p>
                  </a:txBody>
                  <a:tcPr/>
                </a:tc>
                <a:tc vMerge="1">
                  <a:txBody>
                    <a:bodyPr/>
                    <a:lstStyle/>
                    <a:p>
                      <a:endParaRPr lang="en-US"/>
                    </a:p>
                  </a:txBody>
                  <a:tcPr/>
                </a:tc>
                <a:tc>
                  <a:txBody>
                    <a:bodyPr/>
                    <a:lstStyle/>
                    <a:p>
                      <a:r>
                        <a:rPr lang="en-US" b="0" dirty="0" err="1">
                          <a:latin typeface="Garamond" panose="02020404030301010803" pitchFamily="18" charset="0"/>
                        </a:rPr>
                        <a:t>Matematika</a:t>
                      </a:r>
                      <a:endParaRPr lang="en-US" b="0" dirty="0">
                        <a:latin typeface="Garamond" panose="02020404030301010803" pitchFamily="18" charset="0"/>
                      </a:endParaRPr>
                    </a:p>
                    <a:p>
                      <a:r>
                        <a:rPr lang="en-US" b="0" dirty="0" err="1">
                          <a:latin typeface="Garamond" panose="02020404030301010803" pitchFamily="18" charset="0"/>
                        </a:rPr>
                        <a:t>Fizika</a:t>
                      </a:r>
                      <a:r>
                        <a:rPr lang="en-US" b="0" dirty="0">
                          <a:latin typeface="Garamond" panose="02020404030301010803" pitchFamily="18" charset="0"/>
                        </a:rPr>
                        <a:t> </a:t>
                      </a:r>
                    </a:p>
                    <a:p>
                      <a:endParaRPr lang="en-US" b="0" dirty="0">
                        <a:latin typeface="Garamond" panose="02020404030301010803" pitchFamily="18" charset="0"/>
                      </a:endParaRPr>
                    </a:p>
                  </a:txBody>
                  <a:tcPr anchor="ctr"/>
                </a:tc>
                <a:extLst>
                  <a:ext uri="{0D108BD9-81ED-4DB2-BD59-A6C34878D82A}">
                    <a16:rowId xmlns:a16="http://schemas.microsoft.com/office/drawing/2014/main" val="3799297212"/>
                  </a:ext>
                </a:extLst>
              </a:tr>
              <a:tr h="895066">
                <a:tc>
                  <a:txBody>
                    <a:bodyPr/>
                    <a:lstStyle/>
                    <a:p>
                      <a:r>
                        <a:rPr lang="hr-HR" b="1" dirty="0">
                          <a:latin typeface="Garamond" panose="02020404030301010803" pitchFamily="18" charset="0"/>
                        </a:rPr>
                        <a:t>TEHNIČKA GIMNAZIJA – EKSPERIMENTALNI PROGRAM</a:t>
                      </a:r>
                      <a:endParaRPr lang="en-US" b="1" dirty="0">
                        <a:latin typeface="Garamond" panose="02020404030301010803" pitchFamily="18" charset="0"/>
                      </a:endParaRPr>
                    </a:p>
                  </a:txBody>
                  <a:tcPr anchor="ctr"/>
                </a:tc>
                <a:tc vMerge="1">
                  <a:txBody>
                    <a:bodyPr/>
                    <a:lstStyle/>
                    <a:p>
                      <a:endParaRPr lang="en-US" dirty="0"/>
                    </a:p>
                  </a:txBody>
                  <a:tcPr/>
                </a:tc>
                <a:tc vMerge="1">
                  <a:txBody>
                    <a:bodyPr/>
                    <a:lstStyle/>
                    <a:p>
                      <a:endParaRPr lang="en-US"/>
                    </a:p>
                  </a:txBody>
                  <a:tcPr/>
                </a:tc>
                <a:tc>
                  <a:txBody>
                    <a:bodyPr/>
                    <a:lstStyle/>
                    <a:p>
                      <a:r>
                        <a:rPr lang="en-US" b="0" dirty="0" err="1">
                          <a:latin typeface="Garamond" panose="02020404030301010803" pitchFamily="18" charset="0"/>
                        </a:rPr>
                        <a:t>Matematika</a:t>
                      </a:r>
                      <a:endParaRPr lang="en-US" b="0" dirty="0">
                        <a:latin typeface="Garamond" panose="02020404030301010803" pitchFamily="18" charset="0"/>
                      </a:endParaRPr>
                    </a:p>
                    <a:p>
                      <a:r>
                        <a:rPr lang="en-US" b="0" dirty="0" err="1">
                          <a:latin typeface="Garamond" panose="02020404030301010803" pitchFamily="18" charset="0"/>
                        </a:rPr>
                        <a:t>Fizika</a:t>
                      </a:r>
                      <a:r>
                        <a:rPr lang="en-US" b="0" dirty="0">
                          <a:latin typeface="Garamond" panose="02020404030301010803" pitchFamily="18" charset="0"/>
                        </a:rPr>
                        <a:t> </a:t>
                      </a:r>
                    </a:p>
                    <a:p>
                      <a:endParaRPr lang="en-US" b="0" dirty="0">
                        <a:latin typeface="Garamond" panose="02020404030301010803" pitchFamily="18" charset="0"/>
                      </a:endParaRPr>
                    </a:p>
                  </a:txBody>
                  <a:tcPr anchor="ctr"/>
                </a:tc>
                <a:extLst>
                  <a:ext uri="{0D108BD9-81ED-4DB2-BD59-A6C34878D82A}">
                    <a16:rowId xmlns:a16="http://schemas.microsoft.com/office/drawing/2014/main" val="2618015515"/>
                  </a:ext>
                </a:extLst>
              </a:tr>
            </a:tbl>
          </a:graphicData>
        </a:graphic>
      </p:graphicFrame>
      <p:sp>
        <p:nvSpPr>
          <p:cNvPr id="4" name="Footer Placeholder 3">
            <a:extLst>
              <a:ext uri="{FF2B5EF4-FFF2-40B4-BE49-F238E27FC236}">
                <a16:creationId xmlns:a16="http://schemas.microsoft.com/office/drawing/2014/main" id="{E26D6212-DD10-48CD-8B5D-FF61AD4CAECA}"/>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AC20919C-9AF5-4323-A720-432DEC39478C}"/>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53</a:t>
            </a:fld>
            <a:endParaRPr lang="hr-HR">
              <a:solidFill>
                <a:prstClr val="black">
                  <a:tint val="75000"/>
                </a:prstClr>
              </a:solidFill>
            </a:endParaRPr>
          </a:p>
        </p:txBody>
      </p:sp>
    </p:spTree>
    <p:extLst>
      <p:ext uri="{BB962C8B-B14F-4D97-AF65-F5344CB8AC3E}">
        <p14:creationId xmlns:p14="http://schemas.microsoft.com/office/powerpoint/2010/main" val="10150260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0F242-CD68-4E7C-9056-537E7680F569}"/>
              </a:ext>
            </a:extLst>
          </p:cNvPr>
          <p:cNvSpPr>
            <a:spLocks noGrp="1"/>
          </p:cNvSpPr>
          <p:nvPr>
            <p:ph type="title"/>
          </p:nvPr>
        </p:nvSpPr>
        <p:spPr>
          <a:xfrm>
            <a:off x="2354239" y="194480"/>
            <a:ext cx="9601200" cy="528851"/>
          </a:xfrm>
        </p:spPr>
        <p:txBody>
          <a:bodyPr/>
          <a:lstStyle/>
          <a:p>
            <a:r>
              <a:rPr lang="hr-HR" sz="2800" b="1" dirty="0">
                <a:solidFill>
                  <a:prstClr val="black"/>
                </a:solidFill>
                <a:latin typeface="Garamond" panose="02020404030301010803" pitchFamily="18" charset="0"/>
              </a:rPr>
              <a:t>Tehnička škola Ruđera Boškovića Vinkovci</a:t>
            </a:r>
            <a:endParaRPr lang="en-US" dirty="0"/>
          </a:p>
        </p:txBody>
      </p:sp>
      <p:graphicFrame>
        <p:nvGraphicFramePr>
          <p:cNvPr id="6" name="Content Placeholder 5">
            <a:extLst>
              <a:ext uri="{FF2B5EF4-FFF2-40B4-BE49-F238E27FC236}">
                <a16:creationId xmlns:a16="http://schemas.microsoft.com/office/drawing/2014/main" id="{1DBF8880-94AA-4038-9E84-8B2D1B16AB04}"/>
              </a:ext>
            </a:extLst>
          </p:cNvPr>
          <p:cNvGraphicFramePr>
            <a:graphicFrameLocks noGrp="1"/>
          </p:cNvGraphicFramePr>
          <p:nvPr>
            <p:ph idx="1"/>
            <p:extLst>
              <p:ext uri="{D42A27DB-BD31-4B8C-83A1-F6EECF244321}">
                <p14:modId xmlns:p14="http://schemas.microsoft.com/office/powerpoint/2010/main" val="3313642959"/>
              </p:ext>
            </p:extLst>
          </p:nvPr>
        </p:nvGraphicFramePr>
        <p:xfrm>
          <a:off x="1398895" y="845609"/>
          <a:ext cx="10160758" cy="5468104"/>
        </p:xfrm>
        <a:graphic>
          <a:graphicData uri="http://schemas.openxmlformats.org/drawingml/2006/table">
            <a:tbl>
              <a:tblPr firstRow="1" bandRow="1">
                <a:tableStyleId>{D7AC3CCA-C797-4891-BE02-D94E43425B78}</a:tableStyleId>
              </a:tblPr>
              <a:tblGrid>
                <a:gridCol w="2983638">
                  <a:extLst>
                    <a:ext uri="{9D8B030D-6E8A-4147-A177-3AD203B41FA5}">
                      <a16:colId xmlns:a16="http://schemas.microsoft.com/office/drawing/2014/main" val="205577139"/>
                    </a:ext>
                  </a:extLst>
                </a:gridCol>
                <a:gridCol w="5116308">
                  <a:extLst>
                    <a:ext uri="{9D8B030D-6E8A-4147-A177-3AD203B41FA5}">
                      <a16:colId xmlns:a16="http://schemas.microsoft.com/office/drawing/2014/main" val="1390194064"/>
                    </a:ext>
                  </a:extLst>
                </a:gridCol>
                <a:gridCol w="2060812">
                  <a:extLst>
                    <a:ext uri="{9D8B030D-6E8A-4147-A177-3AD203B41FA5}">
                      <a16:colId xmlns:a16="http://schemas.microsoft.com/office/drawing/2014/main" val="3030079656"/>
                    </a:ext>
                  </a:extLst>
                </a:gridCol>
              </a:tblGrid>
              <a:tr h="498712">
                <a:tc>
                  <a:txBody>
                    <a:bodyPr/>
                    <a:lstStyle/>
                    <a:p>
                      <a:r>
                        <a:rPr lang="hr-HR" dirty="0">
                          <a:latin typeface="Garamond" panose="02020404030301010803" pitchFamily="18" charset="0"/>
                        </a:rPr>
                        <a:t>AUTOMEHANIČAR</a:t>
                      </a:r>
                      <a:endParaRPr lang="en-US" dirty="0">
                        <a:latin typeface="Garamond" panose="02020404030301010803" pitchFamily="18" charset="0"/>
                      </a:endParaRPr>
                    </a:p>
                  </a:txBody>
                  <a:tcPr anchor="ctr"/>
                </a:tc>
                <a:tc rowSpan="9">
                  <a:txBody>
                    <a:bodyPr/>
                    <a:lstStyle/>
                    <a:p>
                      <a:pPr marL="285750" indent="-285750" algn="ctr">
                        <a:buFont typeface="Courier New" panose="02070309020205020404" pitchFamily="49" charset="0"/>
                        <a:buChar char="o"/>
                      </a:pPr>
                      <a:r>
                        <a:rPr lang="hr-HR" b="0" dirty="0">
                          <a:latin typeface="Garamond" panose="02020404030301010803" pitchFamily="18" charset="0"/>
                        </a:rPr>
                        <a:t>Trogodišnja zanimanja</a:t>
                      </a:r>
                    </a:p>
                    <a:p>
                      <a:pPr marL="285750" indent="-285750" algn="ctr">
                        <a:buFont typeface="Courier New" panose="02070309020205020404" pitchFamily="49" charset="0"/>
                        <a:buChar char="o"/>
                      </a:pPr>
                      <a:endParaRPr lang="hr-HR" b="0" dirty="0">
                        <a:latin typeface="Garamond" panose="02020404030301010803" pitchFamily="18" charset="0"/>
                      </a:endParaRPr>
                    </a:p>
                    <a:p>
                      <a:pPr marL="285750" indent="-285750" algn="ctr">
                        <a:buFont typeface="Courier New" panose="02070309020205020404" pitchFamily="49" charset="0"/>
                        <a:buChar char="o"/>
                      </a:pPr>
                      <a:r>
                        <a:rPr lang="hr-HR" b="0" dirty="0">
                          <a:latin typeface="Garamond" panose="02020404030301010803" pitchFamily="18" charset="0"/>
                        </a:rPr>
                        <a:t>1 razredni odjel</a:t>
                      </a:r>
                    </a:p>
                    <a:p>
                      <a:pPr marL="285750" indent="-285750" algn="ctr">
                        <a:buFont typeface="Courier New" panose="02070309020205020404" pitchFamily="49" charset="0"/>
                        <a:buChar char="o"/>
                      </a:pPr>
                      <a:endParaRPr lang="hr-HR" b="0" dirty="0">
                        <a:latin typeface="Garamond" panose="02020404030301010803" pitchFamily="18" charset="0"/>
                      </a:endParaRPr>
                    </a:p>
                    <a:p>
                      <a:pPr marL="285750" indent="-285750" algn="ctr">
                        <a:buFont typeface="Courier New" panose="02070309020205020404" pitchFamily="49" charset="0"/>
                        <a:buChar char="o"/>
                      </a:pPr>
                      <a:r>
                        <a:rPr lang="hr-HR" b="0" dirty="0">
                          <a:latin typeface="Garamond" panose="02020404030301010803" pitchFamily="18" charset="0"/>
                        </a:rPr>
                        <a:t>Strani jezici: Engleski jezik i Njemački jezik</a:t>
                      </a:r>
                    </a:p>
                    <a:p>
                      <a:pPr marL="285750" indent="-285750" algn="ctr">
                        <a:buFont typeface="Courier New" panose="02070309020205020404" pitchFamily="49" charset="0"/>
                        <a:buChar char="o"/>
                      </a:pPr>
                      <a:endParaRPr lang="hr-HR" b="0" dirty="0">
                        <a:latin typeface="Garamond" panose="02020404030301010803" pitchFamily="18" charset="0"/>
                      </a:endParaRPr>
                    </a:p>
                    <a:p>
                      <a:pPr marL="285750" indent="-285750" algn="ctr">
                        <a:buFont typeface="Courier New" panose="02070309020205020404" pitchFamily="49" charset="0"/>
                        <a:buChar char="o"/>
                      </a:pPr>
                      <a:r>
                        <a:rPr lang="hr-HR" b="0" dirty="0">
                          <a:latin typeface="Garamond" panose="02020404030301010803" pitchFamily="18" charset="0"/>
                        </a:rPr>
                        <a:t>Predmet posebno važan za upis koji određuje srednja škola: Tehnička kultura</a:t>
                      </a:r>
                    </a:p>
                    <a:p>
                      <a:pPr marL="285750" indent="-285750" algn="ctr">
                        <a:buFont typeface="Courier New" panose="02070309020205020404" pitchFamily="49" charset="0"/>
                        <a:buChar char="o"/>
                      </a:pPr>
                      <a:endParaRPr lang="hr-HR" b="0" dirty="0">
                        <a:latin typeface="Garamond" panose="02020404030301010803" pitchFamily="18" charset="0"/>
                      </a:endParaRPr>
                    </a:p>
                    <a:p>
                      <a:pPr marL="285750" indent="-285750" algn="ctr">
                        <a:buFont typeface="Courier New" panose="02070309020205020404" pitchFamily="49" charset="0"/>
                        <a:buChar char="o"/>
                      </a:pPr>
                      <a:r>
                        <a:rPr lang="hr-HR" b="0" dirty="0">
                          <a:latin typeface="Garamond" panose="02020404030301010803" pitchFamily="18" charset="0"/>
                        </a:rPr>
                        <a:t>Liječnička svjedodžba medicine rada za sve programe osim za </a:t>
                      </a:r>
                      <a:r>
                        <a:rPr lang="hr-HR" b="0" i="1" dirty="0">
                          <a:latin typeface="Garamond" panose="02020404030301010803" pitchFamily="18" charset="0"/>
                        </a:rPr>
                        <a:t>autoelektričara</a:t>
                      </a:r>
                      <a:r>
                        <a:rPr lang="hr-HR" b="0" dirty="0">
                          <a:latin typeface="Garamond" panose="02020404030301010803" pitchFamily="18" charset="0"/>
                        </a:rPr>
                        <a:t> za kojega je potrebna potvrda nadležnog školskog liječnika</a:t>
                      </a:r>
                    </a:p>
                    <a:p>
                      <a:pPr marL="285750" indent="-285750" algn="ctr">
                        <a:buFont typeface="Courier New" panose="02070309020205020404" pitchFamily="49" charset="0"/>
                        <a:buChar char="o"/>
                      </a:pPr>
                      <a:endParaRPr kumimoji="0" lang="hr-HR" sz="18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Datumi</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zaprimanja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upisnica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i</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ostale</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dokumentacije</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potrebne</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za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upis</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t>
                      </a:r>
                      <a:endPar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 </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16.7.2018. 9 - 13h</a:t>
                      </a:r>
                    </a:p>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 </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17.7.2018. 11 - 16h</a:t>
                      </a:r>
                    </a:p>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 </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18.7.2018. 9 – 13</a:t>
                      </a: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a:t>
                      </a:r>
                      <a:endParaRPr lang="hr-HR" dirty="0">
                        <a:latin typeface="Garamond" panose="02020404030301010803" pitchFamily="18" charset="0"/>
                      </a:endParaRPr>
                    </a:p>
                  </a:txBody>
                  <a:tcPr anchor="ctr"/>
                </a:tc>
                <a:tc>
                  <a:txBody>
                    <a:bodyPr/>
                    <a:lstStyle/>
                    <a:p>
                      <a:r>
                        <a:rPr lang="hr-HR" dirty="0">
                          <a:latin typeface="Garamond" panose="02020404030301010803" pitchFamily="18" charset="0"/>
                        </a:rPr>
                        <a:t>Broj učenika: 14</a:t>
                      </a:r>
                      <a:endParaRPr lang="en-US" dirty="0">
                        <a:latin typeface="Garamond" panose="02020404030301010803" pitchFamily="18" charset="0"/>
                      </a:endParaRPr>
                    </a:p>
                  </a:txBody>
                  <a:tcPr anchor="ctr"/>
                </a:tc>
                <a:extLst>
                  <a:ext uri="{0D108BD9-81ED-4DB2-BD59-A6C34878D82A}">
                    <a16:rowId xmlns:a16="http://schemas.microsoft.com/office/drawing/2014/main" val="4000938752"/>
                  </a:ext>
                </a:extLst>
              </a:tr>
              <a:tr h="795865">
                <a:tc>
                  <a:txBody>
                    <a:bodyPr/>
                    <a:lstStyle/>
                    <a:p>
                      <a:r>
                        <a:rPr lang="hr-HR" b="1" dirty="0">
                          <a:latin typeface="Garamond" panose="02020404030301010803" pitchFamily="18" charset="0"/>
                        </a:rPr>
                        <a:t>INSTALATER GRIJANJA I KLIMATIZACIJE</a:t>
                      </a:r>
                      <a:endParaRPr lang="en-US" b="1" dirty="0">
                        <a:latin typeface="Garamond" panose="02020404030301010803" pitchFamily="18" charset="0"/>
                      </a:endParaRPr>
                    </a:p>
                  </a:txBody>
                  <a:tcPr anchor="ctr"/>
                </a:tc>
                <a:tc vMerge="1">
                  <a:txBody>
                    <a:bodyPr/>
                    <a:lstStyle/>
                    <a:p>
                      <a:endParaRPr lang="en-US" dirty="0"/>
                    </a:p>
                  </a:txBody>
                  <a:tcPr/>
                </a:tc>
                <a:tc>
                  <a:txBody>
                    <a:bodyPr/>
                    <a:lstStyle/>
                    <a:p>
                      <a:r>
                        <a:rPr lang="en-US" dirty="0">
                          <a:latin typeface="Garamond" panose="02020404030301010803" pitchFamily="18" charset="0"/>
                        </a:rPr>
                        <a:t>Broj </a:t>
                      </a:r>
                      <a:r>
                        <a:rPr lang="en-US" dirty="0" err="1">
                          <a:latin typeface="Garamond" panose="02020404030301010803" pitchFamily="18" charset="0"/>
                        </a:rPr>
                        <a:t>učenika</a:t>
                      </a:r>
                      <a:r>
                        <a:rPr lang="en-US" dirty="0">
                          <a:latin typeface="Garamond" panose="02020404030301010803" pitchFamily="18" charset="0"/>
                        </a:rPr>
                        <a:t>:</a:t>
                      </a:r>
                      <a:r>
                        <a:rPr lang="hr-HR" dirty="0">
                          <a:latin typeface="Garamond" panose="02020404030301010803" pitchFamily="18" charset="0"/>
                        </a:rPr>
                        <a:t> 10</a:t>
                      </a:r>
                      <a:endParaRPr lang="en-US" dirty="0">
                        <a:latin typeface="Garamond" panose="02020404030301010803" pitchFamily="18" charset="0"/>
                      </a:endParaRPr>
                    </a:p>
                  </a:txBody>
                  <a:tcPr anchor="ctr"/>
                </a:tc>
                <a:extLst>
                  <a:ext uri="{0D108BD9-81ED-4DB2-BD59-A6C34878D82A}">
                    <a16:rowId xmlns:a16="http://schemas.microsoft.com/office/drawing/2014/main" val="1593861451"/>
                  </a:ext>
                </a:extLst>
              </a:tr>
              <a:tr h="545910">
                <a:tc>
                  <a:txBody>
                    <a:bodyPr/>
                    <a:lstStyle/>
                    <a:p>
                      <a:r>
                        <a:rPr lang="hr-HR" b="1" dirty="0">
                          <a:latin typeface="Garamond" panose="02020404030301010803" pitchFamily="18" charset="0"/>
                        </a:rPr>
                        <a:t>BRAVAR</a:t>
                      </a:r>
                      <a:endParaRPr lang="en-US" b="1" dirty="0">
                        <a:latin typeface="Garamond" panose="02020404030301010803" pitchFamily="18" charset="0"/>
                      </a:endParaRPr>
                    </a:p>
                  </a:txBody>
                  <a:tcPr anchor="ctr"/>
                </a:tc>
                <a:tc vMerge="1">
                  <a:txBody>
                    <a:bodyPr/>
                    <a:lstStyle/>
                    <a:p>
                      <a:endParaRPr lang="en-US"/>
                    </a:p>
                  </a:txBody>
                  <a:tcPr/>
                </a:tc>
                <a:tc>
                  <a:txBody>
                    <a:bodyPr/>
                    <a:lstStyle/>
                    <a:p>
                      <a:r>
                        <a:rPr lang="en-US" dirty="0">
                          <a:latin typeface="Garamond" panose="02020404030301010803" pitchFamily="18" charset="0"/>
                        </a:rPr>
                        <a:t>Broj </a:t>
                      </a:r>
                      <a:r>
                        <a:rPr lang="en-US" dirty="0" err="1">
                          <a:latin typeface="Garamond" panose="02020404030301010803" pitchFamily="18" charset="0"/>
                        </a:rPr>
                        <a:t>učenika</a:t>
                      </a:r>
                      <a:r>
                        <a:rPr lang="en-US" dirty="0">
                          <a:latin typeface="Garamond" panose="02020404030301010803" pitchFamily="18" charset="0"/>
                        </a:rPr>
                        <a:t>:</a:t>
                      </a:r>
                      <a:r>
                        <a:rPr lang="hr-HR" dirty="0">
                          <a:latin typeface="Garamond" panose="02020404030301010803" pitchFamily="18" charset="0"/>
                        </a:rPr>
                        <a:t> 12</a:t>
                      </a:r>
                      <a:endParaRPr lang="en-US" dirty="0">
                        <a:latin typeface="Garamond" panose="02020404030301010803" pitchFamily="18" charset="0"/>
                      </a:endParaRPr>
                    </a:p>
                  </a:txBody>
                  <a:tcPr anchor="ctr"/>
                </a:tc>
                <a:extLst>
                  <a:ext uri="{0D108BD9-81ED-4DB2-BD59-A6C34878D82A}">
                    <a16:rowId xmlns:a16="http://schemas.microsoft.com/office/drawing/2014/main" val="2317943208"/>
                  </a:ext>
                </a:extLst>
              </a:tr>
              <a:tr h="545911">
                <a:tc>
                  <a:txBody>
                    <a:bodyPr/>
                    <a:lstStyle/>
                    <a:p>
                      <a:r>
                        <a:rPr lang="hr-HR" b="1" dirty="0">
                          <a:latin typeface="Garamond" panose="02020404030301010803" pitchFamily="18" charset="0"/>
                        </a:rPr>
                        <a:t>CNC OPERATER</a:t>
                      </a:r>
                      <a:endParaRPr lang="en-US" b="1" dirty="0">
                        <a:latin typeface="Garamond" panose="02020404030301010803" pitchFamily="18" charset="0"/>
                      </a:endParaRPr>
                    </a:p>
                  </a:txBody>
                  <a:tcPr anchor="ctr"/>
                </a:tc>
                <a:tc vMerge="1">
                  <a:txBody>
                    <a:bodyPr/>
                    <a:lstStyle/>
                    <a:p>
                      <a:endParaRPr lang="en-US"/>
                    </a:p>
                  </a:txBody>
                  <a:tcPr/>
                </a:tc>
                <a:tc>
                  <a:txBody>
                    <a:bodyPr/>
                    <a:lstStyle/>
                    <a:p>
                      <a:r>
                        <a:rPr lang="en-US" dirty="0">
                          <a:latin typeface="Garamond" panose="02020404030301010803" pitchFamily="18" charset="0"/>
                        </a:rPr>
                        <a:t>Broj </a:t>
                      </a:r>
                      <a:r>
                        <a:rPr lang="en-US" dirty="0" err="1">
                          <a:latin typeface="Garamond" panose="02020404030301010803" pitchFamily="18" charset="0"/>
                        </a:rPr>
                        <a:t>učenika</a:t>
                      </a:r>
                      <a:r>
                        <a:rPr lang="en-US" dirty="0">
                          <a:latin typeface="Garamond" panose="02020404030301010803" pitchFamily="18" charset="0"/>
                        </a:rPr>
                        <a:t>:</a:t>
                      </a:r>
                      <a:r>
                        <a:rPr lang="hr-HR" dirty="0">
                          <a:latin typeface="Garamond" panose="02020404030301010803" pitchFamily="18" charset="0"/>
                        </a:rPr>
                        <a:t> 12</a:t>
                      </a:r>
                      <a:endParaRPr lang="en-US" dirty="0">
                        <a:latin typeface="Garamond" panose="02020404030301010803" pitchFamily="18" charset="0"/>
                      </a:endParaRPr>
                    </a:p>
                  </a:txBody>
                  <a:tcPr anchor="ctr"/>
                </a:tc>
                <a:extLst>
                  <a:ext uri="{0D108BD9-81ED-4DB2-BD59-A6C34878D82A}">
                    <a16:rowId xmlns:a16="http://schemas.microsoft.com/office/drawing/2014/main" val="4238311081"/>
                  </a:ext>
                </a:extLst>
              </a:tr>
              <a:tr h="545910">
                <a:tc>
                  <a:txBody>
                    <a:bodyPr/>
                    <a:lstStyle/>
                    <a:p>
                      <a:r>
                        <a:rPr lang="hr-HR" b="1" dirty="0">
                          <a:latin typeface="Garamond" panose="02020404030301010803" pitchFamily="18" charset="0"/>
                        </a:rPr>
                        <a:t>AUTOELEKTRIČAR</a:t>
                      </a:r>
                      <a:endParaRPr lang="en-US" b="1" dirty="0">
                        <a:latin typeface="Garamond" panose="02020404030301010803" pitchFamily="18" charset="0"/>
                      </a:endParaRPr>
                    </a:p>
                  </a:txBody>
                  <a:tcPr anchor="ctr"/>
                </a:tc>
                <a:tc vMerge="1">
                  <a:txBody>
                    <a:bodyPr/>
                    <a:lstStyle/>
                    <a:p>
                      <a:endParaRPr lang="en-US"/>
                    </a:p>
                  </a:txBody>
                  <a:tcPr/>
                </a:tc>
                <a:tc>
                  <a:txBody>
                    <a:bodyPr/>
                    <a:lstStyle/>
                    <a:p>
                      <a:r>
                        <a:rPr lang="en-US" dirty="0">
                          <a:latin typeface="Garamond" panose="02020404030301010803" pitchFamily="18" charset="0"/>
                        </a:rPr>
                        <a:t>Broj </a:t>
                      </a:r>
                      <a:r>
                        <a:rPr lang="en-US" dirty="0" err="1">
                          <a:latin typeface="Garamond" panose="02020404030301010803" pitchFamily="18" charset="0"/>
                        </a:rPr>
                        <a:t>učenika</a:t>
                      </a:r>
                      <a:r>
                        <a:rPr lang="en-US" dirty="0">
                          <a:latin typeface="Garamond" panose="02020404030301010803" pitchFamily="18" charset="0"/>
                        </a:rPr>
                        <a:t>:</a:t>
                      </a:r>
                      <a:r>
                        <a:rPr lang="hr-HR" dirty="0">
                          <a:latin typeface="Garamond" panose="02020404030301010803" pitchFamily="18" charset="0"/>
                        </a:rPr>
                        <a:t> 12</a:t>
                      </a:r>
                      <a:endParaRPr lang="en-US" dirty="0">
                        <a:latin typeface="Garamond" panose="02020404030301010803" pitchFamily="18" charset="0"/>
                      </a:endParaRPr>
                    </a:p>
                  </a:txBody>
                  <a:tcPr anchor="ctr"/>
                </a:tc>
                <a:extLst>
                  <a:ext uri="{0D108BD9-81ED-4DB2-BD59-A6C34878D82A}">
                    <a16:rowId xmlns:a16="http://schemas.microsoft.com/office/drawing/2014/main" val="654507717"/>
                  </a:ext>
                </a:extLst>
              </a:tr>
              <a:tr h="670236">
                <a:tc>
                  <a:txBody>
                    <a:bodyPr/>
                    <a:lstStyle/>
                    <a:p>
                      <a:r>
                        <a:rPr lang="hr-HR" b="1" dirty="0">
                          <a:latin typeface="Garamond" panose="02020404030301010803" pitchFamily="18" charset="0"/>
                        </a:rPr>
                        <a:t>ELEKTROINSTALATER</a:t>
                      </a:r>
                      <a:endParaRPr lang="en-US" b="1" dirty="0">
                        <a:latin typeface="Garamond" panose="02020404030301010803" pitchFamily="18" charset="0"/>
                      </a:endParaRPr>
                    </a:p>
                  </a:txBody>
                  <a:tcPr anchor="ctr"/>
                </a:tc>
                <a:tc vMerge="1">
                  <a:txBody>
                    <a:bodyPr/>
                    <a:lstStyle/>
                    <a:p>
                      <a:endParaRPr lang="en-US"/>
                    </a:p>
                  </a:txBody>
                  <a:tcPr/>
                </a:tc>
                <a:tc>
                  <a:txBody>
                    <a:bodyPr/>
                    <a:lstStyle/>
                    <a:p>
                      <a:r>
                        <a:rPr lang="en-US" dirty="0">
                          <a:latin typeface="Garamond" panose="02020404030301010803" pitchFamily="18" charset="0"/>
                        </a:rPr>
                        <a:t>Broj </a:t>
                      </a:r>
                      <a:r>
                        <a:rPr lang="en-US" dirty="0" err="1">
                          <a:latin typeface="Garamond" panose="02020404030301010803" pitchFamily="18" charset="0"/>
                        </a:rPr>
                        <a:t>učenika</a:t>
                      </a:r>
                      <a:r>
                        <a:rPr lang="en-US" dirty="0">
                          <a:latin typeface="Garamond" panose="02020404030301010803" pitchFamily="18" charset="0"/>
                        </a:rPr>
                        <a:t>:</a:t>
                      </a:r>
                      <a:r>
                        <a:rPr lang="hr-HR" dirty="0">
                          <a:latin typeface="Garamond" panose="02020404030301010803" pitchFamily="18" charset="0"/>
                        </a:rPr>
                        <a:t> 12</a:t>
                      </a:r>
                      <a:endParaRPr lang="en-US" dirty="0">
                        <a:latin typeface="Garamond" panose="02020404030301010803" pitchFamily="18" charset="0"/>
                      </a:endParaRPr>
                    </a:p>
                  </a:txBody>
                  <a:tcPr anchor="ctr"/>
                </a:tc>
                <a:extLst>
                  <a:ext uri="{0D108BD9-81ED-4DB2-BD59-A6C34878D82A}">
                    <a16:rowId xmlns:a16="http://schemas.microsoft.com/office/drawing/2014/main" val="2277231701"/>
                  </a:ext>
                </a:extLst>
              </a:tr>
              <a:tr h="626302">
                <a:tc>
                  <a:txBody>
                    <a:bodyPr/>
                    <a:lstStyle/>
                    <a:p>
                      <a:r>
                        <a:rPr lang="hr-HR" b="1" dirty="0">
                          <a:latin typeface="Garamond" panose="02020404030301010803" pitchFamily="18" charset="0"/>
                        </a:rPr>
                        <a:t>ELEKTRONIČAR-MEHANIČAR</a:t>
                      </a:r>
                      <a:endParaRPr lang="en-US" b="1" dirty="0">
                        <a:latin typeface="Garamond" panose="02020404030301010803" pitchFamily="18" charset="0"/>
                      </a:endParaRPr>
                    </a:p>
                  </a:txBody>
                  <a:tcPr anchor="ctr"/>
                </a:tc>
                <a:tc vMerge="1">
                  <a:txBody>
                    <a:bodyPr/>
                    <a:lstStyle/>
                    <a:p>
                      <a:endParaRPr lang="en-US" dirty="0"/>
                    </a:p>
                  </a:txBody>
                  <a:tcPr/>
                </a:tc>
                <a:tc>
                  <a:txBody>
                    <a:bodyPr/>
                    <a:lstStyle/>
                    <a:p>
                      <a:r>
                        <a:rPr lang="en-US" dirty="0">
                          <a:latin typeface="Garamond" panose="02020404030301010803" pitchFamily="18" charset="0"/>
                        </a:rPr>
                        <a:t>Broj </a:t>
                      </a:r>
                      <a:r>
                        <a:rPr lang="en-US" dirty="0" err="1">
                          <a:latin typeface="Garamond" panose="02020404030301010803" pitchFamily="18" charset="0"/>
                        </a:rPr>
                        <a:t>učenika</a:t>
                      </a:r>
                      <a:r>
                        <a:rPr lang="en-US" dirty="0">
                          <a:latin typeface="Garamond" panose="02020404030301010803" pitchFamily="18" charset="0"/>
                        </a:rPr>
                        <a:t>:</a:t>
                      </a:r>
                      <a:r>
                        <a:rPr lang="hr-HR" dirty="0">
                          <a:latin typeface="Garamond" panose="02020404030301010803" pitchFamily="18" charset="0"/>
                        </a:rPr>
                        <a:t> 8</a:t>
                      </a:r>
                      <a:endParaRPr lang="en-US" dirty="0">
                        <a:latin typeface="Garamond" panose="02020404030301010803" pitchFamily="18" charset="0"/>
                      </a:endParaRPr>
                    </a:p>
                  </a:txBody>
                  <a:tcPr anchor="ctr"/>
                </a:tc>
                <a:extLst>
                  <a:ext uri="{0D108BD9-81ED-4DB2-BD59-A6C34878D82A}">
                    <a16:rowId xmlns:a16="http://schemas.microsoft.com/office/drawing/2014/main" val="2078623449"/>
                  </a:ext>
                </a:extLst>
              </a:tr>
              <a:tr h="464023">
                <a:tc>
                  <a:txBody>
                    <a:bodyPr/>
                    <a:lstStyle/>
                    <a:p>
                      <a:r>
                        <a:rPr lang="hr-HR" b="1" dirty="0">
                          <a:latin typeface="Garamond" panose="02020404030301010803" pitchFamily="18" charset="0"/>
                        </a:rPr>
                        <a:t>MONTER SUHE GRADNJE</a:t>
                      </a:r>
                      <a:endParaRPr lang="en-US" b="1" dirty="0">
                        <a:latin typeface="Garamond" panose="02020404030301010803" pitchFamily="18" charset="0"/>
                      </a:endParaRPr>
                    </a:p>
                  </a:txBody>
                  <a:tcPr anchor="ctr"/>
                </a:tc>
                <a:tc vMerge="1">
                  <a:txBody>
                    <a:bodyPr/>
                    <a:lstStyle/>
                    <a:p>
                      <a:endParaRPr lang="en-US"/>
                    </a:p>
                  </a:txBody>
                  <a:tcPr/>
                </a:tc>
                <a:tc>
                  <a:txBody>
                    <a:bodyPr/>
                    <a:lstStyle/>
                    <a:p>
                      <a:r>
                        <a:rPr lang="en-US" dirty="0">
                          <a:latin typeface="Garamond" panose="02020404030301010803" pitchFamily="18" charset="0"/>
                        </a:rPr>
                        <a:t>Broj </a:t>
                      </a:r>
                      <a:r>
                        <a:rPr lang="en-US" dirty="0" err="1">
                          <a:latin typeface="Garamond" panose="02020404030301010803" pitchFamily="18" charset="0"/>
                        </a:rPr>
                        <a:t>učenika</a:t>
                      </a:r>
                      <a:r>
                        <a:rPr lang="en-US" dirty="0">
                          <a:latin typeface="Garamond" panose="02020404030301010803" pitchFamily="18" charset="0"/>
                        </a:rPr>
                        <a:t>:</a:t>
                      </a:r>
                      <a:r>
                        <a:rPr lang="hr-HR" dirty="0">
                          <a:latin typeface="Garamond" panose="02020404030301010803" pitchFamily="18" charset="0"/>
                        </a:rPr>
                        <a:t> 8</a:t>
                      </a:r>
                      <a:endParaRPr lang="en-US" dirty="0">
                        <a:latin typeface="Garamond" panose="02020404030301010803" pitchFamily="18" charset="0"/>
                      </a:endParaRPr>
                    </a:p>
                  </a:txBody>
                  <a:tcPr anchor="ctr"/>
                </a:tc>
                <a:extLst>
                  <a:ext uri="{0D108BD9-81ED-4DB2-BD59-A6C34878D82A}">
                    <a16:rowId xmlns:a16="http://schemas.microsoft.com/office/drawing/2014/main" val="116819736"/>
                  </a:ext>
                </a:extLst>
              </a:tr>
              <a:tr h="585400">
                <a:tc>
                  <a:txBody>
                    <a:bodyPr/>
                    <a:lstStyle/>
                    <a:p>
                      <a:r>
                        <a:rPr lang="hr-HR" b="1" dirty="0">
                          <a:latin typeface="Garamond" panose="02020404030301010803" pitchFamily="18" charset="0"/>
                        </a:rPr>
                        <a:t>ZIDAR</a:t>
                      </a:r>
                      <a:endParaRPr lang="en-US" b="1" dirty="0">
                        <a:latin typeface="Garamond" panose="02020404030301010803" pitchFamily="18" charset="0"/>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hr-HR" dirty="0"/>
                    </a:p>
                  </a:txBody>
                  <a:tcPr/>
                </a:tc>
                <a:tc>
                  <a:txBody>
                    <a:bodyPr/>
                    <a:lstStyle/>
                    <a:p>
                      <a:r>
                        <a:rPr lang="en-US" dirty="0">
                          <a:latin typeface="Garamond" panose="02020404030301010803" pitchFamily="18" charset="0"/>
                        </a:rPr>
                        <a:t>Broj </a:t>
                      </a:r>
                      <a:r>
                        <a:rPr lang="en-US" dirty="0" err="1">
                          <a:latin typeface="Garamond" panose="02020404030301010803" pitchFamily="18" charset="0"/>
                        </a:rPr>
                        <a:t>učenika</a:t>
                      </a:r>
                      <a:r>
                        <a:rPr lang="en-US" dirty="0">
                          <a:latin typeface="Garamond" panose="02020404030301010803" pitchFamily="18" charset="0"/>
                        </a:rPr>
                        <a:t>:</a:t>
                      </a:r>
                      <a:r>
                        <a:rPr lang="hr-HR" dirty="0">
                          <a:latin typeface="Garamond" panose="02020404030301010803" pitchFamily="18" charset="0"/>
                        </a:rPr>
                        <a:t> 8</a:t>
                      </a:r>
                      <a:endParaRPr lang="en-US" dirty="0">
                        <a:latin typeface="Garamond" panose="02020404030301010803" pitchFamily="18" charset="0"/>
                      </a:endParaRPr>
                    </a:p>
                  </a:txBody>
                  <a:tcPr anchor="ctr"/>
                </a:tc>
                <a:extLst>
                  <a:ext uri="{0D108BD9-81ED-4DB2-BD59-A6C34878D82A}">
                    <a16:rowId xmlns:a16="http://schemas.microsoft.com/office/drawing/2014/main" val="2082622784"/>
                  </a:ext>
                </a:extLst>
              </a:tr>
            </a:tbl>
          </a:graphicData>
        </a:graphic>
      </p:graphicFrame>
      <p:sp>
        <p:nvSpPr>
          <p:cNvPr id="4" name="Footer Placeholder 3">
            <a:extLst>
              <a:ext uri="{FF2B5EF4-FFF2-40B4-BE49-F238E27FC236}">
                <a16:creationId xmlns:a16="http://schemas.microsoft.com/office/drawing/2014/main" id="{7CBFDECE-AD82-4009-BF3D-8A01D595852D}"/>
              </a:ext>
            </a:extLst>
          </p:cNvPr>
          <p:cNvSpPr>
            <a:spLocks noGrp="1"/>
          </p:cNvSpPr>
          <p:nvPr>
            <p:ph type="ftr" sz="quarter" idx="11"/>
          </p:nvPr>
        </p:nvSpPr>
        <p:spPr>
          <a:xfrm>
            <a:off x="5116259" y="6418239"/>
            <a:ext cx="6280830" cy="404614"/>
          </a:xfrm>
        </p:spPr>
        <p:txBody>
          <a:bodyPr/>
          <a:lstStyle/>
          <a:p>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97527CE5-6BA3-4BF7-8B06-9F0DFD569A88}"/>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54</a:t>
            </a:fld>
            <a:endParaRPr lang="hr-HR">
              <a:solidFill>
                <a:prstClr val="black">
                  <a:tint val="75000"/>
                </a:prstClr>
              </a:solidFill>
            </a:endParaRPr>
          </a:p>
        </p:txBody>
      </p:sp>
    </p:spTree>
    <p:extLst>
      <p:ext uri="{BB962C8B-B14F-4D97-AF65-F5344CB8AC3E}">
        <p14:creationId xmlns:p14="http://schemas.microsoft.com/office/powerpoint/2010/main" val="22696445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A34D5-6AC0-46D3-BA37-382A2F2C1427}"/>
              </a:ext>
            </a:extLst>
          </p:cNvPr>
          <p:cNvSpPr>
            <a:spLocks noGrp="1"/>
          </p:cNvSpPr>
          <p:nvPr>
            <p:ph type="title"/>
          </p:nvPr>
        </p:nvSpPr>
        <p:spPr>
          <a:xfrm>
            <a:off x="2590800" y="481084"/>
            <a:ext cx="9601200" cy="610737"/>
          </a:xfrm>
        </p:spPr>
        <p:txBody>
          <a:bodyPr/>
          <a:lstStyle/>
          <a:p>
            <a:r>
              <a:rPr lang="hr-HR" sz="3200" b="1" dirty="0">
                <a:solidFill>
                  <a:prstClr val="black"/>
                </a:solidFill>
                <a:latin typeface="Garamond" panose="02020404030301010803" pitchFamily="18" charset="0"/>
              </a:rPr>
              <a:t>Poljoprivredno šumarska škola Vinkovci</a:t>
            </a:r>
            <a:endParaRPr lang="en-US" dirty="0"/>
          </a:p>
        </p:txBody>
      </p:sp>
      <p:graphicFrame>
        <p:nvGraphicFramePr>
          <p:cNvPr id="6" name="Content Placeholder 5">
            <a:extLst>
              <a:ext uri="{FF2B5EF4-FFF2-40B4-BE49-F238E27FC236}">
                <a16:creationId xmlns:a16="http://schemas.microsoft.com/office/drawing/2014/main" id="{9A8A36B1-42C2-4E4A-835E-2487FA5F25A8}"/>
              </a:ext>
            </a:extLst>
          </p:cNvPr>
          <p:cNvGraphicFramePr>
            <a:graphicFrameLocks noGrp="1"/>
          </p:cNvGraphicFramePr>
          <p:nvPr>
            <p:ph idx="1"/>
            <p:extLst>
              <p:ext uri="{D42A27DB-BD31-4B8C-83A1-F6EECF244321}">
                <p14:modId xmlns:p14="http://schemas.microsoft.com/office/powerpoint/2010/main" val="1649146654"/>
              </p:ext>
            </p:extLst>
          </p:nvPr>
        </p:nvGraphicFramePr>
        <p:xfrm>
          <a:off x="1944806" y="1528550"/>
          <a:ext cx="9314598" cy="4517409"/>
        </p:xfrm>
        <a:graphic>
          <a:graphicData uri="http://schemas.openxmlformats.org/drawingml/2006/table">
            <a:tbl>
              <a:tblPr firstRow="1" bandRow="1">
                <a:tableStyleId>{D7AC3CCA-C797-4891-BE02-D94E43425B78}</a:tableStyleId>
              </a:tblPr>
              <a:tblGrid>
                <a:gridCol w="4657299">
                  <a:extLst>
                    <a:ext uri="{9D8B030D-6E8A-4147-A177-3AD203B41FA5}">
                      <a16:colId xmlns:a16="http://schemas.microsoft.com/office/drawing/2014/main" val="1894933014"/>
                    </a:ext>
                  </a:extLst>
                </a:gridCol>
                <a:gridCol w="4657299">
                  <a:extLst>
                    <a:ext uri="{9D8B030D-6E8A-4147-A177-3AD203B41FA5}">
                      <a16:colId xmlns:a16="http://schemas.microsoft.com/office/drawing/2014/main" val="1372573371"/>
                    </a:ext>
                  </a:extLst>
                </a:gridCol>
              </a:tblGrid>
              <a:tr h="1505803">
                <a:tc>
                  <a:txBody>
                    <a:bodyPr/>
                    <a:lstStyle/>
                    <a:p>
                      <a:r>
                        <a:rPr lang="hr-HR" b="1" dirty="0">
                          <a:latin typeface="Garamond" panose="02020404030301010803" pitchFamily="18" charset="0"/>
                        </a:rPr>
                        <a:t>AGROTEHNIČAR</a:t>
                      </a:r>
                    </a:p>
                    <a:p>
                      <a:pPr marL="285750" indent="-285750">
                        <a:buFont typeface="Courier New" panose="02070309020205020404" pitchFamily="49" charset="0"/>
                        <a:buChar char="o"/>
                      </a:pPr>
                      <a:r>
                        <a:rPr lang="pl-PL" b="0" dirty="0">
                          <a:latin typeface="Garamond" panose="02020404030301010803" pitchFamily="18" charset="0"/>
                        </a:rPr>
                        <a:t>1 razredni odjel, 24 učenika</a:t>
                      </a:r>
                    </a:p>
                    <a:p>
                      <a:pPr marL="285750" indent="-285750">
                        <a:buFont typeface="Courier New" panose="02070309020205020404" pitchFamily="49" charset="0"/>
                        <a:buChar char="o"/>
                      </a:pPr>
                      <a:endParaRPr lang="en-US" b="1" dirty="0">
                        <a:latin typeface="Garamond" panose="02020404030301010803" pitchFamily="18" charset="0"/>
                      </a:endParaRPr>
                    </a:p>
                  </a:txBody>
                  <a:tcPr anchor="ctr"/>
                </a:tc>
                <a:tc rowSpan="3">
                  <a:txBody>
                    <a:bodyPr/>
                    <a:lstStyle/>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Četverogodišnja zanimanja</a:t>
                      </a: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Strani jezici: Engleski jezik i Njemački jezik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Z</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broj</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općeg</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uspjeha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5.-8.</a:t>
                      </a: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r</a:t>
                      </a: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azreda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Zaključne ocjene iz </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7.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i</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8.</a:t>
                      </a: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r</a:t>
                      </a: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azreda iz nastavnih predmeta: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HJ, MAT, EJ, BIO, KEM</a:t>
                      </a:r>
                      <a:endPar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Predmet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posebno</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važan</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za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upis</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koji</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određuje</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srednja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škola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T</a:t>
                      </a: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eh</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nička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kultura</a:t>
                      </a:r>
                      <a:endPar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L</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iječnička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svjedodžba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medicine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rada</a:t>
                      </a:r>
                      <a:endPar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Nema bodovnog praga</a:t>
                      </a:r>
                      <a:endPar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endParaRPr lang="en-US" b="0" dirty="0">
                        <a:latin typeface="Garamond" panose="02020404030301010803" pitchFamily="18" charset="0"/>
                      </a:endParaRPr>
                    </a:p>
                  </a:txBody>
                  <a:tcPr anchor="ctr"/>
                </a:tc>
                <a:extLst>
                  <a:ext uri="{0D108BD9-81ED-4DB2-BD59-A6C34878D82A}">
                    <a16:rowId xmlns:a16="http://schemas.microsoft.com/office/drawing/2014/main" val="2418060996"/>
                  </a:ext>
                </a:extLst>
              </a:tr>
              <a:tr h="1505803">
                <a:tc>
                  <a:txBody>
                    <a:bodyPr/>
                    <a:lstStyle/>
                    <a:p>
                      <a:r>
                        <a:rPr lang="hr-HR" b="1" dirty="0">
                          <a:latin typeface="Garamond" panose="02020404030301010803" pitchFamily="18" charset="0"/>
                        </a:rPr>
                        <a:t>ŠUMARSKI TEHNIČAR</a:t>
                      </a:r>
                    </a:p>
                    <a:p>
                      <a:pPr marL="285750" indent="-285750">
                        <a:buFont typeface="Courier New" panose="02070309020205020404" pitchFamily="49" charset="0"/>
                        <a:buChar char="o"/>
                      </a:pPr>
                      <a:r>
                        <a:rPr lang="hr-HR" b="0" dirty="0">
                          <a:latin typeface="Garamond" panose="02020404030301010803" pitchFamily="18" charset="0"/>
                        </a:rPr>
                        <a:t>1 razredni odjel, 24 učenika</a:t>
                      </a:r>
                    </a:p>
                    <a:p>
                      <a:endParaRPr lang="en-US" b="1" dirty="0">
                        <a:latin typeface="Garamond" panose="02020404030301010803" pitchFamily="18" charset="0"/>
                      </a:endParaRPr>
                    </a:p>
                  </a:txBody>
                  <a:tcPr anchor="ctr"/>
                </a:tc>
                <a:tc vMerge="1">
                  <a:txBody>
                    <a:bodyPr/>
                    <a:lstStyle/>
                    <a:p>
                      <a:endParaRPr lang="en-US" b="0" dirty="0">
                        <a:latin typeface="Garamond" panose="02020404030301010803" pitchFamily="18" charset="0"/>
                      </a:endParaRPr>
                    </a:p>
                  </a:txBody>
                  <a:tcPr/>
                </a:tc>
                <a:extLst>
                  <a:ext uri="{0D108BD9-81ED-4DB2-BD59-A6C34878D82A}">
                    <a16:rowId xmlns:a16="http://schemas.microsoft.com/office/drawing/2014/main" val="2592489079"/>
                  </a:ext>
                </a:extLst>
              </a:tr>
              <a:tr h="1505803">
                <a:tc>
                  <a:txBody>
                    <a:bodyPr/>
                    <a:lstStyle/>
                    <a:p>
                      <a:r>
                        <a:rPr lang="hr-HR" b="1" dirty="0">
                          <a:latin typeface="Garamond" panose="02020404030301010803" pitchFamily="18" charset="0"/>
                        </a:rPr>
                        <a:t>POLJOPRIVREDNI TEHNIČAR – FITOFARMACEUT</a:t>
                      </a:r>
                    </a:p>
                    <a:p>
                      <a:pPr marL="285750" indent="-285750">
                        <a:buFont typeface="Courier New" panose="02070309020205020404" pitchFamily="49" charset="0"/>
                        <a:buChar char="o"/>
                      </a:pPr>
                      <a:r>
                        <a:rPr lang="hr-HR" b="0" dirty="0">
                          <a:latin typeface="Garamond" panose="02020404030301010803" pitchFamily="18" charset="0"/>
                        </a:rPr>
                        <a:t>2 razredna odjela, 48 učenika</a:t>
                      </a:r>
                      <a:endParaRPr lang="en-US" b="0" dirty="0">
                        <a:latin typeface="Garamond" panose="02020404030301010803" pitchFamily="18" charset="0"/>
                      </a:endParaRPr>
                    </a:p>
                  </a:txBody>
                  <a:tcPr anchor="ctr"/>
                </a:tc>
                <a:tc vMerge="1">
                  <a:txBody>
                    <a:bodyPr/>
                    <a:lstStyle/>
                    <a:p>
                      <a:endParaRPr lang="en-US" b="0" dirty="0">
                        <a:latin typeface="Garamond" panose="02020404030301010803" pitchFamily="18" charset="0"/>
                      </a:endParaRPr>
                    </a:p>
                  </a:txBody>
                  <a:tcPr/>
                </a:tc>
                <a:extLst>
                  <a:ext uri="{0D108BD9-81ED-4DB2-BD59-A6C34878D82A}">
                    <a16:rowId xmlns:a16="http://schemas.microsoft.com/office/drawing/2014/main" val="2491857559"/>
                  </a:ext>
                </a:extLst>
              </a:tr>
            </a:tbl>
          </a:graphicData>
        </a:graphic>
      </p:graphicFrame>
      <p:sp>
        <p:nvSpPr>
          <p:cNvPr id="4" name="Footer Placeholder 3">
            <a:extLst>
              <a:ext uri="{FF2B5EF4-FFF2-40B4-BE49-F238E27FC236}">
                <a16:creationId xmlns:a16="http://schemas.microsoft.com/office/drawing/2014/main" id="{9981AA98-2CD7-4E00-B148-BF79FC888B55}"/>
              </a:ext>
            </a:extLst>
          </p:cNvPr>
          <p:cNvSpPr>
            <a:spLocks noGrp="1"/>
          </p:cNvSpPr>
          <p:nvPr>
            <p:ph type="ftr" sz="quarter" idx="11"/>
          </p:nvPr>
        </p:nvSpPr>
        <p:spPr/>
        <p:txBody>
          <a:bodyPr/>
          <a:lstStyle/>
          <a:p>
            <a:r>
              <a:rPr lang="hr-HR">
                <a:solidFill>
                  <a:prstClr val="black">
                    <a:tint val="75000"/>
                  </a:prstClr>
                </a:solidFill>
              </a:rPr>
              <a:t>Osnovna škola "Ivan Kozarac" Nijemci</a:t>
            </a:r>
          </a:p>
        </p:txBody>
      </p:sp>
      <p:sp>
        <p:nvSpPr>
          <p:cNvPr id="5" name="Slide Number Placeholder 4">
            <a:extLst>
              <a:ext uri="{FF2B5EF4-FFF2-40B4-BE49-F238E27FC236}">
                <a16:creationId xmlns:a16="http://schemas.microsoft.com/office/drawing/2014/main" id="{B08E8399-8D95-46A6-A34C-7F7A38A2B6AD}"/>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55</a:t>
            </a:fld>
            <a:endParaRPr lang="hr-HR">
              <a:solidFill>
                <a:prstClr val="black">
                  <a:tint val="75000"/>
                </a:prstClr>
              </a:solidFill>
            </a:endParaRPr>
          </a:p>
        </p:txBody>
      </p:sp>
    </p:spTree>
    <p:extLst>
      <p:ext uri="{BB962C8B-B14F-4D97-AF65-F5344CB8AC3E}">
        <p14:creationId xmlns:p14="http://schemas.microsoft.com/office/powerpoint/2010/main" val="14117881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9609D-B244-4BC9-AEEA-59A6D4DEA575}"/>
              </a:ext>
            </a:extLst>
          </p:cNvPr>
          <p:cNvSpPr>
            <a:spLocks noGrp="1"/>
          </p:cNvSpPr>
          <p:nvPr>
            <p:ph type="title"/>
          </p:nvPr>
        </p:nvSpPr>
        <p:spPr>
          <a:xfrm>
            <a:off x="2885452" y="252011"/>
            <a:ext cx="9601200" cy="1485900"/>
          </a:xfrm>
        </p:spPr>
        <p:txBody>
          <a:bodyPr/>
          <a:lstStyle/>
          <a:p>
            <a:r>
              <a:rPr lang="hr-HR" sz="3200" b="1" dirty="0">
                <a:solidFill>
                  <a:prstClr val="black"/>
                </a:solidFill>
                <a:latin typeface="Garamond" panose="02020404030301010803" pitchFamily="18" charset="0"/>
              </a:rPr>
              <a:t>Poljoprivredno šumarska škola Vinkovci</a:t>
            </a:r>
            <a:endParaRPr lang="en-US" dirty="0"/>
          </a:p>
        </p:txBody>
      </p:sp>
      <p:graphicFrame>
        <p:nvGraphicFramePr>
          <p:cNvPr id="6" name="Content Placeholder 5">
            <a:extLst>
              <a:ext uri="{FF2B5EF4-FFF2-40B4-BE49-F238E27FC236}">
                <a16:creationId xmlns:a16="http://schemas.microsoft.com/office/drawing/2014/main" id="{ACDC30C2-54C5-41FF-8578-BDBDC816C1E0}"/>
              </a:ext>
            </a:extLst>
          </p:cNvPr>
          <p:cNvGraphicFramePr>
            <a:graphicFrameLocks noGrp="1"/>
          </p:cNvGraphicFramePr>
          <p:nvPr>
            <p:ph idx="1"/>
            <p:extLst>
              <p:ext uri="{D42A27DB-BD31-4B8C-83A1-F6EECF244321}">
                <p14:modId xmlns:p14="http://schemas.microsoft.com/office/powerpoint/2010/main" val="2573168927"/>
              </p:ext>
            </p:extLst>
          </p:nvPr>
        </p:nvGraphicFramePr>
        <p:xfrm>
          <a:off x="1122972" y="896487"/>
          <a:ext cx="10727140" cy="5410797"/>
        </p:xfrm>
        <a:graphic>
          <a:graphicData uri="http://schemas.openxmlformats.org/drawingml/2006/table">
            <a:tbl>
              <a:tblPr firstRow="1" bandRow="1">
                <a:tableStyleId>{D7AC3CCA-C797-4891-BE02-D94E43425B78}</a:tableStyleId>
              </a:tblPr>
              <a:tblGrid>
                <a:gridCol w="3575713">
                  <a:extLst>
                    <a:ext uri="{9D8B030D-6E8A-4147-A177-3AD203B41FA5}">
                      <a16:colId xmlns:a16="http://schemas.microsoft.com/office/drawing/2014/main" val="1457257969"/>
                    </a:ext>
                  </a:extLst>
                </a:gridCol>
                <a:gridCol w="7151427">
                  <a:extLst>
                    <a:ext uri="{9D8B030D-6E8A-4147-A177-3AD203B41FA5}">
                      <a16:colId xmlns:a16="http://schemas.microsoft.com/office/drawing/2014/main" val="3622654821"/>
                    </a:ext>
                  </a:extLst>
                </a:gridCol>
              </a:tblGrid>
              <a:tr h="452935">
                <a:tc>
                  <a:txBody>
                    <a:bodyPr/>
                    <a:lstStyle/>
                    <a:p>
                      <a:r>
                        <a:rPr lang="hr-HR" b="1" dirty="0">
                          <a:latin typeface="Garamond" panose="02020404030301010803" pitchFamily="18" charset="0"/>
                        </a:rPr>
                        <a:t>CVJEĆAR </a:t>
                      </a:r>
                      <a:r>
                        <a:rPr lang="hr-HR" b="0" dirty="0">
                          <a:latin typeface="Garamond" panose="02020404030301010803" pitchFamily="18" charset="0"/>
                        </a:rPr>
                        <a:t>(7 učenika)</a:t>
                      </a:r>
                      <a:endParaRPr lang="en-US" b="0" dirty="0">
                        <a:latin typeface="Garamond" panose="02020404030301010803" pitchFamily="18" charset="0"/>
                      </a:endParaRPr>
                    </a:p>
                  </a:txBody>
                  <a:tcPr anchor="ctr"/>
                </a:tc>
                <a:tc rowSpan="7">
                  <a:txBody>
                    <a:bodyPr/>
                    <a:lstStyle/>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Trogodišnja zanimanja</a:t>
                      </a:r>
                    </a:p>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Strani jezici: Engleski jezik i Njemački jezik</a:t>
                      </a:r>
                    </a:p>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Liječnička svjedodžba medicine rada za sve programe osim za cvjećara za kojega je potrebna potvrda nadležnog školskog liječnika</a:t>
                      </a: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Nema bodovnog praga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Z</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broj</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općeg</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uspjeha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b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b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5.-8.r</a:t>
                      </a: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azreda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zaključne ocjene na kraju </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7.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i</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8.r</a:t>
                      </a: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azreda iz:</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r>
                      <a:b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b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HJ, MAT, EJ</a:t>
                      </a:r>
                      <a:endPar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nchor="ctr"/>
                </a:tc>
                <a:extLst>
                  <a:ext uri="{0D108BD9-81ED-4DB2-BD59-A6C34878D82A}">
                    <a16:rowId xmlns:a16="http://schemas.microsoft.com/office/drawing/2014/main" val="3455691444"/>
                  </a:ext>
                </a:extLst>
              </a:tr>
              <a:tr h="623688">
                <a:tc>
                  <a:txBody>
                    <a:bodyPr/>
                    <a:lstStyle/>
                    <a:p>
                      <a:r>
                        <a:rPr lang="hr-HR" b="1" dirty="0">
                          <a:latin typeface="Garamond" panose="02020404030301010803" pitchFamily="18" charset="0"/>
                        </a:rPr>
                        <a:t>MEHANIČAR POLJOPRIVREDNE MEHANIZACIJE </a:t>
                      </a:r>
                      <a:r>
                        <a:rPr lang="hr-HR" b="0" dirty="0">
                          <a:latin typeface="Garamond" panose="02020404030301010803" pitchFamily="18" charset="0"/>
                        </a:rPr>
                        <a:t>(24 učenika)</a:t>
                      </a:r>
                      <a:endParaRPr lang="en-US" b="0" dirty="0">
                        <a:latin typeface="Garamond" panose="02020404030301010803" pitchFamily="18" charset="0"/>
                      </a:endParaRPr>
                    </a:p>
                  </a:txBody>
                  <a:tcPr anchor="ctr"/>
                </a:tc>
                <a:tc vMerge="1">
                  <a:txBody>
                    <a:bodyPr/>
                    <a:lstStyle/>
                    <a:p>
                      <a:endParaRPr lang="en-US" dirty="0"/>
                    </a:p>
                  </a:txBody>
                  <a:tcPr/>
                </a:tc>
                <a:extLst>
                  <a:ext uri="{0D108BD9-81ED-4DB2-BD59-A6C34878D82A}">
                    <a16:rowId xmlns:a16="http://schemas.microsoft.com/office/drawing/2014/main" val="8206943"/>
                  </a:ext>
                </a:extLst>
              </a:tr>
              <a:tr h="452935">
                <a:tc>
                  <a:txBody>
                    <a:bodyPr/>
                    <a:lstStyle/>
                    <a:p>
                      <a:r>
                        <a:rPr lang="hr-HR" b="1" dirty="0">
                          <a:latin typeface="Garamond" panose="02020404030301010803" pitchFamily="18" charset="0"/>
                        </a:rPr>
                        <a:t>MESAR </a:t>
                      </a:r>
                      <a:r>
                        <a:rPr lang="hr-HR" b="0" dirty="0">
                          <a:latin typeface="Garamond" panose="02020404030301010803" pitchFamily="18" charset="0"/>
                        </a:rPr>
                        <a:t>(7 učenika)</a:t>
                      </a:r>
                      <a:endParaRPr lang="en-US" b="0" dirty="0">
                        <a:latin typeface="Garamond" panose="02020404030301010803" pitchFamily="18" charset="0"/>
                      </a:endParaRPr>
                    </a:p>
                  </a:txBody>
                  <a:tcPr anchor="ctr"/>
                </a:tc>
                <a:tc vMerge="1">
                  <a:txBody>
                    <a:bodyPr/>
                    <a:lstStyle/>
                    <a:p>
                      <a:endParaRPr lang="en-US" dirty="0"/>
                    </a:p>
                  </a:txBody>
                  <a:tcPr/>
                </a:tc>
                <a:extLst>
                  <a:ext uri="{0D108BD9-81ED-4DB2-BD59-A6C34878D82A}">
                    <a16:rowId xmlns:a16="http://schemas.microsoft.com/office/drawing/2014/main" val="2522701405"/>
                  </a:ext>
                </a:extLst>
              </a:tr>
              <a:tr h="452935">
                <a:tc>
                  <a:txBody>
                    <a:bodyPr/>
                    <a:lstStyle/>
                    <a:p>
                      <a:r>
                        <a:rPr lang="hr-HR" b="1" dirty="0">
                          <a:latin typeface="Garamond" panose="02020404030301010803" pitchFamily="18" charset="0"/>
                        </a:rPr>
                        <a:t>MLINAR </a:t>
                      </a:r>
                      <a:r>
                        <a:rPr lang="hr-HR" b="0" dirty="0">
                          <a:latin typeface="Garamond" panose="02020404030301010803" pitchFamily="18" charset="0"/>
                        </a:rPr>
                        <a:t>(7 učenika)</a:t>
                      </a:r>
                      <a:endParaRPr lang="en-US" b="0" dirty="0">
                        <a:latin typeface="Garamond" panose="02020404030301010803" pitchFamily="18" charset="0"/>
                      </a:endParaRPr>
                    </a:p>
                  </a:txBody>
                  <a:tcPr anchor="ctr"/>
                </a:tc>
                <a:tc vMerge="1">
                  <a:txBody>
                    <a:bodyPr/>
                    <a:lstStyle/>
                    <a:p>
                      <a:endParaRPr lang="en-US" dirty="0"/>
                    </a:p>
                  </a:txBody>
                  <a:tcPr/>
                </a:tc>
                <a:extLst>
                  <a:ext uri="{0D108BD9-81ED-4DB2-BD59-A6C34878D82A}">
                    <a16:rowId xmlns:a16="http://schemas.microsoft.com/office/drawing/2014/main" val="3568604888"/>
                  </a:ext>
                </a:extLst>
              </a:tr>
              <a:tr h="452935">
                <a:tc>
                  <a:txBody>
                    <a:bodyPr/>
                    <a:lstStyle/>
                    <a:p>
                      <a:r>
                        <a:rPr lang="hr-HR" b="1" dirty="0">
                          <a:latin typeface="Garamond" panose="02020404030301010803" pitchFamily="18" charset="0"/>
                        </a:rPr>
                        <a:t>PEKAR</a:t>
                      </a:r>
                      <a:r>
                        <a:rPr lang="hr-HR" b="0" dirty="0">
                          <a:latin typeface="Garamond" panose="02020404030301010803" pitchFamily="18" charset="0"/>
                        </a:rPr>
                        <a:t> (7 učenika)</a:t>
                      </a:r>
                      <a:endParaRPr lang="en-US" b="0" dirty="0">
                        <a:latin typeface="Garamond" panose="02020404030301010803" pitchFamily="18" charset="0"/>
                      </a:endParaRPr>
                    </a:p>
                  </a:txBody>
                  <a:tcPr anchor="ctr"/>
                </a:tc>
                <a:tc vMerge="1">
                  <a:txBody>
                    <a:bodyPr/>
                    <a:lstStyle/>
                    <a:p>
                      <a:endParaRPr lang="en-US" dirty="0"/>
                    </a:p>
                  </a:txBody>
                  <a:tcPr/>
                </a:tc>
                <a:extLst>
                  <a:ext uri="{0D108BD9-81ED-4DB2-BD59-A6C34878D82A}">
                    <a16:rowId xmlns:a16="http://schemas.microsoft.com/office/drawing/2014/main" val="1807659160"/>
                  </a:ext>
                </a:extLst>
              </a:tr>
              <a:tr h="623688">
                <a:tc>
                  <a:txBody>
                    <a:bodyPr/>
                    <a:lstStyle/>
                    <a:p>
                      <a:r>
                        <a:rPr lang="hr-HR" b="1" dirty="0">
                          <a:latin typeface="Garamond" panose="02020404030301010803" pitchFamily="18" charset="0"/>
                        </a:rPr>
                        <a:t>POLJOPRIVREDNI GOSPODARSTVENIK </a:t>
                      </a:r>
                      <a:r>
                        <a:rPr lang="hr-HR" b="0" dirty="0">
                          <a:latin typeface="Garamond" panose="02020404030301010803" pitchFamily="18" charset="0"/>
                        </a:rPr>
                        <a:t>(7 učenika)</a:t>
                      </a:r>
                      <a:endParaRPr lang="en-US" b="0" dirty="0">
                        <a:latin typeface="Garamond" panose="02020404030301010803" pitchFamily="18" charset="0"/>
                      </a:endParaRPr>
                    </a:p>
                  </a:txBody>
                  <a:tcPr anchor="ctr"/>
                </a:tc>
                <a:tc vMerge="1">
                  <a:txBody>
                    <a:bodyPr/>
                    <a:lstStyle/>
                    <a:p>
                      <a:endParaRPr lang="en-US" dirty="0"/>
                    </a:p>
                  </a:txBody>
                  <a:tcPr/>
                </a:tc>
                <a:extLst>
                  <a:ext uri="{0D108BD9-81ED-4DB2-BD59-A6C34878D82A}">
                    <a16:rowId xmlns:a16="http://schemas.microsoft.com/office/drawing/2014/main" val="3610715383"/>
                  </a:ext>
                </a:extLst>
              </a:tr>
              <a:tr h="771475">
                <a:tc>
                  <a:txBody>
                    <a:bodyPr/>
                    <a:lstStyle/>
                    <a:p>
                      <a:r>
                        <a:rPr lang="hr-HR" b="1" dirty="0">
                          <a:latin typeface="Garamond" panose="02020404030301010803" pitchFamily="18" charset="0"/>
                        </a:rPr>
                        <a:t>VRTLAR </a:t>
                      </a:r>
                      <a:r>
                        <a:rPr lang="hr-HR" b="0" dirty="0">
                          <a:latin typeface="Garamond" panose="02020404030301010803" pitchFamily="18" charset="0"/>
                        </a:rPr>
                        <a:t>(7 učenika)</a:t>
                      </a:r>
                      <a:endParaRPr lang="en-US" b="0" dirty="0">
                        <a:latin typeface="Garamond" panose="02020404030301010803" pitchFamily="18" charset="0"/>
                      </a:endParaRPr>
                    </a:p>
                  </a:txBody>
                  <a:tcPr anchor="ctr"/>
                </a:tc>
                <a:tc vMerge="1">
                  <a:txBody>
                    <a:bodyPr/>
                    <a:lstStyle/>
                    <a:p>
                      <a:endParaRPr lang="en-US" dirty="0"/>
                    </a:p>
                  </a:txBody>
                  <a:tcPr/>
                </a:tc>
                <a:extLst>
                  <a:ext uri="{0D108BD9-81ED-4DB2-BD59-A6C34878D82A}">
                    <a16:rowId xmlns:a16="http://schemas.microsoft.com/office/drawing/2014/main" val="242183708"/>
                  </a:ext>
                </a:extLst>
              </a:tr>
              <a:tr h="452935">
                <a:tc>
                  <a:txBody>
                    <a:bodyPr/>
                    <a:lstStyle/>
                    <a:p>
                      <a:r>
                        <a:rPr lang="hr-HR" b="1" dirty="0">
                          <a:latin typeface="Garamond" panose="02020404030301010803" pitchFamily="18" charset="0"/>
                        </a:rPr>
                        <a:t>POMOĆNI PEKAR (5 učenika)</a:t>
                      </a:r>
                      <a:endParaRPr lang="en-US" b="1" dirty="0">
                        <a:latin typeface="Garamond" panose="02020404030301010803" pitchFamily="18" charset="0"/>
                      </a:endParaRPr>
                    </a:p>
                  </a:txBody>
                  <a:tcPr anchor="ctr"/>
                </a:tc>
                <a:tc rowSpan="2">
                  <a:txBody>
                    <a:bodyPr/>
                    <a:lstStyle/>
                    <a:p>
                      <a:pPr marL="285750" indent="-285750" algn="ctr">
                        <a:buFont typeface="Courier New" panose="02070309020205020404" pitchFamily="49" charset="0"/>
                        <a:buChar char="o"/>
                      </a:pPr>
                      <a:r>
                        <a:rPr lang="en-US" dirty="0">
                          <a:latin typeface="Garamond" panose="02020404030301010803" pitchFamily="18" charset="0"/>
                        </a:rPr>
                        <a:t>Rješenje </a:t>
                      </a:r>
                      <a:r>
                        <a:rPr lang="en-US" dirty="0" err="1">
                          <a:latin typeface="Garamond" panose="02020404030301010803" pitchFamily="18" charset="0"/>
                        </a:rPr>
                        <a:t>Ureda</a:t>
                      </a:r>
                      <a:r>
                        <a:rPr lang="en-US" dirty="0">
                          <a:latin typeface="Garamond" panose="02020404030301010803" pitchFamily="18" charset="0"/>
                        </a:rPr>
                        <a:t> o </a:t>
                      </a:r>
                      <a:r>
                        <a:rPr lang="en-US" dirty="0" err="1">
                          <a:latin typeface="Garamond" panose="02020404030301010803" pitchFamily="18" charset="0"/>
                        </a:rPr>
                        <a:t>primjerenom</a:t>
                      </a:r>
                      <a:r>
                        <a:rPr lang="en-US" dirty="0">
                          <a:latin typeface="Garamond" panose="02020404030301010803" pitchFamily="18" charset="0"/>
                        </a:rPr>
                        <a:t> </a:t>
                      </a:r>
                      <a:r>
                        <a:rPr lang="en-US" dirty="0" err="1">
                          <a:latin typeface="Garamond" panose="02020404030301010803" pitchFamily="18" charset="0"/>
                        </a:rPr>
                        <a:t>programu</a:t>
                      </a:r>
                      <a:r>
                        <a:rPr lang="en-US" dirty="0">
                          <a:latin typeface="Garamond" panose="02020404030301010803" pitchFamily="18" charset="0"/>
                        </a:rPr>
                        <a:t> </a:t>
                      </a:r>
                      <a:r>
                        <a:rPr lang="en-US" dirty="0" err="1">
                          <a:latin typeface="Garamond" panose="02020404030301010803" pitchFamily="18" charset="0"/>
                        </a:rPr>
                        <a:t>obrazovanja</a:t>
                      </a:r>
                      <a:r>
                        <a:rPr lang="en-US" dirty="0">
                          <a:latin typeface="Garamond" panose="02020404030301010803" pitchFamily="18" charset="0"/>
                        </a:rPr>
                        <a:t>; </a:t>
                      </a:r>
                      <a:r>
                        <a:rPr lang="en-US" dirty="0" err="1">
                          <a:latin typeface="Garamond" panose="02020404030301010803" pitchFamily="18" charset="0"/>
                        </a:rPr>
                        <a:t>Stručno</a:t>
                      </a:r>
                      <a:r>
                        <a:rPr lang="en-US" dirty="0">
                          <a:latin typeface="Garamond" panose="02020404030301010803" pitchFamily="18" charset="0"/>
                        </a:rPr>
                        <a:t> </a:t>
                      </a:r>
                      <a:r>
                        <a:rPr lang="en-US" dirty="0" err="1">
                          <a:latin typeface="Garamond" panose="02020404030301010803" pitchFamily="18" charset="0"/>
                        </a:rPr>
                        <a:t>mišljenje</a:t>
                      </a:r>
                      <a:r>
                        <a:rPr lang="hr-HR" dirty="0">
                          <a:latin typeface="Garamond" panose="02020404030301010803" pitchFamily="18" charset="0"/>
                        </a:rPr>
                        <a:t> </a:t>
                      </a:r>
                      <a:r>
                        <a:rPr lang="en-US" dirty="0" err="1">
                          <a:latin typeface="Garamond" panose="02020404030301010803" pitchFamily="18" charset="0"/>
                        </a:rPr>
                        <a:t>Službe</a:t>
                      </a:r>
                      <a:r>
                        <a:rPr lang="en-US" dirty="0">
                          <a:latin typeface="Garamond" panose="02020404030301010803" pitchFamily="18" charset="0"/>
                        </a:rPr>
                        <a:t> za </a:t>
                      </a:r>
                      <a:r>
                        <a:rPr lang="en-US" dirty="0" err="1">
                          <a:latin typeface="Garamond" panose="02020404030301010803" pitchFamily="18" charset="0"/>
                        </a:rPr>
                        <a:t>profesionalno</a:t>
                      </a:r>
                      <a:r>
                        <a:rPr lang="en-US" dirty="0">
                          <a:latin typeface="Garamond" panose="02020404030301010803" pitchFamily="18" charset="0"/>
                        </a:rPr>
                        <a:t> </a:t>
                      </a:r>
                      <a:r>
                        <a:rPr lang="en-US" dirty="0" err="1">
                          <a:latin typeface="Garamond" panose="02020404030301010803" pitchFamily="18" charset="0"/>
                        </a:rPr>
                        <a:t>usmjeravanje</a:t>
                      </a:r>
                      <a:r>
                        <a:rPr lang="en-US" dirty="0">
                          <a:latin typeface="Garamond" panose="02020404030301010803" pitchFamily="18" charset="0"/>
                        </a:rPr>
                        <a:t> HZZ-a </a:t>
                      </a:r>
                      <a:r>
                        <a:rPr lang="en-US" dirty="0" err="1">
                          <a:latin typeface="Garamond" panose="02020404030301010803" pitchFamily="18" charset="0"/>
                        </a:rPr>
                        <a:t>izdanog</a:t>
                      </a:r>
                      <a:r>
                        <a:rPr lang="en-US" dirty="0">
                          <a:latin typeface="Garamond" panose="02020404030301010803" pitchFamily="18" charset="0"/>
                        </a:rPr>
                        <a:t> </a:t>
                      </a:r>
                      <a:r>
                        <a:rPr lang="en-US" dirty="0" err="1">
                          <a:latin typeface="Garamond" panose="02020404030301010803" pitchFamily="18" charset="0"/>
                        </a:rPr>
                        <a:t>na</a:t>
                      </a:r>
                      <a:r>
                        <a:rPr lang="en-US" dirty="0">
                          <a:latin typeface="Garamond" panose="02020404030301010803" pitchFamily="18" charset="0"/>
                        </a:rPr>
                        <a:t> </a:t>
                      </a:r>
                      <a:r>
                        <a:rPr lang="en-US" dirty="0" err="1">
                          <a:latin typeface="Garamond" panose="02020404030301010803" pitchFamily="18" charset="0"/>
                        </a:rPr>
                        <a:t>temelju</a:t>
                      </a:r>
                      <a:r>
                        <a:rPr lang="en-US" dirty="0">
                          <a:latin typeface="Garamond" panose="02020404030301010803" pitchFamily="18" charset="0"/>
                        </a:rPr>
                        <a:t> </a:t>
                      </a:r>
                      <a:r>
                        <a:rPr lang="en-US" dirty="0" err="1">
                          <a:latin typeface="Garamond" panose="02020404030301010803" pitchFamily="18" charset="0"/>
                        </a:rPr>
                        <a:t>potvrde</a:t>
                      </a:r>
                      <a:r>
                        <a:rPr lang="hr-HR" dirty="0">
                          <a:latin typeface="Garamond" panose="02020404030301010803" pitchFamily="18" charset="0"/>
                        </a:rPr>
                        <a:t> </a:t>
                      </a:r>
                      <a:r>
                        <a:rPr lang="en-US" dirty="0" err="1">
                          <a:latin typeface="Garamond" panose="02020404030301010803" pitchFamily="18" charset="0"/>
                        </a:rPr>
                        <a:t>nadležnog</a:t>
                      </a:r>
                      <a:r>
                        <a:rPr lang="en-US" dirty="0">
                          <a:latin typeface="Garamond" panose="02020404030301010803" pitchFamily="18" charset="0"/>
                        </a:rPr>
                        <a:t> </a:t>
                      </a:r>
                      <a:r>
                        <a:rPr lang="en-US" dirty="0" err="1">
                          <a:latin typeface="Garamond" panose="02020404030301010803" pitchFamily="18" charset="0"/>
                        </a:rPr>
                        <a:t>školskog</a:t>
                      </a:r>
                      <a:r>
                        <a:rPr lang="en-US" dirty="0">
                          <a:latin typeface="Garamond" panose="02020404030301010803" pitchFamily="18" charset="0"/>
                        </a:rPr>
                        <a:t> </a:t>
                      </a:r>
                      <a:r>
                        <a:rPr lang="en-US" dirty="0" err="1">
                          <a:latin typeface="Garamond" panose="02020404030301010803" pitchFamily="18" charset="0"/>
                        </a:rPr>
                        <a:t>liječnika</a:t>
                      </a:r>
                      <a:r>
                        <a:rPr lang="en-US" dirty="0">
                          <a:latin typeface="Garamond" panose="02020404030301010803" pitchFamily="18" charset="0"/>
                        </a:rPr>
                        <a:t>.</a:t>
                      </a:r>
                      <a:endParaRPr lang="hr-HR" dirty="0">
                        <a:latin typeface="Garamond" panose="02020404030301010803" pitchFamily="18" charset="0"/>
                      </a:endParaRPr>
                    </a:p>
                  </a:txBody>
                  <a:tcPr anchor="ctr"/>
                </a:tc>
                <a:extLst>
                  <a:ext uri="{0D108BD9-81ED-4DB2-BD59-A6C34878D82A}">
                    <a16:rowId xmlns:a16="http://schemas.microsoft.com/office/drawing/2014/main" val="1561871781"/>
                  </a:ext>
                </a:extLst>
              </a:tr>
              <a:tr h="820167">
                <a:tc>
                  <a:txBody>
                    <a:bodyPr/>
                    <a:lstStyle/>
                    <a:p>
                      <a:r>
                        <a:rPr lang="hr-HR" b="1" dirty="0">
                          <a:latin typeface="Garamond" panose="02020404030301010803" pitchFamily="18" charset="0"/>
                        </a:rPr>
                        <a:t>POMOĆNI VRTLAR </a:t>
                      </a:r>
                      <a:r>
                        <a:rPr lang="hr-HR" b="0" dirty="0">
                          <a:latin typeface="Garamond" panose="02020404030301010803" pitchFamily="18" charset="0"/>
                        </a:rPr>
                        <a:t>(5 učenika)</a:t>
                      </a:r>
                      <a:endParaRPr lang="en-US" b="0" dirty="0">
                        <a:latin typeface="Garamond" panose="02020404030301010803" pitchFamily="18" charset="0"/>
                      </a:endParaRPr>
                    </a:p>
                  </a:txBody>
                  <a:tcPr anchor="ctr"/>
                </a:tc>
                <a:tc vMerge="1">
                  <a:txBody>
                    <a:bodyPr/>
                    <a:lstStyle/>
                    <a:p>
                      <a:endParaRPr lang="en-US" dirty="0"/>
                    </a:p>
                  </a:txBody>
                  <a:tcPr/>
                </a:tc>
                <a:extLst>
                  <a:ext uri="{0D108BD9-81ED-4DB2-BD59-A6C34878D82A}">
                    <a16:rowId xmlns:a16="http://schemas.microsoft.com/office/drawing/2014/main" val="848967331"/>
                  </a:ext>
                </a:extLst>
              </a:tr>
            </a:tbl>
          </a:graphicData>
        </a:graphic>
      </p:graphicFrame>
      <p:sp>
        <p:nvSpPr>
          <p:cNvPr id="4" name="Footer Placeholder 3">
            <a:extLst>
              <a:ext uri="{FF2B5EF4-FFF2-40B4-BE49-F238E27FC236}">
                <a16:creationId xmlns:a16="http://schemas.microsoft.com/office/drawing/2014/main" id="{9B7B3F31-191F-4EC0-A71E-88D1A7BE2463}"/>
              </a:ext>
            </a:extLst>
          </p:cNvPr>
          <p:cNvSpPr>
            <a:spLocks noGrp="1"/>
          </p:cNvSpPr>
          <p:nvPr>
            <p:ph type="ftr" sz="quarter" idx="11"/>
          </p:nvPr>
        </p:nvSpPr>
        <p:spPr>
          <a:xfrm>
            <a:off x="5008967" y="6453386"/>
            <a:ext cx="6280830" cy="404614"/>
          </a:xfrm>
        </p:spPr>
        <p:txBody>
          <a:bodyPr/>
          <a:lstStyle/>
          <a:p>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6D80E589-B44C-4323-8C9E-15AAFAB783A5}"/>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56</a:t>
            </a:fld>
            <a:endParaRPr lang="hr-HR">
              <a:solidFill>
                <a:prstClr val="black">
                  <a:tint val="75000"/>
                </a:prstClr>
              </a:solidFill>
            </a:endParaRPr>
          </a:p>
        </p:txBody>
      </p:sp>
    </p:spTree>
    <p:extLst>
      <p:ext uri="{BB962C8B-B14F-4D97-AF65-F5344CB8AC3E}">
        <p14:creationId xmlns:p14="http://schemas.microsoft.com/office/powerpoint/2010/main" val="18955093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A517-F7FB-464C-A3D4-BD255506A7E7}"/>
              </a:ext>
            </a:extLst>
          </p:cNvPr>
          <p:cNvSpPr>
            <a:spLocks noGrp="1"/>
          </p:cNvSpPr>
          <p:nvPr>
            <p:ph type="title"/>
          </p:nvPr>
        </p:nvSpPr>
        <p:spPr>
          <a:xfrm>
            <a:off x="700088" y="295962"/>
            <a:ext cx="11873765" cy="909858"/>
          </a:xfrm>
        </p:spPr>
        <p:txBody>
          <a:bodyPr>
            <a:normAutofit fontScale="90000"/>
          </a:bodyPr>
          <a:lstStyle/>
          <a:p>
            <a:pPr lvl="0" algn="ctr">
              <a:lnSpc>
                <a:spcPct val="100000"/>
              </a:lnSpc>
              <a:spcBef>
                <a:spcPct val="20000"/>
              </a:spcBef>
            </a:pPr>
            <a:r>
              <a:rPr lang="hr-HR" sz="3200" b="1" dirty="0">
                <a:solidFill>
                  <a:prstClr val="black"/>
                </a:solidFill>
                <a:latin typeface="Garamond" panose="02020404030301010803" pitchFamily="18" charset="0"/>
                <a:ea typeface="+mn-ea"/>
                <a:cs typeface="+mn-cs"/>
              </a:rPr>
              <a:t>Srednja strukovna škola Vinkovci</a:t>
            </a:r>
            <a:br>
              <a:rPr lang="hr-HR" sz="3200" b="1" dirty="0">
                <a:solidFill>
                  <a:prstClr val="black"/>
                </a:solidFill>
                <a:latin typeface="Garamond" panose="02020404030301010803" pitchFamily="18" charset="0"/>
                <a:ea typeface="+mn-ea"/>
                <a:cs typeface="+mn-cs"/>
              </a:rPr>
            </a:br>
            <a:r>
              <a:rPr lang="en-US" sz="3200" b="1" dirty="0">
                <a:solidFill>
                  <a:prstClr val="black"/>
                </a:solidFill>
                <a:latin typeface="Garamond" panose="02020404030301010803" pitchFamily="18" charset="0"/>
                <a:ea typeface="+mn-ea"/>
                <a:cs typeface="+mn-cs"/>
              </a:rPr>
              <a:t/>
            </a:r>
            <a:br>
              <a:rPr lang="en-US" sz="3200" b="1" dirty="0">
                <a:solidFill>
                  <a:prstClr val="black"/>
                </a:solidFill>
                <a:latin typeface="Garamond" panose="02020404030301010803" pitchFamily="18" charset="0"/>
                <a:ea typeface="+mn-ea"/>
                <a:cs typeface="+mn-cs"/>
              </a:rPr>
            </a:br>
            <a:endParaRPr lang="en-US" dirty="0"/>
          </a:p>
        </p:txBody>
      </p:sp>
      <p:graphicFrame>
        <p:nvGraphicFramePr>
          <p:cNvPr id="6" name="Content Placeholder 5">
            <a:extLst>
              <a:ext uri="{FF2B5EF4-FFF2-40B4-BE49-F238E27FC236}">
                <a16:creationId xmlns:a16="http://schemas.microsoft.com/office/drawing/2014/main" id="{4F8F206C-8CDE-43F5-B3AD-EA3D8A0BB556}"/>
              </a:ext>
            </a:extLst>
          </p:cNvPr>
          <p:cNvGraphicFramePr>
            <a:graphicFrameLocks noGrp="1"/>
          </p:cNvGraphicFramePr>
          <p:nvPr>
            <p:ph idx="1"/>
            <p:extLst>
              <p:ext uri="{D42A27DB-BD31-4B8C-83A1-F6EECF244321}">
                <p14:modId xmlns:p14="http://schemas.microsoft.com/office/powerpoint/2010/main" val="3541722279"/>
              </p:ext>
            </p:extLst>
          </p:nvPr>
        </p:nvGraphicFramePr>
        <p:xfrm>
          <a:off x="1149927" y="871395"/>
          <a:ext cx="10458476" cy="5363357"/>
        </p:xfrm>
        <a:graphic>
          <a:graphicData uri="http://schemas.openxmlformats.org/drawingml/2006/table">
            <a:tbl>
              <a:tblPr firstRow="1" bandRow="1">
                <a:tableStyleId>{D7AC3CCA-C797-4891-BE02-D94E43425B78}</a:tableStyleId>
              </a:tblPr>
              <a:tblGrid>
                <a:gridCol w="2459124">
                  <a:extLst>
                    <a:ext uri="{9D8B030D-6E8A-4147-A177-3AD203B41FA5}">
                      <a16:colId xmlns:a16="http://schemas.microsoft.com/office/drawing/2014/main" val="2637011103"/>
                    </a:ext>
                  </a:extLst>
                </a:gridCol>
                <a:gridCol w="1946622">
                  <a:extLst>
                    <a:ext uri="{9D8B030D-6E8A-4147-A177-3AD203B41FA5}">
                      <a16:colId xmlns:a16="http://schemas.microsoft.com/office/drawing/2014/main" val="4116884053"/>
                    </a:ext>
                  </a:extLst>
                </a:gridCol>
                <a:gridCol w="2971624">
                  <a:extLst>
                    <a:ext uri="{9D8B030D-6E8A-4147-A177-3AD203B41FA5}">
                      <a16:colId xmlns:a16="http://schemas.microsoft.com/office/drawing/2014/main" val="3993521288"/>
                    </a:ext>
                  </a:extLst>
                </a:gridCol>
                <a:gridCol w="3081106">
                  <a:extLst>
                    <a:ext uri="{9D8B030D-6E8A-4147-A177-3AD203B41FA5}">
                      <a16:colId xmlns:a16="http://schemas.microsoft.com/office/drawing/2014/main" val="2702200480"/>
                    </a:ext>
                  </a:extLst>
                </a:gridCol>
              </a:tblGrid>
              <a:tr h="1614317">
                <a:tc>
                  <a:txBody>
                    <a:bodyPr/>
                    <a:lstStyle/>
                    <a:p>
                      <a:r>
                        <a:rPr lang="hr-HR" b="1" dirty="0">
                          <a:latin typeface="Garamond" panose="02020404030301010803" pitchFamily="18" charset="0"/>
                        </a:rPr>
                        <a:t>MODNI TEHNIČAR</a:t>
                      </a:r>
                      <a:endParaRPr lang="en-US" b="1" dirty="0">
                        <a:latin typeface="Garamond" panose="02020404030301010803" pitchFamily="18" charset="0"/>
                      </a:endParaRPr>
                    </a:p>
                  </a:txBody>
                  <a:tcPr anchor="ctr"/>
                </a:tc>
                <a:tc rowSpan="3">
                  <a:txBody>
                    <a:bodyPr/>
                    <a:lstStyle/>
                    <a:p>
                      <a:pPr marL="285750" indent="-285750" algn="ctr">
                        <a:buFont typeface="Courier New" panose="02070309020205020404" pitchFamily="49" charset="0"/>
                        <a:buChar char="o"/>
                      </a:pPr>
                      <a:r>
                        <a:rPr lang="hr-HR" b="0" dirty="0">
                          <a:latin typeface="Garamond" panose="02020404030301010803" pitchFamily="18" charset="0"/>
                        </a:rPr>
                        <a:t>Četverogodišnja zanimanja</a:t>
                      </a:r>
                    </a:p>
                    <a:p>
                      <a:pPr marL="285750" indent="-285750" algn="ctr">
                        <a:buFont typeface="Courier New" panose="02070309020205020404" pitchFamily="49" charset="0"/>
                        <a:buChar char="o"/>
                      </a:pPr>
                      <a:endParaRPr lang="hr-HR" b="0" dirty="0">
                        <a:latin typeface="Garamond" panose="02020404030301010803" pitchFamily="18" charset="0"/>
                      </a:endParaRPr>
                    </a:p>
                    <a:p>
                      <a:pPr marL="285750" indent="-285750" algn="ctr">
                        <a:buFont typeface="Courier New" panose="02070309020205020404" pitchFamily="49" charset="0"/>
                        <a:buChar char="o"/>
                      </a:pPr>
                      <a:r>
                        <a:rPr lang="hr-HR" b="0" dirty="0">
                          <a:latin typeface="Garamond" panose="02020404030301010803" pitchFamily="18" charset="0"/>
                        </a:rPr>
                        <a:t>1 razredni odjel</a:t>
                      </a:r>
                    </a:p>
                    <a:p>
                      <a:pPr marL="285750" indent="-285750" algn="ctr">
                        <a:buFont typeface="Courier New" panose="02070309020205020404" pitchFamily="49" charset="0"/>
                        <a:buChar char="o"/>
                      </a:pPr>
                      <a:endParaRPr lang="hr-HR" b="0" dirty="0">
                        <a:latin typeface="Garamond" panose="02020404030301010803" pitchFamily="18" charset="0"/>
                      </a:endParaRPr>
                    </a:p>
                    <a:p>
                      <a:pPr marL="285750" indent="-285750" algn="ctr">
                        <a:buFont typeface="Courier New" panose="02070309020205020404" pitchFamily="49" charset="0"/>
                        <a:buChar char="o"/>
                      </a:pPr>
                      <a:r>
                        <a:rPr lang="hr-HR" b="0" dirty="0">
                          <a:latin typeface="Garamond" panose="02020404030301010803" pitchFamily="18" charset="0"/>
                        </a:rPr>
                        <a:t>24 učenika</a:t>
                      </a:r>
                      <a:endPar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nchor="ctr"/>
                </a:tc>
                <a:tc>
                  <a:txBody>
                    <a:bodyPr/>
                    <a:lstStyle/>
                    <a:p>
                      <a:pPr algn="ctr"/>
                      <a:r>
                        <a:rPr lang="hr-HR" b="0" dirty="0">
                          <a:latin typeface="Garamond" panose="02020404030301010803" pitchFamily="18" charset="0"/>
                        </a:rPr>
                        <a:t>Zbroj općeg uspjeha 5.-8. razreda</a:t>
                      </a:r>
                    </a:p>
                    <a:p>
                      <a:pPr algn="ctr"/>
                      <a:r>
                        <a:rPr lang="hr-HR" b="0" dirty="0">
                          <a:latin typeface="Garamond" panose="02020404030301010803" pitchFamily="18" charset="0"/>
                        </a:rPr>
                        <a:t>+ </a:t>
                      </a:r>
                    </a:p>
                    <a:p>
                      <a:pPr algn="ctr"/>
                      <a:r>
                        <a:rPr lang="hr-HR" b="0" dirty="0">
                          <a:latin typeface="Garamond" panose="02020404030301010803" pitchFamily="18" charset="0"/>
                        </a:rPr>
                        <a:t>Zaključne ocjene iz 7. i 8. razreda iz nastavnih predmeta: HJ, MAT, EJ, KEM, TK, POV</a:t>
                      </a:r>
                      <a:endParaRPr lang="en-US" b="0" dirty="0">
                        <a:latin typeface="Garamond" panose="02020404030301010803" pitchFamily="18" charset="0"/>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Dokumentacija </a:t>
                      </a:r>
                      <a:r>
                        <a:rPr kumimoji="0" lang="hr-HR" sz="1800" b="0" i="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potrebma</a:t>
                      </a: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za upis: </a:t>
                      </a:r>
                      <a:r>
                        <a:rPr kumimoji="0" lang="en-US" sz="1800" b="0" i="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Upisnica</a:t>
                      </a:r>
                      <a:r>
                        <a:rPr kumimoji="0" lang="en-US"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iz</a:t>
                      </a:r>
                      <a:r>
                        <a:rPr kumimoji="0" lang="en-US"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aplikacije</a:t>
                      </a: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i potvrda nadležnog školskog liječnika.</a:t>
                      </a:r>
                      <a:endParaRPr kumimoji="0" lang="en-US"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endParaRPr>
                    </a:p>
                  </a:txBody>
                  <a:tcPr anchor="ctr"/>
                </a:tc>
                <a:extLst>
                  <a:ext uri="{0D108BD9-81ED-4DB2-BD59-A6C34878D82A}">
                    <a16:rowId xmlns:a16="http://schemas.microsoft.com/office/drawing/2014/main" val="1510064592"/>
                  </a:ext>
                </a:extLst>
              </a:tr>
              <a:tr h="1614317">
                <a:tc>
                  <a:txBody>
                    <a:bodyPr/>
                    <a:lstStyle/>
                    <a:p>
                      <a:r>
                        <a:rPr lang="hr-HR" b="1" dirty="0">
                          <a:latin typeface="Garamond" panose="02020404030301010803" pitchFamily="18" charset="0"/>
                        </a:rPr>
                        <a:t>TURISTIČKA GIMNAZIJA – EKSPERIMENTALNI PROGRAM</a:t>
                      </a:r>
                      <a:endParaRPr lang="en-US" b="1" dirty="0">
                        <a:latin typeface="Garamond" panose="02020404030301010803" pitchFamily="18" charset="0"/>
                      </a:endParaRPr>
                    </a:p>
                  </a:txBody>
                  <a:tcPr anchor="ctr"/>
                </a:tc>
                <a:tc vMerge="1">
                  <a:txBody>
                    <a:bodyPr/>
                    <a:lstStyle/>
                    <a:p>
                      <a:endParaRPr lang="en-US"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Zbroj općeg uspjeha 5.-8. razreda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Zaključne ocjene iz 7. i 8. razreda iz nastavnih predmeta: HJ, MAT, EJ, POV, GEO, BIO</a:t>
                      </a:r>
                      <a:endPar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endParaRPr lang="en-US" dirty="0"/>
                    </a:p>
                  </a:txBody>
                  <a:tcPr anchor="ctr"/>
                </a:tc>
                <a:tc>
                  <a:txBody>
                    <a:bodyPr/>
                    <a:lstStyle/>
                    <a:p>
                      <a:pPr marL="285750" indent="-285750">
                        <a:buFont typeface="Courier New" panose="02070309020205020404" pitchFamily="49" charset="0"/>
                        <a:buChar char="o"/>
                      </a:pPr>
                      <a:r>
                        <a:rPr lang="hr-HR" dirty="0" smtClean="0">
                          <a:latin typeface="Garamond" panose="02020404030301010803" pitchFamily="18" charset="0"/>
                        </a:rPr>
                        <a:t>Dokumentacija </a:t>
                      </a:r>
                      <a:r>
                        <a:rPr lang="hr-HR" dirty="0" err="1" smtClean="0">
                          <a:latin typeface="Garamond" panose="02020404030301010803" pitchFamily="18" charset="0"/>
                        </a:rPr>
                        <a:t>potrebma</a:t>
                      </a:r>
                      <a:r>
                        <a:rPr lang="hr-HR" dirty="0" smtClean="0">
                          <a:latin typeface="Garamond" panose="02020404030301010803" pitchFamily="18" charset="0"/>
                        </a:rPr>
                        <a:t> za upis:</a:t>
                      </a:r>
                      <a:r>
                        <a:rPr lang="hr-HR" baseline="0" dirty="0" smtClean="0">
                          <a:latin typeface="Garamond" panose="02020404030301010803" pitchFamily="18" charset="0"/>
                        </a:rPr>
                        <a:t> </a:t>
                      </a:r>
                      <a:r>
                        <a:rPr lang="en-US" dirty="0" err="1" smtClean="0">
                          <a:latin typeface="Garamond" panose="02020404030301010803" pitchFamily="18" charset="0"/>
                        </a:rPr>
                        <a:t>Upisnica</a:t>
                      </a:r>
                      <a:r>
                        <a:rPr lang="en-US" dirty="0" smtClean="0">
                          <a:latin typeface="Garamond" panose="02020404030301010803" pitchFamily="18" charset="0"/>
                        </a:rPr>
                        <a:t> </a:t>
                      </a:r>
                      <a:r>
                        <a:rPr lang="en-US" dirty="0" err="1" smtClean="0">
                          <a:latin typeface="Garamond" panose="02020404030301010803" pitchFamily="18" charset="0"/>
                        </a:rPr>
                        <a:t>iz</a:t>
                      </a:r>
                      <a:r>
                        <a:rPr lang="en-US" dirty="0" smtClean="0">
                          <a:latin typeface="Garamond" panose="02020404030301010803" pitchFamily="18" charset="0"/>
                        </a:rPr>
                        <a:t> </a:t>
                      </a:r>
                      <a:r>
                        <a:rPr lang="en-US" dirty="0" err="1" smtClean="0">
                          <a:latin typeface="Garamond" panose="02020404030301010803" pitchFamily="18" charset="0"/>
                        </a:rPr>
                        <a:t>aplikacije</a:t>
                      </a:r>
                      <a:r>
                        <a:rPr lang="hr-HR" dirty="0" smtClean="0">
                          <a:latin typeface="Garamond" panose="02020404030301010803" pitchFamily="18" charset="0"/>
                        </a:rPr>
                        <a:t>.</a:t>
                      </a:r>
                    </a:p>
                    <a:p>
                      <a:pPr marL="285750" indent="-285750">
                        <a:buFont typeface="Courier New" panose="02070309020205020404" pitchFamily="49" charset="0"/>
                        <a:buChar char="o"/>
                      </a:pPr>
                      <a:r>
                        <a:rPr lang="hr-HR" dirty="0" smtClean="0">
                          <a:latin typeface="Garamond" panose="02020404030301010803" pitchFamily="18" charset="0"/>
                        </a:rPr>
                        <a:t>Strani jezik: Engleski jezik,</a:t>
                      </a:r>
                      <a:r>
                        <a:rPr lang="hr-HR" baseline="0" dirty="0" smtClean="0">
                          <a:latin typeface="Garamond" panose="02020404030301010803" pitchFamily="18" charset="0"/>
                        </a:rPr>
                        <a:t> Njemački jezik i Talijanski jezik.</a:t>
                      </a:r>
                      <a:endParaRPr lang="en-US" dirty="0">
                        <a:latin typeface="Garamond" panose="02020404030301010803" pitchFamily="18" charset="0"/>
                      </a:endParaRPr>
                    </a:p>
                  </a:txBody>
                  <a:tcPr anchor="ctr"/>
                </a:tc>
                <a:extLst>
                  <a:ext uri="{0D108BD9-81ED-4DB2-BD59-A6C34878D82A}">
                    <a16:rowId xmlns:a16="http://schemas.microsoft.com/office/drawing/2014/main" val="2538632506"/>
                  </a:ext>
                </a:extLst>
              </a:tr>
              <a:tr h="1614317">
                <a:tc>
                  <a:txBody>
                    <a:bodyPr/>
                    <a:lstStyle/>
                    <a:p>
                      <a:r>
                        <a:rPr lang="hr-HR" b="1" dirty="0">
                          <a:latin typeface="Garamond" panose="02020404030301010803" pitchFamily="18" charset="0"/>
                        </a:rPr>
                        <a:t>TURISTIČKO-HOTELIJERSKI KOMERCIJALIST</a:t>
                      </a:r>
                      <a:endParaRPr lang="en-US" b="1" dirty="0">
                        <a:latin typeface="Garamond" panose="02020404030301010803" pitchFamily="18" charset="0"/>
                      </a:endParaRPr>
                    </a:p>
                  </a:txBody>
                  <a:tcPr anchor="ctr"/>
                </a:tc>
                <a:tc vMerge="1">
                  <a:txBody>
                    <a:bodyPr/>
                    <a:lstStyle/>
                    <a:p>
                      <a:endParaRPr lang="en-US" dirty="0"/>
                    </a:p>
                  </a:txBody>
                  <a:tcPr/>
                </a:tc>
                <a:tc vMerge="1">
                  <a:txBody>
                    <a:bodyPr/>
                    <a:lstStyle/>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Dokumentacija </a:t>
                      </a:r>
                      <a:r>
                        <a:rPr kumimoji="0" lang="hr-HR" sz="1800" b="0" i="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potrebma</a:t>
                      </a: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za upis: </a:t>
                      </a:r>
                      <a:r>
                        <a:rPr kumimoji="0" lang="en-US" sz="1800" b="0" i="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Upisnica</a:t>
                      </a:r>
                      <a:r>
                        <a:rPr kumimoji="0" lang="en-US"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iz</a:t>
                      </a:r>
                      <a:r>
                        <a:rPr kumimoji="0" lang="en-US"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aplikacije</a:t>
                      </a: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i potvrda nadležnog školskog liječnika.</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Strani jezik: Engleski jezik, Njemački jezik i Talijanski jezik.</a:t>
                      </a:r>
                      <a:endParaRPr kumimoji="0" lang="en-US"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endParaRPr>
                    </a:p>
                  </a:txBody>
                  <a:tcPr anchor="ctr"/>
                </a:tc>
                <a:extLst>
                  <a:ext uri="{0D108BD9-81ED-4DB2-BD59-A6C34878D82A}">
                    <a16:rowId xmlns:a16="http://schemas.microsoft.com/office/drawing/2014/main" val="1953723894"/>
                  </a:ext>
                </a:extLst>
              </a:tr>
            </a:tbl>
          </a:graphicData>
        </a:graphic>
      </p:graphicFrame>
      <p:sp>
        <p:nvSpPr>
          <p:cNvPr id="4" name="Footer Placeholder 3">
            <a:extLst>
              <a:ext uri="{FF2B5EF4-FFF2-40B4-BE49-F238E27FC236}">
                <a16:creationId xmlns:a16="http://schemas.microsoft.com/office/drawing/2014/main" id="{8D1FE32A-2D33-4DA5-8F3D-8DE4FEB5ECFD}"/>
              </a:ext>
            </a:extLst>
          </p:cNvPr>
          <p:cNvSpPr>
            <a:spLocks noGrp="1"/>
          </p:cNvSpPr>
          <p:nvPr>
            <p:ph type="ftr" sz="quarter" idx="11"/>
          </p:nvPr>
        </p:nvSpPr>
        <p:spPr>
          <a:xfrm>
            <a:off x="4788198" y="6344069"/>
            <a:ext cx="6280830" cy="404614"/>
          </a:xfrm>
        </p:spPr>
        <p:txBody>
          <a:bodyPr/>
          <a:lstStyle/>
          <a:p>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B2037C40-BBB9-4488-9087-675870AF6342}"/>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57</a:t>
            </a:fld>
            <a:endParaRPr lang="hr-HR">
              <a:solidFill>
                <a:prstClr val="black">
                  <a:tint val="75000"/>
                </a:prstClr>
              </a:solidFill>
            </a:endParaRPr>
          </a:p>
        </p:txBody>
      </p:sp>
    </p:spTree>
    <p:extLst>
      <p:ext uri="{BB962C8B-B14F-4D97-AF65-F5344CB8AC3E}">
        <p14:creationId xmlns:p14="http://schemas.microsoft.com/office/powerpoint/2010/main" val="8037306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D2DB1-E7A8-4D05-9FAD-C58621FBB0DF}"/>
              </a:ext>
            </a:extLst>
          </p:cNvPr>
          <p:cNvSpPr>
            <a:spLocks noGrp="1"/>
          </p:cNvSpPr>
          <p:nvPr>
            <p:ph type="title"/>
          </p:nvPr>
        </p:nvSpPr>
        <p:spPr>
          <a:xfrm>
            <a:off x="4078548" y="139890"/>
            <a:ext cx="9601200" cy="638033"/>
          </a:xfrm>
        </p:spPr>
        <p:txBody>
          <a:bodyPr/>
          <a:lstStyle/>
          <a:p>
            <a:r>
              <a:rPr lang="hr-HR" sz="2900" b="1" dirty="0">
                <a:solidFill>
                  <a:prstClr val="black"/>
                </a:solidFill>
                <a:latin typeface="Garamond" panose="02020404030301010803" pitchFamily="18" charset="0"/>
              </a:rPr>
              <a:t>Srednja strukovna škola Vinkovci</a:t>
            </a:r>
            <a:endParaRPr lang="en-US" dirty="0"/>
          </a:p>
        </p:txBody>
      </p:sp>
      <p:graphicFrame>
        <p:nvGraphicFramePr>
          <p:cNvPr id="6" name="Content Placeholder 5">
            <a:extLst>
              <a:ext uri="{FF2B5EF4-FFF2-40B4-BE49-F238E27FC236}">
                <a16:creationId xmlns:a16="http://schemas.microsoft.com/office/drawing/2014/main" id="{8CF0A842-5A5B-4720-92EB-D38EF20FCFF4}"/>
              </a:ext>
            </a:extLst>
          </p:cNvPr>
          <p:cNvGraphicFramePr>
            <a:graphicFrameLocks noGrp="1"/>
          </p:cNvGraphicFramePr>
          <p:nvPr>
            <p:ph idx="1"/>
            <p:extLst>
              <p:ext uri="{D42A27DB-BD31-4B8C-83A1-F6EECF244321}">
                <p14:modId xmlns:p14="http://schemas.microsoft.com/office/powerpoint/2010/main" val="2230860992"/>
              </p:ext>
            </p:extLst>
          </p:nvPr>
        </p:nvGraphicFramePr>
        <p:xfrm>
          <a:off x="1011382" y="777923"/>
          <a:ext cx="10848109" cy="5599620"/>
        </p:xfrm>
        <a:graphic>
          <a:graphicData uri="http://schemas.openxmlformats.org/drawingml/2006/table">
            <a:tbl>
              <a:tblPr firstRow="1" bandRow="1">
                <a:tableStyleId>{D7AC3CCA-C797-4891-BE02-D94E43425B78}</a:tableStyleId>
              </a:tblPr>
              <a:tblGrid>
                <a:gridCol w="2535382">
                  <a:extLst>
                    <a:ext uri="{9D8B030D-6E8A-4147-A177-3AD203B41FA5}">
                      <a16:colId xmlns:a16="http://schemas.microsoft.com/office/drawing/2014/main" val="3395763828"/>
                    </a:ext>
                  </a:extLst>
                </a:gridCol>
                <a:gridCol w="3214255">
                  <a:extLst>
                    <a:ext uri="{9D8B030D-6E8A-4147-A177-3AD203B41FA5}">
                      <a16:colId xmlns:a16="http://schemas.microsoft.com/office/drawing/2014/main" val="4000579819"/>
                    </a:ext>
                  </a:extLst>
                </a:gridCol>
                <a:gridCol w="1773382">
                  <a:extLst>
                    <a:ext uri="{9D8B030D-6E8A-4147-A177-3AD203B41FA5}">
                      <a16:colId xmlns:a16="http://schemas.microsoft.com/office/drawing/2014/main" val="342176754"/>
                    </a:ext>
                  </a:extLst>
                </a:gridCol>
                <a:gridCol w="3325090">
                  <a:extLst>
                    <a:ext uri="{9D8B030D-6E8A-4147-A177-3AD203B41FA5}">
                      <a16:colId xmlns:a16="http://schemas.microsoft.com/office/drawing/2014/main" val="2805635876"/>
                    </a:ext>
                  </a:extLst>
                </a:gridCol>
              </a:tblGrid>
              <a:tr h="558042">
                <a:tc>
                  <a:txBody>
                    <a:bodyPr/>
                    <a:lstStyle/>
                    <a:p>
                      <a:r>
                        <a:rPr lang="hr-HR" b="1" dirty="0">
                          <a:latin typeface="Garamond" panose="02020404030301010803" pitchFamily="18" charset="0"/>
                        </a:rPr>
                        <a:t>FRIZER – JMO </a:t>
                      </a:r>
                      <a:endParaRPr lang="en-US" b="1" dirty="0">
                        <a:latin typeface="Garamond" panose="02020404030301010803" pitchFamily="18" charset="0"/>
                      </a:endParaRPr>
                    </a:p>
                  </a:txBody>
                  <a:tcPr anchor="ctr"/>
                </a:tc>
                <a:tc rowSpan="7">
                  <a:txBody>
                    <a:bodyPr/>
                    <a:lstStyle/>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Trogodišnja zanimanja</a:t>
                      </a: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Zbroj općeg uspjeha 5.-8. razreda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Zaključne ocjene iz 7. i 8. razreda iz nastavnih predmeta: HJ, MAT, </a:t>
                      </a: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EJ</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Strani jezici: Engleski jezik i/ili Njemački jezik.</a:t>
                      </a:r>
                      <a:endPar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nchor="ctr"/>
                </a:tc>
                <a:tc>
                  <a:txBody>
                    <a:bodyPr/>
                    <a:lstStyle/>
                    <a:p>
                      <a:r>
                        <a:rPr lang="hr-HR" b="0" dirty="0">
                          <a:latin typeface="Garamond" panose="02020404030301010803" pitchFamily="18" charset="0"/>
                        </a:rPr>
                        <a:t>Broj učenika: 24</a:t>
                      </a:r>
                      <a:endParaRPr lang="en-US" b="0" dirty="0">
                        <a:latin typeface="Garamond" panose="02020404030301010803" pitchFamily="18" charset="0"/>
                      </a:endParaRPr>
                    </a:p>
                  </a:txBody>
                  <a:tcPr anchor="ctr"/>
                </a:tc>
                <a:tc rowSpan="3">
                  <a:txBody>
                    <a:bodyPr/>
                    <a:lstStyle/>
                    <a:p>
                      <a:r>
                        <a:rPr lang="hr-HR" b="0" dirty="0" smtClean="0">
                          <a:latin typeface="Garamond" panose="02020404030301010803" pitchFamily="18" charset="0"/>
                        </a:rPr>
                        <a:t>Dokumenti</a:t>
                      </a:r>
                      <a:r>
                        <a:rPr lang="hr-HR" b="0" baseline="0" dirty="0" smtClean="0">
                          <a:latin typeface="Garamond" panose="02020404030301010803" pitchFamily="18" charset="0"/>
                        </a:rPr>
                        <a:t> za upis: </a:t>
                      </a:r>
                      <a:r>
                        <a:rPr lang="en-US" b="0" dirty="0" err="1" smtClean="0">
                          <a:latin typeface="Garamond" panose="02020404030301010803" pitchFamily="18" charset="0"/>
                        </a:rPr>
                        <a:t>Upisnica</a:t>
                      </a:r>
                      <a:r>
                        <a:rPr lang="en-US" b="0" dirty="0" smtClean="0">
                          <a:latin typeface="Garamond" panose="02020404030301010803" pitchFamily="18" charset="0"/>
                        </a:rPr>
                        <a:t> </a:t>
                      </a:r>
                      <a:r>
                        <a:rPr lang="en-US" b="0" dirty="0" err="1" smtClean="0">
                          <a:latin typeface="Garamond" panose="02020404030301010803" pitchFamily="18" charset="0"/>
                        </a:rPr>
                        <a:t>iz</a:t>
                      </a:r>
                      <a:r>
                        <a:rPr lang="en-US" b="0" dirty="0" smtClean="0">
                          <a:latin typeface="Garamond" panose="02020404030301010803" pitchFamily="18" charset="0"/>
                        </a:rPr>
                        <a:t> </a:t>
                      </a:r>
                      <a:r>
                        <a:rPr lang="en-US" b="0" dirty="0" err="1" smtClean="0">
                          <a:latin typeface="Garamond" panose="02020404030301010803" pitchFamily="18" charset="0"/>
                        </a:rPr>
                        <a:t>aplikacije</a:t>
                      </a:r>
                      <a:r>
                        <a:rPr lang="hr-HR" b="0" dirty="0" smtClean="0">
                          <a:latin typeface="Garamond" panose="02020404030301010803" pitchFamily="18" charset="0"/>
                        </a:rPr>
                        <a:t>,</a:t>
                      </a:r>
                      <a:r>
                        <a:rPr lang="hr-HR" b="0" baseline="0" dirty="0" smtClean="0">
                          <a:latin typeface="Garamond" panose="02020404030301010803" pitchFamily="18" charset="0"/>
                        </a:rPr>
                        <a:t> s</a:t>
                      </a:r>
                      <a:r>
                        <a:rPr lang="en-US" b="0" dirty="0" err="1" smtClean="0">
                          <a:latin typeface="Garamond" panose="02020404030301010803" pitchFamily="18" charset="0"/>
                        </a:rPr>
                        <a:t>vjedodžba</a:t>
                      </a:r>
                      <a:r>
                        <a:rPr lang="en-US" b="0" dirty="0" smtClean="0">
                          <a:latin typeface="Garamond" panose="02020404030301010803" pitchFamily="18" charset="0"/>
                        </a:rPr>
                        <a:t> medicine </a:t>
                      </a:r>
                      <a:r>
                        <a:rPr lang="en-US" b="0" dirty="0" err="1" smtClean="0">
                          <a:latin typeface="Garamond" panose="02020404030301010803" pitchFamily="18" charset="0"/>
                        </a:rPr>
                        <a:t>rada</a:t>
                      </a:r>
                      <a:r>
                        <a:rPr lang="hr-HR" b="0" baseline="0" dirty="0" smtClean="0">
                          <a:latin typeface="Garamond" panose="02020404030301010803" pitchFamily="18" charset="0"/>
                        </a:rPr>
                        <a:t> i u</a:t>
                      </a:r>
                      <a:r>
                        <a:rPr lang="en-US" b="0" dirty="0" err="1" smtClean="0">
                          <a:latin typeface="Garamond" panose="02020404030301010803" pitchFamily="18" charset="0"/>
                        </a:rPr>
                        <a:t>govor</a:t>
                      </a:r>
                      <a:r>
                        <a:rPr lang="en-US" b="0" dirty="0" smtClean="0">
                          <a:latin typeface="Garamond" panose="02020404030301010803" pitchFamily="18" charset="0"/>
                        </a:rPr>
                        <a:t> o </a:t>
                      </a:r>
                      <a:r>
                        <a:rPr lang="en-US" b="0" dirty="0" err="1" smtClean="0">
                          <a:latin typeface="Garamond" panose="02020404030301010803" pitchFamily="18" charset="0"/>
                        </a:rPr>
                        <a:t>naukovanju</a:t>
                      </a:r>
                      <a:r>
                        <a:rPr lang="en-US" b="0" dirty="0" smtClean="0">
                          <a:latin typeface="Garamond" panose="02020404030301010803" pitchFamily="18" charset="0"/>
                        </a:rPr>
                        <a:t> (4</a:t>
                      </a:r>
                      <a:r>
                        <a:rPr lang="hr-HR" b="0" baseline="0" dirty="0" smtClean="0">
                          <a:latin typeface="Garamond" panose="02020404030301010803" pitchFamily="18" charset="0"/>
                        </a:rPr>
                        <a:t> </a:t>
                      </a:r>
                      <a:r>
                        <a:rPr lang="en-US" b="0" dirty="0" err="1" smtClean="0">
                          <a:latin typeface="Garamond" panose="02020404030301010803" pitchFamily="18" charset="0"/>
                        </a:rPr>
                        <a:t>primjerka</a:t>
                      </a:r>
                      <a:r>
                        <a:rPr lang="en-US" b="0" dirty="0" smtClean="0">
                          <a:latin typeface="Garamond" panose="02020404030301010803" pitchFamily="18" charset="0"/>
                        </a:rPr>
                        <a:t>)</a:t>
                      </a:r>
                    </a:p>
                    <a:p>
                      <a:endParaRPr lang="en-US" b="0" dirty="0">
                        <a:latin typeface="Garamond" panose="02020404030301010803" pitchFamily="18" charset="0"/>
                      </a:endParaRPr>
                    </a:p>
                  </a:txBody>
                  <a:tcPr anchor="ctr"/>
                </a:tc>
                <a:extLst>
                  <a:ext uri="{0D108BD9-81ED-4DB2-BD59-A6C34878D82A}">
                    <a16:rowId xmlns:a16="http://schemas.microsoft.com/office/drawing/2014/main" val="3562785260"/>
                  </a:ext>
                </a:extLst>
              </a:tr>
              <a:tr h="558042">
                <a:tc>
                  <a:txBody>
                    <a:bodyPr/>
                    <a:lstStyle/>
                    <a:p>
                      <a:r>
                        <a:rPr lang="hr-HR" b="1" dirty="0" smtClean="0">
                          <a:latin typeface="Garamond" panose="02020404030301010803" pitchFamily="18" charset="0"/>
                        </a:rPr>
                        <a:t>AUTOLAKIRER – JMO </a:t>
                      </a:r>
                      <a:endParaRPr lang="en-US" b="1" dirty="0">
                        <a:latin typeface="Garamond" panose="02020404030301010803" pitchFamily="18" charset="0"/>
                      </a:endParaRPr>
                    </a:p>
                  </a:txBody>
                  <a:tcPr anchor="ctr"/>
                </a:tc>
                <a:tc vMerge="1">
                  <a:txBody>
                    <a:bodyPr/>
                    <a:lstStyle/>
                    <a:p>
                      <a:endParaRPr lang="en-US" dirty="0"/>
                    </a:p>
                  </a:txBody>
                  <a:tcPr/>
                </a:tc>
                <a:tc>
                  <a:txBody>
                    <a:bodyPr/>
                    <a:lstStyle/>
                    <a:p>
                      <a:r>
                        <a:rPr lang="en-US" b="0" dirty="0">
                          <a:latin typeface="Garamond" panose="02020404030301010803" pitchFamily="18" charset="0"/>
                        </a:rPr>
                        <a:t>Broj </a:t>
                      </a:r>
                      <a:r>
                        <a:rPr lang="en-US" b="0" dirty="0" err="1">
                          <a:latin typeface="Garamond" panose="02020404030301010803" pitchFamily="18" charset="0"/>
                        </a:rPr>
                        <a:t>učenika</a:t>
                      </a:r>
                      <a:r>
                        <a:rPr lang="en-US" b="0" dirty="0">
                          <a:latin typeface="Garamond" panose="02020404030301010803" pitchFamily="18" charset="0"/>
                        </a:rPr>
                        <a:t>:</a:t>
                      </a:r>
                      <a:r>
                        <a:rPr lang="hr-HR" b="0" dirty="0">
                          <a:latin typeface="Garamond" panose="02020404030301010803" pitchFamily="18" charset="0"/>
                        </a:rPr>
                        <a:t> </a:t>
                      </a:r>
                      <a:r>
                        <a:rPr lang="hr-HR" b="0" dirty="0" smtClean="0">
                          <a:latin typeface="Garamond" panose="02020404030301010803" pitchFamily="18" charset="0"/>
                        </a:rPr>
                        <a:t>8</a:t>
                      </a:r>
                      <a:endParaRPr lang="en-US" b="0" dirty="0">
                        <a:latin typeface="Garamond" panose="02020404030301010803" pitchFamily="18" charset="0"/>
                      </a:endParaRPr>
                    </a:p>
                  </a:txBody>
                  <a:tcPr anchor="ctr"/>
                </a:tc>
                <a:tc vMerge="1">
                  <a:txBody>
                    <a:bodyPr/>
                    <a:lstStyle/>
                    <a:p>
                      <a:endParaRPr lang="en-US" b="0" dirty="0">
                        <a:latin typeface="Garamond" panose="02020404030301010803" pitchFamily="18" charset="0"/>
                      </a:endParaRPr>
                    </a:p>
                  </a:txBody>
                  <a:tcPr anchor="ctr"/>
                </a:tc>
                <a:extLst>
                  <a:ext uri="{0D108BD9-81ED-4DB2-BD59-A6C34878D82A}">
                    <a16:rowId xmlns:a16="http://schemas.microsoft.com/office/drawing/2014/main" val="1630147489"/>
                  </a:ext>
                </a:extLst>
              </a:tr>
              <a:tr h="835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SOBOSLIKAR-LIČILAC – JMO </a:t>
                      </a:r>
                    </a:p>
                  </a:txBody>
                  <a:tcPr anchor="ctr"/>
                </a:tc>
                <a:tc vMerge="1">
                  <a:txBody>
                    <a:bodyPr/>
                    <a:lstStyle/>
                    <a:p>
                      <a:endParaRPr lang="en-US"/>
                    </a:p>
                  </a:txBody>
                  <a:tcPr/>
                </a:tc>
                <a:tc>
                  <a:txBody>
                    <a:bodyPr/>
                    <a:lstStyle/>
                    <a:p>
                      <a:r>
                        <a:rPr lang="en-US" b="0" dirty="0">
                          <a:latin typeface="Garamond" panose="02020404030301010803" pitchFamily="18" charset="0"/>
                        </a:rPr>
                        <a:t>Broj </a:t>
                      </a:r>
                      <a:r>
                        <a:rPr lang="en-US" b="0" dirty="0" err="1">
                          <a:latin typeface="Garamond" panose="02020404030301010803" pitchFamily="18" charset="0"/>
                        </a:rPr>
                        <a:t>učenika</a:t>
                      </a:r>
                      <a:r>
                        <a:rPr lang="en-US" b="0" dirty="0">
                          <a:latin typeface="Garamond" panose="02020404030301010803" pitchFamily="18" charset="0"/>
                        </a:rPr>
                        <a:t>:</a:t>
                      </a:r>
                      <a:r>
                        <a:rPr lang="hr-HR" b="0" dirty="0">
                          <a:latin typeface="Garamond" panose="02020404030301010803" pitchFamily="18" charset="0"/>
                        </a:rPr>
                        <a:t> 8</a:t>
                      </a:r>
                      <a:endParaRPr lang="en-US" b="0" dirty="0">
                        <a:latin typeface="Garamond" panose="02020404030301010803" pitchFamily="18" charset="0"/>
                      </a:endParaRPr>
                    </a:p>
                  </a:txBody>
                  <a:tcPr anchor="ctr"/>
                </a:tc>
                <a:tc vMerge="1">
                  <a:txBody>
                    <a:bodyPr/>
                    <a:lstStyle/>
                    <a:p>
                      <a:endParaRPr lang="en-US" b="0" dirty="0">
                        <a:latin typeface="Garamond" panose="02020404030301010803" pitchFamily="18" charset="0"/>
                      </a:endParaRPr>
                    </a:p>
                  </a:txBody>
                  <a:tcPr anchor="ctr"/>
                </a:tc>
                <a:extLst>
                  <a:ext uri="{0D108BD9-81ED-4DB2-BD59-A6C34878D82A}">
                    <a16:rowId xmlns:a16="http://schemas.microsoft.com/office/drawing/2014/main" val="3729593012"/>
                  </a:ext>
                </a:extLst>
              </a:tr>
              <a:tr h="646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KROJAČ – JMO </a:t>
                      </a:r>
                      <a:endParaRPr kumimoji="0" lang="en-US" sz="18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endParaRPr>
                    </a:p>
                  </a:txBody>
                  <a:tcPr anchor="ctr"/>
                </a:tc>
                <a:tc vMerge="1">
                  <a:txBody>
                    <a:bodyPr/>
                    <a:lstStyle/>
                    <a:p>
                      <a:endParaRPr lang="hr-HR"/>
                    </a:p>
                  </a:txBody>
                  <a:tcPr/>
                </a:tc>
                <a:tc>
                  <a:txBody>
                    <a:bodyPr/>
                    <a:lstStyle/>
                    <a:p>
                      <a:r>
                        <a:rPr lang="en-US" b="0" dirty="0">
                          <a:latin typeface="Garamond" panose="02020404030301010803" pitchFamily="18" charset="0"/>
                        </a:rPr>
                        <a:t>Broj </a:t>
                      </a:r>
                      <a:r>
                        <a:rPr lang="en-US" b="0" dirty="0" err="1">
                          <a:latin typeface="Garamond" panose="02020404030301010803" pitchFamily="18" charset="0"/>
                        </a:rPr>
                        <a:t>učenika</a:t>
                      </a:r>
                      <a:r>
                        <a:rPr lang="en-US" b="0" dirty="0">
                          <a:latin typeface="Garamond" panose="02020404030301010803" pitchFamily="18" charset="0"/>
                        </a:rPr>
                        <a:t>:</a:t>
                      </a:r>
                      <a:r>
                        <a:rPr lang="hr-HR" b="0" dirty="0">
                          <a:latin typeface="Garamond" panose="02020404030301010803" pitchFamily="18" charset="0"/>
                        </a:rPr>
                        <a:t> 8</a:t>
                      </a:r>
                      <a:endParaRPr lang="en-US" b="0" dirty="0">
                        <a:latin typeface="Garamond" panose="02020404030301010803"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Dokumenti za upis: </a:t>
                      </a:r>
                      <a:r>
                        <a:rPr kumimoji="0" lang="en-US" sz="1800" b="0" i="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Upisnica</a:t>
                      </a:r>
                      <a:r>
                        <a:rPr kumimoji="0" lang="en-US"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iz</a:t>
                      </a:r>
                      <a:r>
                        <a:rPr kumimoji="0" lang="en-US"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aplikacije</a:t>
                      </a: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s</a:t>
                      </a:r>
                      <a:r>
                        <a:rPr kumimoji="0" lang="en-US" sz="1800" b="0" i="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vjedodžba</a:t>
                      </a:r>
                      <a:r>
                        <a:rPr kumimoji="0" lang="en-US"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medicine </a:t>
                      </a:r>
                      <a:r>
                        <a:rPr kumimoji="0" lang="en-US" sz="1800" b="0" i="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rada</a:t>
                      </a: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a:t>
                      </a:r>
                      <a:endParaRPr kumimoji="0" lang="en-US"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endParaRPr>
                    </a:p>
                  </a:txBody>
                  <a:tcPr anchor="ctr"/>
                </a:tc>
                <a:extLst>
                  <a:ext uri="{0D108BD9-81ED-4DB2-BD59-A6C34878D82A}">
                    <a16:rowId xmlns:a16="http://schemas.microsoft.com/office/drawing/2014/main" val="487616325"/>
                  </a:ext>
                </a:extLst>
              </a:tr>
              <a:tr h="804338">
                <a:tc>
                  <a:txBody>
                    <a:bodyPr/>
                    <a:lstStyle/>
                    <a:p>
                      <a:r>
                        <a:rPr lang="hr-HR" b="1" dirty="0">
                          <a:latin typeface="Garamond" panose="02020404030301010803" pitchFamily="18" charset="0"/>
                        </a:rPr>
                        <a:t>KONOBAR</a:t>
                      </a:r>
                      <a:endParaRPr lang="en-US" b="1" dirty="0">
                        <a:latin typeface="Garamond" panose="02020404030301010803" pitchFamily="18" charset="0"/>
                      </a:endParaRPr>
                    </a:p>
                  </a:txBody>
                  <a:tcPr anchor="ctr"/>
                </a:tc>
                <a:tc vMerge="1">
                  <a:txBody>
                    <a:bodyPr/>
                    <a:lstStyle/>
                    <a:p>
                      <a:endParaRPr lang="hr-HR"/>
                    </a:p>
                  </a:txBody>
                  <a:tcPr/>
                </a:tc>
                <a:tc>
                  <a:txBody>
                    <a:bodyPr/>
                    <a:lstStyle/>
                    <a:p>
                      <a:r>
                        <a:rPr lang="en-US" b="0" dirty="0">
                          <a:latin typeface="Garamond" panose="02020404030301010803" pitchFamily="18" charset="0"/>
                        </a:rPr>
                        <a:t>Broj </a:t>
                      </a:r>
                      <a:r>
                        <a:rPr lang="en-US" b="0" dirty="0" err="1">
                          <a:latin typeface="Garamond" panose="02020404030301010803" pitchFamily="18" charset="0"/>
                        </a:rPr>
                        <a:t>učenika</a:t>
                      </a:r>
                      <a:r>
                        <a:rPr lang="en-US" b="0" dirty="0">
                          <a:latin typeface="Garamond" panose="02020404030301010803" pitchFamily="18" charset="0"/>
                        </a:rPr>
                        <a:t>:</a:t>
                      </a:r>
                      <a:r>
                        <a:rPr lang="hr-HR" b="0" dirty="0">
                          <a:latin typeface="Garamond" panose="02020404030301010803" pitchFamily="18" charset="0"/>
                        </a:rPr>
                        <a:t> 16</a:t>
                      </a:r>
                      <a:endParaRPr lang="en-US" b="0" dirty="0">
                        <a:latin typeface="Garamond" panose="02020404030301010803"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Dokumenti za upis: </a:t>
                      </a:r>
                      <a:r>
                        <a:rPr kumimoji="0" lang="en-US" sz="1800" b="0" i="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Upisnica</a:t>
                      </a:r>
                      <a:r>
                        <a:rPr kumimoji="0" lang="en-US"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iz</a:t>
                      </a:r>
                      <a:r>
                        <a:rPr kumimoji="0" lang="en-US"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aplikacije</a:t>
                      </a: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potvrda nadležnog školskog liječnika i u</a:t>
                      </a:r>
                      <a:r>
                        <a:rPr kumimoji="0" lang="en-US" sz="1800" b="0" i="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govor</a:t>
                      </a:r>
                      <a:r>
                        <a:rPr kumimoji="0" lang="en-US"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o </a:t>
                      </a: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provedbi praktične nastave</a:t>
                      </a:r>
                      <a:r>
                        <a:rPr kumimoji="0" lang="en-US"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(4</a:t>
                      </a: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primjerka</a:t>
                      </a:r>
                      <a:r>
                        <a:rPr kumimoji="0" lang="en-US"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a:t>
                      </a: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a:t>
                      </a:r>
                      <a:endParaRPr kumimoji="0" lang="en-US"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endParaRPr>
                    </a:p>
                  </a:txBody>
                  <a:tcPr anchor="ctr"/>
                </a:tc>
                <a:extLst>
                  <a:ext uri="{0D108BD9-81ED-4DB2-BD59-A6C34878D82A}">
                    <a16:rowId xmlns:a16="http://schemas.microsoft.com/office/drawing/2014/main" val="3043567769"/>
                  </a:ext>
                </a:extLst>
              </a:tr>
              <a:tr h="0">
                <a:tc>
                  <a:txBody>
                    <a:bodyPr/>
                    <a:lstStyle/>
                    <a:p>
                      <a:r>
                        <a:rPr lang="hr-HR" b="1" dirty="0">
                          <a:latin typeface="Garamond" panose="02020404030301010803" pitchFamily="18" charset="0"/>
                        </a:rPr>
                        <a:t>SLASTIČAR</a:t>
                      </a:r>
                      <a:endParaRPr lang="en-US" b="1" dirty="0">
                        <a:latin typeface="Garamond" panose="02020404030301010803" pitchFamily="18" charset="0"/>
                      </a:endParaRPr>
                    </a:p>
                  </a:txBody>
                  <a:tcPr anchor="ctr"/>
                </a:tc>
                <a:tc vMerge="1">
                  <a:txBody>
                    <a:bodyPr/>
                    <a:lstStyle/>
                    <a:p>
                      <a:endParaRPr lang="en-US" dirty="0"/>
                    </a:p>
                  </a:txBody>
                  <a:tcPr/>
                </a:tc>
                <a:tc>
                  <a:txBody>
                    <a:bodyPr/>
                    <a:lstStyle/>
                    <a:p>
                      <a:r>
                        <a:rPr lang="en-US" b="0" dirty="0">
                          <a:latin typeface="Garamond" panose="02020404030301010803" pitchFamily="18" charset="0"/>
                        </a:rPr>
                        <a:t>Broj </a:t>
                      </a:r>
                      <a:r>
                        <a:rPr lang="en-US" b="0" dirty="0" err="1">
                          <a:latin typeface="Garamond" panose="02020404030301010803" pitchFamily="18" charset="0"/>
                        </a:rPr>
                        <a:t>učenika</a:t>
                      </a:r>
                      <a:r>
                        <a:rPr lang="en-US" b="0" dirty="0">
                          <a:latin typeface="Garamond" panose="02020404030301010803" pitchFamily="18" charset="0"/>
                        </a:rPr>
                        <a:t>:</a:t>
                      </a:r>
                      <a:r>
                        <a:rPr lang="hr-HR" b="0" dirty="0">
                          <a:latin typeface="Garamond" panose="02020404030301010803" pitchFamily="18" charset="0"/>
                        </a:rPr>
                        <a:t> 8</a:t>
                      </a:r>
                      <a:endParaRPr lang="en-US" b="0" dirty="0">
                        <a:latin typeface="Garamond" panose="02020404030301010803" pitchFamily="18" charset="0"/>
                      </a:endParaRPr>
                    </a:p>
                  </a:txBody>
                  <a:tcPr anchor="ctr"/>
                </a:tc>
                <a:tc rowSpan="2">
                  <a:txBody>
                    <a:bodyPr/>
                    <a:lstStyle/>
                    <a:p>
                      <a:r>
                        <a:rPr lang="en-US" b="0" dirty="0" err="1" smtClean="0">
                          <a:latin typeface="Garamond" panose="02020404030301010803" pitchFamily="18" charset="0"/>
                        </a:rPr>
                        <a:t>Dokumenti</a:t>
                      </a:r>
                      <a:r>
                        <a:rPr lang="en-US" b="0" dirty="0" smtClean="0">
                          <a:latin typeface="Garamond" panose="02020404030301010803" pitchFamily="18" charset="0"/>
                        </a:rPr>
                        <a:t> </a:t>
                      </a:r>
                      <a:r>
                        <a:rPr lang="en-US" b="0" dirty="0" err="1" smtClean="0">
                          <a:latin typeface="Garamond" panose="02020404030301010803" pitchFamily="18" charset="0"/>
                        </a:rPr>
                        <a:t>za</a:t>
                      </a:r>
                      <a:r>
                        <a:rPr lang="en-US" b="0" dirty="0" smtClean="0">
                          <a:latin typeface="Garamond" panose="02020404030301010803" pitchFamily="18" charset="0"/>
                        </a:rPr>
                        <a:t> </a:t>
                      </a:r>
                      <a:r>
                        <a:rPr lang="en-US" b="0" dirty="0" err="1" smtClean="0">
                          <a:latin typeface="Garamond" panose="02020404030301010803" pitchFamily="18" charset="0"/>
                        </a:rPr>
                        <a:t>upis</a:t>
                      </a:r>
                      <a:r>
                        <a:rPr lang="en-US" b="0" dirty="0" smtClean="0">
                          <a:latin typeface="Garamond" panose="02020404030301010803" pitchFamily="18" charset="0"/>
                        </a:rPr>
                        <a:t>: </a:t>
                      </a:r>
                      <a:r>
                        <a:rPr lang="en-US" b="0" dirty="0" err="1" smtClean="0">
                          <a:latin typeface="Garamond" panose="02020404030301010803" pitchFamily="18" charset="0"/>
                        </a:rPr>
                        <a:t>Upisnica</a:t>
                      </a:r>
                      <a:r>
                        <a:rPr lang="en-US" b="0" dirty="0" smtClean="0">
                          <a:latin typeface="Garamond" panose="02020404030301010803" pitchFamily="18" charset="0"/>
                        </a:rPr>
                        <a:t> </a:t>
                      </a:r>
                      <a:r>
                        <a:rPr lang="en-US" b="0" dirty="0" err="1" smtClean="0">
                          <a:latin typeface="Garamond" panose="02020404030301010803" pitchFamily="18" charset="0"/>
                        </a:rPr>
                        <a:t>iz</a:t>
                      </a:r>
                      <a:r>
                        <a:rPr lang="en-US" b="0" dirty="0" smtClean="0">
                          <a:latin typeface="Garamond" panose="02020404030301010803" pitchFamily="18" charset="0"/>
                        </a:rPr>
                        <a:t> </a:t>
                      </a:r>
                      <a:r>
                        <a:rPr lang="en-US" b="0" dirty="0" err="1" smtClean="0">
                          <a:latin typeface="Garamond" panose="02020404030301010803" pitchFamily="18" charset="0"/>
                        </a:rPr>
                        <a:t>aplikacije</a:t>
                      </a:r>
                      <a:r>
                        <a:rPr lang="en-US" b="0" dirty="0" smtClean="0">
                          <a:latin typeface="Garamond" panose="02020404030301010803" pitchFamily="18" charset="0"/>
                        </a:rPr>
                        <a:t>, </a:t>
                      </a:r>
                      <a:r>
                        <a:rPr lang="en-US" b="0" dirty="0" err="1" smtClean="0">
                          <a:latin typeface="Garamond" panose="02020404030301010803" pitchFamily="18" charset="0"/>
                        </a:rPr>
                        <a:t>svjedodžba</a:t>
                      </a:r>
                      <a:r>
                        <a:rPr lang="en-US" b="0" dirty="0" smtClean="0">
                          <a:latin typeface="Garamond" panose="02020404030301010803" pitchFamily="18" charset="0"/>
                        </a:rPr>
                        <a:t> medicine </a:t>
                      </a:r>
                      <a:r>
                        <a:rPr lang="en-US" b="0" dirty="0" err="1" smtClean="0">
                          <a:latin typeface="Garamond" panose="02020404030301010803" pitchFamily="18" charset="0"/>
                        </a:rPr>
                        <a:t>rada</a:t>
                      </a:r>
                      <a:r>
                        <a:rPr lang="en-US" b="0" dirty="0" smtClean="0">
                          <a:latin typeface="Garamond" panose="02020404030301010803" pitchFamily="18" charset="0"/>
                        </a:rPr>
                        <a:t> </a:t>
                      </a:r>
                      <a:r>
                        <a:rPr lang="en-US" b="0" dirty="0" err="1" smtClean="0">
                          <a:latin typeface="Garamond" panose="02020404030301010803" pitchFamily="18" charset="0"/>
                        </a:rPr>
                        <a:t>i</a:t>
                      </a:r>
                      <a:r>
                        <a:rPr lang="en-US" b="0" dirty="0" smtClean="0">
                          <a:latin typeface="Garamond" panose="02020404030301010803" pitchFamily="18" charset="0"/>
                        </a:rPr>
                        <a:t> </a:t>
                      </a:r>
                      <a:r>
                        <a:rPr lang="en-US" b="0" dirty="0" err="1" smtClean="0">
                          <a:latin typeface="Garamond" panose="02020404030301010803" pitchFamily="18" charset="0"/>
                        </a:rPr>
                        <a:t>ugovor</a:t>
                      </a:r>
                      <a:r>
                        <a:rPr lang="en-US" b="0" dirty="0" smtClean="0">
                          <a:latin typeface="Garamond" panose="02020404030301010803" pitchFamily="18" charset="0"/>
                        </a:rPr>
                        <a:t> o </a:t>
                      </a:r>
                      <a:r>
                        <a:rPr lang="hr-HR" b="0" dirty="0" smtClean="0">
                          <a:latin typeface="Garamond" panose="02020404030301010803" pitchFamily="18" charset="0"/>
                        </a:rPr>
                        <a:t>provedbi praktične nastave</a:t>
                      </a:r>
                      <a:r>
                        <a:rPr lang="en-US" b="0" dirty="0" smtClean="0">
                          <a:latin typeface="Garamond" panose="02020404030301010803" pitchFamily="18" charset="0"/>
                        </a:rPr>
                        <a:t> (4 </a:t>
                      </a:r>
                      <a:r>
                        <a:rPr lang="en-US" b="0" dirty="0" err="1" smtClean="0">
                          <a:latin typeface="Garamond" panose="02020404030301010803" pitchFamily="18" charset="0"/>
                        </a:rPr>
                        <a:t>primjerka</a:t>
                      </a:r>
                      <a:r>
                        <a:rPr lang="en-US" b="0" dirty="0" smtClean="0">
                          <a:latin typeface="Garamond" panose="02020404030301010803" pitchFamily="18" charset="0"/>
                        </a:rPr>
                        <a:t>)</a:t>
                      </a:r>
                      <a:r>
                        <a:rPr lang="hr-HR" b="0" dirty="0" smtClean="0">
                          <a:latin typeface="Garamond" panose="02020404030301010803" pitchFamily="18" charset="0"/>
                        </a:rPr>
                        <a:t>.</a:t>
                      </a:r>
                      <a:endParaRPr lang="en-US" b="0" dirty="0" smtClean="0">
                        <a:latin typeface="Garamond" panose="02020404030301010803" pitchFamily="18" charset="0"/>
                      </a:endParaRPr>
                    </a:p>
                  </a:txBody>
                  <a:tcPr anchor="ctr"/>
                </a:tc>
                <a:extLst>
                  <a:ext uri="{0D108BD9-81ED-4DB2-BD59-A6C34878D82A}">
                    <a16:rowId xmlns:a16="http://schemas.microsoft.com/office/drawing/2014/main" val="48724601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KUHAR</a:t>
                      </a:r>
                      <a:endParaRPr kumimoji="0" lang="en-US" sz="18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nchor="ctr"/>
                </a:tc>
                <a:tc>
                  <a:txBody>
                    <a:bodyPr/>
                    <a:lstStyle/>
                    <a:p>
                      <a:r>
                        <a:rPr lang="hr-HR" b="0" dirty="0" smtClean="0">
                          <a:latin typeface="Garamond" panose="02020404030301010803" pitchFamily="18" charset="0"/>
                        </a:rPr>
                        <a:t>Broj učenika:</a:t>
                      </a:r>
                      <a:r>
                        <a:rPr lang="hr-HR" b="0" baseline="0" dirty="0" smtClean="0">
                          <a:latin typeface="Garamond" panose="02020404030301010803" pitchFamily="18" charset="0"/>
                        </a:rPr>
                        <a:t> 24</a:t>
                      </a:r>
                      <a:endParaRPr lang="en-US" b="0" dirty="0">
                        <a:latin typeface="Garamond" panose="02020404030301010803" pitchFamily="18" charset="0"/>
                      </a:endParaRPr>
                    </a:p>
                  </a:txBody>
                  <a:tcPr anchor="ctr"/>
                </a:tc>
                <a:tc vMerge="1">
                  <a:txBody>
                    <a:bodyPr/>
                    <a:lstStyle/>
                    <a:p>
                      <a:endParaRPr lang="en-US" b="0" dirty="0">
                        <a:latin typeface="Garamond" panose="02020404030301010803" pitchFamily="18" charset="0"/>
                      </a:endParaRPr>
                    </a:p>
                  </a:txBody>
                  <a:tcPr anchor="ctr"/>
                </a:tc>
                <a:extLst>
                  <a:ext uri="{0D108BD9-81ED-4DB2-BD59-A6C34878D82A}">
                    <a16:rowId xmlns:a16="http://schemas.microsoft.com/office/drawing/2014/main" val="4081040927"/>
                  </a:ext>
                </a:extLst>
              </a:tr>
            </a:tbl>
          </a:graphicData>
        </a:graphic>
      </p:graphicFrame>
      <p:sp>
        <p:nvSpPr>
          <p:cNvPr id="4" name="Footer Placeholder 3">
            <a:extLst>
              <a:ext uri="{FF2B5EF4-FFF2-40B4-BE49-F238E27FC236}">
                <a16:creationId xmlns:a16="http://schemas.microsoft.com/office/drawing/2014/main" id="{57BF19DF-F98F-4735-A9E8-300C93E33FEA}"/>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237ADA98-AAEA-4774-9C9D-0FDB67E817F4}"/>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58</a:t>
            </a:fld>
            <a:endParaRPr lang="hr-HR">
              <a:solidFill>
                <a:prstClr val="black">
                  <a:tint val="75000"/>
                </a:prstClr>
              </a:solidFill>
            </a:endParaRPr>
          </a:p>
        </p:txBody>
      </p:sp>
    </p:spTree>
    <p:extLst>
      <p:ext uri="{BB962C8B-B14F-4D97-AF65-F5344CB8AC3E}">
        <p14:creationId xmlns:p14="http://schemas.microsoft.com/office/powerpoint/2010/main" val="36764215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sz="2900" b="1" dirty="0">
                <a:solidFill>
                  <a:prstClr val="black"/>
                </a:solidFill>
                <a:latin typeface="Garamond" panose="02020404030301010803" pitchFamily="18" charset="0"/>
              </a:rPr>
              <a:t>Srednja strukovna škola Vinkovci</a:t>
            </a:r>
            <a:endParaRPr lang="hr-HR" dirty="0"/>
          </a:p>
        </p:txBody>
      </p:sp>
      <p:sp>
        <p:nvSpPr>
          <p:cNvPr id="7" name="Rezervirano mjesto sadržaja 6"/>
          <p:cNvSpPr>
            <a:spLocks noGrp="1"/>
          </p:cNvSpPr>
          <p:nvPr>
            <p:ph idx="1"/>
          </p:nvPr>
        </p:nvSpPr>
        <p:spPr>
          <a:xfrm>
            <a:off x="1371600" y="2479963"/>
            <a:ext cx="9601200" cy="4378037"/>
          </a:xfrm>
        </p:spPr>
        <p:txBody>
          <a:bodyPr>
            <a:normAutofit/>
          </a:bodyPr>
          <a:lstStyle/>
          <a:p>
            <a:endParaRPr lang="hr-HR" dirty="0" smtClean="0"/>
          </a:p>
          <a:p>
            <a:endParaRPr lang="hr-HR" dirty="0"/>
          </a:p>
          <a:p>
            <a:endParaRPr lang="hr-HR" dirty="0" smtClean="0"/>
          </a:p>
          <a:p>
            <a:pPr algn="just"/>
            <a:r>
              <a:rPr lang="hr-HR" sz="1800" dirty="0" smtClean="0">
                <a:latin typeface="Garamond" panose="02020404030301010803" pitchFamily="18" charset="0"/>
              </a:rPr>
              <a:t>Upisnice i potrebna dokumentacija zaprimaju se u sljedećem vremenu u učionici 26 (prostorija Srednje strukovne škole Vinkovci):</a:t>
            </a:r>
          </a:p>
          <a:p>
            <a:pPr marL="0" indent="0" algn="ctr">
              <a:buNone/>
            </a:pPr>
            <a:r>
              <a:rPr lang="hr-HR" sz="1800" b="1" dirty="0" smtClean="0">
                <a:latin typeface="Garamond" panose="02020404030301010803" pitchFamily="18" charset="0"/>
              </a:rPr>
              <a:t>Ponedjeljak 16. srpnja 2018. od 8:00 do 12:00 sati.</a:t>
            </a:r>
          </a:p>
          <a:p>
            <a:pPr marL="0" indent="0" algn="ctr">
              <a:buNone/>
            </a:pPr>
            <a:r>
              <a:rPr lang="hr-HR" sz="1800" b="1" dirty="0" smtClean="0">
                <a:latin typeface="Garamond" panose="02020404030301010803" pitchFamily="18" charset="0"/>
              </a:rPr>
              <a:t>Utorak 17. srpnja 2018. </a:t>
            </a:r>
            <a:r>
              <a:rPr lang="pl-PL" sz="1800" b="1" dirty="0">
                <a:latin typeface="Garamond" panose="02020404030301010803" pitchFamily="18" charset="0"/>
              </a:rPr>
              <a:t>od </a:t>
            </a:r>
            <a:r>
              <a:rPr lang="pl-PL" sz="1800" b="1" dirty="0" smtClean="0">
                <a:latin typeface="Garamond" panose="02020404030301010803" pitchFamily="18" charset="0"/>
              </a:rPr>
              <a:t>13:00 </a:t>
            </a:r>
            <a:r>
              <a:rPr lang="pl-PL" sz="1800" b="1" dirty="0">
                <a:latin typeface="Garamond" panose="02020404030301010803" pitchFamily="18" charset="0"/>
              </a:rPr>
              <a:t>do </a:t>
            </a:r>
            <a:r>
              <a:rPr lang="pl-PL" sz="1800" b="1" dirty="0" smtClean="0">
                <a:latin typeface="Garamond" panose="02020404030301010803" pitchFamily="18" charset="0"/>
              </a:rPr>
              <a:t>17:00 </a:t>
            </a:r>
            <a:r>
              <a:rPr lang="pl-PL" sz="1800" b="1" dirty="0">
                <a:latin typeface="Garamond" panose="02020404030301010803" pitchFamily="18" charset="0"/>
              </a:rPr>
              <a:t>sati</a:t>
            </a:r>
            <a:r>
              <a:rPr lang="pl-PL" sz="1800" b="1" dirty="0" smtClean="0">
                <a:latin typeface="Garamond" panose="02020404030301010803" pitchFamily="18" charset="0"/>
              </a:rPr>
              <a:t>.</a:t>
            </a:r>
            <a:endParaRPr lang="hr-HR" sz="1800" b="1" dirty="0" smtClean="0">
              <a:latin typeface="Garamond" panose="02020404030301010803" pitchFamily="18" charset="0"/>
            </a:endParaRPr>
          </a:p>
          <a:p>
            <a:pPr marL="0" indent="0" algn="ctr">
              <a:buNone/>
            </a:pPr>
            <a:r>
              <a:rPr lang="hr-HR" sz="1800" b="1" dirty="0" smtClean="0">
                <a:latin typeface="Garamond" panose="02020404030301010803" pitchFamily="18" charset="0"/>
              </a:rPr>
              <a:t>Srijeda 18. srpnja 2018. </a:t>
            </a:r>
            <a:r>
              <a:rPr lang="pl-PL" sz="1800" b="1" dirty="0">
                <a:latin typeface="Garamond" panose="02020404030301010803" pitchFamily="18" charset="0"/>
              </a:rPr>
              <a:t>od 8:00 do 12:00 sati</a:t>
            </a:r>
            <a:r>
              <a:rPr lang="pl-PL" sz="1800" b="1" dirty="0" smtClean="0">
                <a:latin typeface="Garamond" panose="02020404030301010803" pitchFamily="18" charset="0"/>
              </a:rPr>
              <a:t>.</a:t>
            </a:r>
            <a:endParaRPr lang="hr-HR" sz="1800" b="1" dirty="0" smtClean="0">
              <a:latin typeface="Garamond" panose="02020404030301010803" pitchFamily="18" charset="0"/>
            </a:endParaRPr>
          </a:p>
          <a:p>
            <a:pPr marL="0" indent="0" algn="ctr">
              <a:buNone/>
            </a:pPr>
            <a:r>
              <a:rPr lang="hr-HR" sz="1800" b="1" dirty="0" smtClean="0">
                <a:latin typeface="Garamond" panose="02020404030301010803" pitchFamily="18" charset="0"/>
              </a:rPr>
              <a:t>Četvrtak 19. srpnja 2018. </a:t>
            </a:r>
            <a:r>
              <a:rPr lang="pl-PL" sz="1800" b="1" dirty="0">
                <a:latin typeface="Garamond" panose="02020404030301010803" pitchFamily="18" charset="0"/>
              </a:rPr>
              <a:t>od </a:t>
            </a:r>
            <a:r>
              <a:rPr lang="pl-PL" sz="1800" b="1" dirty="0" smtClean="0">
                <a:latin typeface="Garamond" panose="02020404030301010803" pitchFamily="18" charset="0"/>
              </a:rPr>
              <a:t>10:00 </a:t>
            </a:r>
            <a:r>
              <a:rPr lang="pl-PL" sz="1800" b="1" dirty="0">
                <a:latin typeface="Garamond" panose="02020404030301010803" pitchFamily="18" charset="0"/>
              </a:rPr>
              <a:t>do </a:t>
            </a:r>
            <a:r>
              <a:rPr lang="pl-PL" sz="1800" b="1" dirty="0" smtClean="0">
                <a:latin typeface="Garamond" panose="02020404030301010803" pitchFamily="18" charset="0"/>
              </a:rPr>
              <a:t>14:00 </a:t>
            </a:r>
            <a:r>
              <a:rPr lang="pl-PL" sz="1800" b="1" dirty="0">
                <a:latin typeface="Garamond" panose="02020404030301010803" pitchFamily="18" charset="0"/>
              </a:rPr>
              <a:t>sati.</a:t>
            </a:r>
          </a:p>
          <a:p>
            <a:pPr marL="0" indent="0">
              <a:buNone/>
            </a:pPr>
            <a:endParaRPr lang="hr-HR" dirty="0"/>
          </a:p>
        </p:txBody>
      </p:sp>
      <p:sp>
        <p:nvSpPr>
          <p:cNvPr id="4" name="Rezervirano mjesto podnožja 3"/>
          <p:cNvSpPr>
            <a:spLocks noGrp="1"/>
          </p:cNvSpPr>
          <p:nvPr>
            <p:ph type="ftr" sz="quarter" idx="11"/>
          </p:nvPr>
        </p:nvSpPr>
        <p:spPr/>
        <p:txBody>
          <a:bodyPr/>
          <a:lstStyle/>
          <a:p>
            <a:r>
              <a:rPr lang="hr-HR" smtClean="0">
                <a:solidFill>
                  <a:prstClr val="black">
                    <a:tint val="75000"/>
                  </a:prstClr>
                </a:solidFill>
              </a:rPr>
              <a:t>Osnovna škola "Ivan Kozarac" Nijemci</a:t>
            </a:r>
            <a:endParaRPr lang="hr-HR">
              <a:solidFill>
                <a:prstClr val="black">
                  <a:tint val="75000"/>
                </a:prstClr>
              </a:solidFill>
            </a:endParaRPr>
          </a:p>
        </p:txBody>
      </p:sp>
      <p:sp>
        <p:nvSpPr>
          <p:cNvPr id="5" name="Rezervirano mjesto broja slajda 4"/>
          <p:cNvSpPr>
            <a:spLocks noGrp="1"/>
          </p:cNvSpPr>
          <p:nvPr>
            <p:ph type="sldNum" sz="quarter" idx="12"/>
          </p:nvPr>
        </p:nvSpPr>
        <p:spPr/>
        <p:txBody>
          <a:bodyPr/>
          <a:lstStyle/>
          <a:p>
            <a:fld id="{6FDD72BF-B849-4E00-8E72-529104776363}" type="slidenum">
              <a:rPr lang="hr-HR" smtClean="0">
                <a:solidFill>
                  <a:prstClr val="black">
                    <a:tint val="75000"/>
                  </a:prstClr>
                </a:solidFill>
              </a:rPr>
              <a:pPr/>
              <a:t>59</a:t>
            </a:fld>
            <a:endParaRPr lang="hr-HR">
              <a:solidFill>
                <a:prstClr val="black">
                  <a:tint val="75000"/>
                </a:prstClr>
              </a:solidFill>
            </a:endParaRPr>
          </a:p>
        </p:txBody>
      </p:sp>
      <p:graphicFrame>
        <p:nvGraphicFramePr>
          <p:cNvPr id="6" name="Tablica 5"/>
          <p:cNvGraphicFramePr>
            <a:graphicFrameLocks noGrp="1"/>
          </p:cNvGraphicFramePr>
          <p:nvPr>
            <p:extLst>
              <p:ext uri="{D42A27DB-BD31-4B8C-83A1-F6EECF244321}">
                <p14:modId xmlns:p14="http://schemas.microsoft.com/office/powerpoint/2010/main" val="3208872467"/>
              </p:ext>
            </p:extLst>
          </p:nvPr>
        </p:nvGraphicFramePr>
        <p:xfrm>
          <a:off x="1371600" y="1593272"/>
          <a:ext cx="10155382" cy="1728609"/>
        </p:xfrm>
        <a:graphic>
          <a:graphicData uri="http://schemas.openxmlformats.org/drawingml/2006/table">
            <a:tbl>
              <a:tblPr firstRow="1" bandRow="1">
                <a:tableStyleId>{D7AC3CCA-C797-4891-BE02-D94E43425B78}</a:tableStyleId>
              </a:tblPr>
              <a:tblGrid>
                <a:gridCol w="3503703">
                  <a:extLst>
                    <a:ext uri="{9D8B030D-6E8A-4147-A177-3AD203B41FA5}">
                      <a16:colId xmlns:a16="http://schemas.microsoft.com/office/drawing/2014/main" val="591481138"/>
                    </a:ext>
                  </a:extLst>
                </a:gridCol>
                <a:gridCol w="4522578">
                  <a:extLst>
                    <a:ext uri="{9D8B030D-6E8A-4147-A177-3AD203B41FA5}">
                      <a16:colId xmlns:a16="http://schemas.microsoft.com/office/drawing/2014/main" val="2865677619"/>
                    </a:ext>
                  </a:extLst>
                </a:gridCol>
                <a:gridCol w="2129101">
                  <a:extLst>
                    <a:ext uri="{9D8B030D-6E8A-4147-A177-3AD203B41FA5}">
                      <a16:colId xmlns:a16="http://schemas.microsoft.com/office/drawing/2014/main" val="3185264196"/>
                    </a:ext>
                  </a:extLst>
                </a:gridCol>
              </a:tblGrid>
              <a:tr h="634976">
                <a:tc>
                  <a:txBody>
                    <a:bodyPr/>
                    <a:lstStyle/>
                    <a:p>
                      <a:r>
                        <a:rPr lang="hr-HR" b="1" dirty="0">
                          <a:latin typeface="Garamond" panose="02020404030301010803" pitchFamily="18" charset="0"/>
                        </a:rPr>
                        <a:t>POMOĆNI KUHAR I SLASTIČAR – TES </a:t>
                      </a:r>
                      <a:endParaRPr lang="en-US" b="1" dirty="0">
                        <a:latin typeface="Garamond" panose="02020404030301010803" pitchFamily="18" charset="0"/>
                      </a:endParaRPr>
                    </a:p>
                  </a:txBody>
                  <a:tcPr anchor="ctr"/>
                </a:tc>
                <a:tc rowSpan="2">
                  <a:txBody>
                    <a:bodyPr/>
                    <a:lstStyle/>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Upisnica iz aplikacije, </a:t>
                      </a:r>
                      <a:r>
                        <a:rPr kumimoji="0" lang="en-US" sz="1800" b="0" i="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Rješenje</a:t>
                      </a:r>
                      <a:r>
                        <a:rPr kumimoji="0" lang="en-US"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Ureda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o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primjerenom</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programu</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obrazovanja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Stručno</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mišljenje</a:t>
                      </a: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Službe</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za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profesionalno</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usmjeravanje</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HZZ-a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izdanog</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na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temelju</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potvrde</a:t>
                      </a: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nadležnog</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školskog</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liječnika</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t>
                      </a:r>
                      <a:endPar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Broj učenika: 8</a:t>
                      </a:r>
                      <a:endPar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nchor="ctr"/>
                </a:tc>
                <a:extLst>
                  <a:ext uri="{0D108BD9-81ED-4DB2-BD59-A6C34878D82A}">
                    <a16:rowId xmlns:a16="http://schemas.microsoft.com/office/drawing/2014/main" val="3278246934"/>
                  </a:ext>
                </a:extLst>
              </a:tr>
              <a:tr h="1088529">
                <a:tc>
                  <a:txBody>
                    <a:bodyPr/>
                    <a:lstStyle/>
                    <a:p>
                      <a:r>
                        <a:rPr lang="hr-HR" b="1" dirty="0">
                          <a:latin typeface="Garamond" panose="02020404030301010803" pitchFamily="18" charset="0"/>
                        </a:rPr>
                        <a:t>POMOĆNI SOBOSLIKAR I LIČILAC – TES </a:t>
                      </a:r>
                      <a:endParaRPr lang="en-US" b="1" dirty="0">
                        <a:latin typeface="Garamond" panose="02020404030301010803" pitchFamily="18" charset="0"/>
                      </a:endParaRPr>
                    </a:p>
                  </a:txBody>
                  <a:tcPr anchor="ctr"/>
                </a:tc>
                <a:tc vMerge="1">
                  <a:txBody>
                    <a:bodyPr/>
                    <a:lstStyle/>
                    <a:p>
                      <a:endParaRPr lang="en-US" b="0" dirty="0">
                        <a:latin typeface="Garamond" panose="02020404030301010803"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Broj učenika: 8</a:t>
                      </a:r>
                      <a:endPar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nchor="ctr"/>
                </a:tc>
                <a:extLst>
                  <a:ext uri="{0D108BD9-81ED-4DB2-BD59-A6C34878D82A}">
                    <a16:rowId xmlns:a16="http://schemas.microsoft.com/office/drawing/2014/main" val="4032851149"/>
                  </a:ext>
                </a:extLst>
              </a:tr>
            </a:tbl>
          </a:graphicData>
        </a:graphic>
      </p:graphicFrame>
    </p:spTree>
    <p:extLst>
      <p:ext uri="{BB962C8B-B14F-4D97-AF65-F5344CB8AC3E}">
        <p14:creationId xmlns:p14="http://schemas.microsoft.com/office/powerpoint/2010/main" val="307842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120381" y="203744"/>
            <a:ext cx="8229600" cy="1143000"/>
          </a:xfrm>
        </p:spPr>
        <p:txBody>
          <a:bodyPr>
            <a:normAutofit/>
          </a:bodyPr>
          <a:lstStyle/>
          <a:p>
            <a:r>
              <a:rPr lang="hr-HR" sz="4000" b="1" dirty="0">
                <a:latin typeface="Garamond" panose="02020404030301010803" pitchFamily="18" charset="0"/>
              </a:rPr>
              <a:t>Zajednički element</a:t>
            </a:r>
          </a:p>
        </p:txBody>
      </p:sp>
      <p:graphicFrame>
        <p:nvGraphicFramePr>
          <p:cNvPr id="6" name="Rezervirano mjesto sadržaja 5"/>
          <p:cNvGraphicFramePr>
            <a:graphicFrameLocks noGrp="1"/>
          </p:cNvGraphicFramePr>
          <p:nvPr>
            <p:ph idx="1"/>
          </p:nvPr>
        </p:nvGraphicFramePr>
        <p:xfrm>
          <a:off x="1919536" y="155679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8760F660-30EE-43D7-ADD3-B7F787D7C78E}"/>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4" name="Slide Number Placeholder 3">
            <a:extLst>
              <a:ext uri="{FF2B5EF4-FFF2-40B4-BE49-F238E27FC236}">
                <a16:creationId xmlns:a16="http://schemas.microsoft.com/office/drawing/2014/main" id="{49911CC9-4A03-4D21-B3E2-380E02DDD832}"/>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6</a:t>
            </a:fld>
            <a:endParaRPr lang="hr-HR" dirty="0">
              <a:solidFill>
                <a:prstClr val="black">
                  <a:tint val="75000"/>
                </a:prstClr>
              </a:solidFill>
            </a:endParaRPr>
          </a:p>
        </p:txBody>
      </p:sp>
      <p:graphicFrame>
        <p:nvGraphicFramePr>
          <p:cNvPr id="10" name="Dijagram 9"/>
          <p:cNvGraphicFramePr/>
          <p:nvPr>
            <p:extLst>
              <p:ext uri="{D42A27DB-BD31-4B8C-83A1-F6EECF244321}">
                <p14:modId xmlns:p14="http://schemas.microsoft.com/office/powerpoint/2010/main" val="2776883545"/>
              </p:ext>
            </p:extLst>
          </p:nvPr>
        </p:nvGraphicFramePr>
        <p:xfrm>
          <a:off x="822180" y="836762"/>
          <a:ext cx="11174681" cy="56166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81572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EB44-0C2A-4793-93F7-23FA5E9CB573}"/>
              </a:ext>
            </a:extLst>
          </p:cNvPr>
          <p:cNvSpPr>
            <a:spLocks noGrp="1"/>
          </p:cNvSpPr>
          <p:nvPr>
            <p:ph type="title"/>
          </p:nvPr>
        </p:nvSpPr>
        <p:spPr>
          <a:xfrm>
            <a:off x="1371600" y="247650"/>
            <a:ext cx="9601200" cy="624547"/>
          </a:xfrm>
        </p:spPr>
        <p:txBody>
          <a:bodyPr>
            <a:normAutofit/>
          </a:bodyPr>
          <a:lstStyle/>
          <a:p>
            <a:pPr algn="ctr"/>
            <a:r>
              <a:rPr lang="hr-HR" sz="2800" b="1" dirty="0">
                <a:latin typeface="Garamond" panose="02020404030301010803" pitchFamily="18" charset="0"/>
              </a:rPr>
              <a:t>Zdravstvena i veterinarska škola dr. Andrije Štampara Vinkovci</a:t>
            </a:r>
            <a:endParaRPr lang="en-US" sz="2800" b="1" dirty="0">
              <a:latin typeface="Garamond" panose="02020404030301010803" pitchFamily="18" charset="0"/>
            </a:endParaRPr>
          </a:p>
        </p:txBody>
      </p:sp>
      <p:sp>
        <p:nvSpPr>
          <p:cNvPr id="4" name="Footer Placeholder 3">
            <a:extLst>
              <a:ext uri="{FF2B5EF4-FFF2-40B4-BE49-F238E27FC236}">
                <a16:creationId xmlns:a16="http://schemas.microsoft.com/office/drawing/2014/main" id="{B91A297A-62D1-4292-A744-498D7BFECE4D}"/>
              </a:ext>
            </a:extLst>
          </p:cNvPr>
          <p:cNvSpPr>
            <a:spLocks noGrp="1"/>
          </p:cNvSpPr>
          <p:nvPr>
            <p:ph type="ftr" sz="quarter" idx="11"/>
          </p:nvPr>
        </p:nvSpPr>
        <p:spPr>
          <a:xfrm>
            <a:off x="4788198" y="6453386"/>
            <a:ext cx="6280830" cy="404614"/>
          </a:xfrm>
        </p:spPr>
        <p:txBody>
          <a:bodyPr/>
          <a:lstStyle/>
          <a:p>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8CA40DF2-12C4-49E3-B1B8-DFF038FA51C2}"/>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60</a:t>
            </a:fld>
            <a:endParaRPr lang="hr-HR">
              <a:solidFill>
                <a:prstClr val="black">
                  <a:tint val="75000"/>
                </a:prstClr>
              </a:solidFill>
            </a:endParaRPr>
          </a:p>
        </p:txBody>
      </p:sp>
      <p:graphicFrame>
        <p:nvGraphicFramePr>
          <p:cNvPr id="6" name="Content Placeholder 5">
            <a:extLst>
              <a:ext uri="{FF2B5EF4-FFF2-40B4-BE49-F238E27FC236}">
                <a16:creationId xmlns:a16="http://schemas.microsoft.com/office/drawing/2014/main" id="{A5FDF8D7-ED63-4EA1-80DD-FF3896BED785}"/>
              </a:ext>
            </a:extLst>
          </p:cNvPr>
          <p:cNvGraphicFramePr>
            <a:graphicFrameLocks noGrp="1"/>
          </p:cNvGraphicFramePr>
          <p:nvPr>
            <p:ph idx="1"/>
            <p:extLst>
              <p:ext uri="{D42A27DB-BD31-4B8C-83A1-F6EECF244321}">
                <p14:modId xmlns:p14="http://schemas.microsoft.com/office/powerpoint/2010/main" val="3547099727"/>
              </p:ext>
            </p:extLst>
          </p:nvPr>
        </p:nvGraphicFramePr>
        <p:xfrm>
          <a:off x="1470352" y="981113"/>
          <a:ext cx="9901452" cy="5363357"/>
        </p:xfrm>
        <a:graphic>
          <a:graphicData uri="http://schemas.openxmlformats.org/drawingml/2006/table">
            <a:tbl>
              <a:tblPr firstRow="1" bandRow="1">
                <a:tableStyleId>{D7AC3CCA-C797-4891-BE02-D94E43425B78}</a:tableStyleId>
              </a:tblPr>
              <a:tblGrid>
                <a:gridCol w="3300484">
                  <a:extLst>
                    <a:ext uri="{9D8B030D-6E8A-4147-A177-3AD203B41FA5}">
                      <a16:colId xmlns:a16="http://schemas.microsoft.com/office/drawing/2014/main" val="2637011103"/>
                    </a:ext>
                  </a:extLst>
                </a:gridCol>
                <a:gridCol w="2465696">
                  <a:extLst>
                    <a:ext uri="{9D8B030D-6E8A-4147-A177-3AD203B41FA5}">
                      <a16:colId xmlns:a16="http://schemas.microsoft.com/office/drawing/2014/main" val="4116884053"/>
                    </a:ext>
                  </a:extLst>
                </a:gridCol>
                <a:gridCol w="4135272">
                  <a:extLst>
                    <a:ext uri="{9D8B030D-6E8A-4147-A177-3AD203B41FA5}">
                      <a16:colId xmlns:a16="http://schemas.microsoft.com/office/drawing/2014/main" val="3993521288"/>
                    </a:ext>
                  </a:extLst>
                </a:gridCol>
              </a:tblGrid>
              <a:tr h="1745211">
                <a:tc>
                  <a:txBody>
                    <a:bodyPr/>
                    <a:lstStyle/>
                    <a:p>
                      <a:r>
                        <a:rPr lang="hr-HR" b="1" dirty="0">
                          <a:latin typeface="Garamond" panose="02020404030301010803" pitchFamily="18" charset="0"/>
                        </a:rPr>
                        <a:t>MEDICINSKA SESTRA OPĆE NJEGE/MEDICINSKI TEHNIČAR OPĆE NJEGE</a:t>
                      </a:r>
                      <a:endParaRPr lang="en-US" b="1" dirty="0">
                        <a:latin typeface="Garamond" panose="02020404030301010803" pitchFamily="18" charset="0"/>
                      </a:endParaRPr>
                    </a:p>
                  </a:txBody>
                  <a:tcPr anchor="ctr"/>
                </a:tc>
                <a:tc rowSpan="3">
                  <a:txBody>
                    <a:bodyPr/>
                    <a:lstStyle/>
                    <a:p>
                      <a:pPr marL="285750" indent="-285750" algn="ctr">
                        <a:buFont typeface="Courier New" panose="02070309020205020404" pitchFamily="49" charset="0"/>
                        <a:buChar char="o"/>
                      </a:pPr>
                      <a:endParaRPr lang="hr-HR" b="0" dirty="0">
                        <a:latin typeface="Garamond" panose="02020404030301010803" pitchFamily="18" charset="0"/>
                      </a:endParaRP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Zbroj općeg uspjeha 5.-8. razreda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Zaključne ocjene iz 7. i 8. razreda iz nastavnih predmeta: HJ, MAT, EJ, BIO, KEM, FIZ</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Strani jezici: Engleski jezik i Njemački jezik</a:t>
                      </a:r>
                      <a:endPar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285750" indent="-285750" algn="ctr">
                        <a:buFont typeface="Courier New" panose="02070309020205020404" pitchFamily="49" charset="0"/>
                        <a:buChar char="o"/>
                      </a:pPr>
                      <a:endPar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nchor="ctr"/>
                </a:tc>
                <a:tc>
                  <a:txBody>
                    <a:bodyPr/>
                    <a:lstStyle/>
                    <a:p>
                      <a:pPr marL="285750" indent="-285750" algn="ctr">
                        <a:buFont typeface="Courier New" panose="02070309020205020404" pitchFamily="49" charset="0"/>
                        <a:buChar char="o"/>
                      </a:pPr>
                      <a:r>
                        <a:rPr lang="hr-HR" b="0" dirty="0">
                          <a:latin typeface="Garamond" panose="02020404030301010803" pitchFamily="18" charset="0"/>
                        </a:rPr>
                        <a:t>Trajanje programa: 5 godina</a:t>
                      </a:r>
                    </a:p>
                    <a:p>
                      <a:pPr marL="285750" indent="-285750" algn="ctr">
                        <a:buFont typeface="Courier New" panose="02070309020205020404" pitchFamily="49" charset="0"/>
                        <a:buChar char="o"/>
                      </a:pPr>
                      <a:r>
                        <a:rPr lang="hr-HR" b="0" dirty="0">
                          <a:latin typeface="Garamond" panose="02020404030301010803" pitchFamily="18" charset="0"/>
                        </a:rPr>
                        <a:t>Broj razrednih odjela: 2</a:t>
                      </a:r>
                    </a:p>
                    <a:p>
                      <a:pPr marL="285750" indent="-285750" algn="ctr">
                        <a:buFont typeface="Courier New" panose="02070309020205020404" pitchFamily="49" charset="0"/>
                        <a:buChar char="o"/>
                      </a:pPr>
                      <a:r>
                        <a:rPr lang="hr-HR" b="0" dirty="0">
                          <a:latin typeface="Garamond" panose="02020404030301010803" pitchFamily="18" charset="0"/>
                        </a:rPr>
                        <a:t>Broj učenika: 48</a:t>
                      </a:r>
                    </a:p>
                    <a:p>
                      <a:pPr marL="285750" indent="-285750" algn="ctr">
                        <a:buFont typeface="Courier New" panose="02070309020205020404" pitchFamily="49" charset="0"/>
                        <a:buChar char="o"/>
                      </a:pPr>
                      <a:r>
                        <a:rPr lang="hr-HR" b="0" dirty="0">
                          <a:latin typeface="Garamond" panose="02020404030301010803" pitchFamily="18" charset="0"/>
                        </a:rPr>
                        <a:t>Bodovni prag: 50</a:t>
                      </a:r>
                    </a:p>
                    <a:p>
                      <a:pPr marL="285750" indent="-285750" algn="ctr">
                        <a:buFont typeface="Courier New" panose="02070309020205020404" pitchFamily="49" charset="0"/>
                        <a:buChar char="o"/>
                      </a:pPr>
                      <a:r>
                        <a:rPr lang="hr-HR" b="0" dirty="0">
                          <a:latin typeface="Garamond" panose="02020404030301010803" pitchFamily="18" charset="0"/>
                        </a:rPr>
                        <a:t>Potreban dokument: Liječnička svjedodžba medicine rada</a:t>
                      </a:r>
                    </a:p>
                  </a:txBody>
                  <a:tcPr anchor="ctr"/>
                </a:tc>
                <a:extLst>
                  <a:ext uri="{0D108BD9-81ED-4DB2-BD59-A6C34878D82A}">
                    <a16:rowId xmlns:a16="http://schemas.microsoft.com/office/drawing/2014/main" val="1510064592"/>
                  </a:ext>
                </a:extLst>
              </a:tr>
              <a:tr h="1880786">
                <a:tc>
                  <a:txBody>
                    <a:bodyPr/>
                    <a:lstStyle/>
                    <a:p>
                      <a:r>
                        <a:rPr lang="hr-HR" b="1" dirty="0">
                          <a:latin typeface="Garamond" panose="02020404030301010803" pitchFamily="18" charset="0"/>
                        </a:rPr>
                        <a:t>FIZIOTERAPEUTSKI TEHNIČAR/TEHNIČARKA</a:t>
                      </a:r>
                      <a:endParaRPr lang="en-US" b="1" dirty="0">
                        <a:latin typeface="Garamond" panose="02020404030301010803" pitchFamily="18" charset="0"/>
                      </a:endParaRPr>
                    </a:p>
                  </a:txBody>
                  <a:tcPr anchor="ctr"/>
                </a:tc>
                <a:tc vMerge="1">
                  <a:txBody>
                    <a:bodyPr/>
                    <a:lstStyle/>
                    <a:p>
                      <a:endParaRPr lang="en-US"/>
                    </a:p>
                  </a:txBody>
                  <a:tcPr/>
                </a:tc>
                <a:tc>
                  <a:txBody>
                    <a:bodyPr/>
                    <a:lstStyle/>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Trajanje programa: 4 godina</a:t>
                      </a: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Broj razrednih odjela: 1</a:t>
                      </a: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Broj učenika: 24</a:t>
                      </a: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Bodovni prag: 50</a:t>
                      </a: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Potreban dokument: Potvrda nadležnog školskog liječnika</a:t>
                      </a:r>
                    </a:p>
                  </a:txBody>
                  <a:tcPr anchor="ctr"/>
                </a:tc>
                <a:extLst>
                  <a:ext uri="{0D108BD9-81ED-4DB2-BD59-A6C34878D82A}">
                    <a16:rowId xmlns:a16="http://schemas.microsoft.com/office/drawing/2014/main" val="2496805206"/>
                  </a:ext>
                </a:extLst>
              </a:tr>
              <a:tr h="1614317">
                <a:tc>
                  <a:txBody>
                    <a:bodyPr/>
                    <a:lstStyle/>
                    <a:p>
                      <a:r>
                        <a:rPr lang="hr-HR" b="1" dirty="0">
                          <a:latin typeface="Garamond" panose="02020404030301010803" pitchFamily="18" charset="0"/>
                        </a:rPr>
                        <a:t>VETERINARSKI TEHNIČAR/TEHNIČARKA</a:t>
                      </a:r>
                      <a:endParaRPr lang="en-US" b="1" dirty="0">
                        <a:latin typeface="Garamond" panose="02020404030301010803" pitchFamily="18" charset="0"/>
                      </a:endParaRPr>
                    </a:p>
                  </a:txBody>
                  <a:tcPr anchor="ctr"/>
                </a:tc>
                <a:tc vMerge="1">
                  <a:txBody>
                    <a:bodyPr/>
                    <a:lstStyle/>
                    <a:p>
                      <a:endParaRPr lang="en-US" dirty="0"/>
                    </a:p>
                  </a:txBody>
                  <a:tcPr/>
                </a:tc>
                <a:tc>
                  <a:txBody>
                    <a:bodyPr/>
                    <a:lstStyle/>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Trajanje programa: 4 godina</a:t>
                      </a: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Broj razrednih odjela: 1</a:t>
                      </a: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Broj učenika: 24</a:t>
                      </a: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Bodovni prag: 38</a:t>
                      </a: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r-H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Potreban dokument: Liječnička svjedodžba medicine rada</a:t>
                      </a:r>
                    </a:p>
                  </a:txBody>
                  <a:tcPr anchor="ctr"/>
                </a:tc>
                <a:extLst>
                  <a:ext uri="{0D108BD9-81ED-4DB2-BD59-A6C34878D82A}">
                    <a16:rowId xmlns:a16="http://schemas.microsoft.com/office/drawing/2014/main" val="1953723894"/>
                  </a:ext>
                </a:extLst>
              </a:tr>
            </a:tbl>
          </a:graphicData>
        </a:graphic>
      </p:graphicFrame>
    </p:spTree>
    <p:extLst>
      <p:ext uri="{BB962C8B-B14F-4D97-AF65-F5344CB8AC3E}">
        <p14:creationId xmlns:p14="http://schemas.microsoft.com/office/powerpoint/2010/main" val="21797301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863EC-8081-4C88-A435-97875E558A85}"/>
              </a:ext>
            </a:extLst>
          </p:cNvPr>
          <p:cNvSpPr>
            <a:spLocks noGrp="1"/>
          </p:cNvSpPr>
          <p:nvPr>
            <p:ph type="title"/>
          </p:nvPr>
        </p:nvSpPr>
        <p:spPr>
          <a:xfrm>
            <a:off x="812457" y="237559"/>
            <a:ext cx="11313894" cy="606503"/>
          </a:xfrm>
        </p:spPr>
        <p:txBody>
          <a:bodyPr>
            <a:normAutofit fontScale="90000"/>
          </a:bodyPr>
          <a:lstStyle/>
          <a:p>
            <a:pPr algn="ctr"/>
            <a:r>
              <a:rPr lang="hr-HR" sz="3100" b="1" dirty="0">
                <a:latin typeface="Garamond" panose="02020404030301010803" pitchFamily="18" charset="0"/>
              </a:rPr>
              <a:t>Glazbena škola J. Runjanina Vinkovci</a:t>
            </a:r>
            <a:r>
              <a:rPr lang="hr-HR" sz="3200" b="1" dirty="0">
                <a:latin typeface="Garamond" panose="02020404030301010803" pitchFamily="18" charset="0"/>
              </a:rPr>
              <a:t/>
            </a:r>
            <a:br>
              <a:rPr lang="hr-HR" sz="3200" b="1" dirty="0">
                <a:latin typeface="Garamond" panose="02020404030301010803" pitchFamily="18" charset="0"/>
              </a:rPr>
            </a:br>
            <a:r>
              <a:rPr lang="hr-HR" sz="3200" b="1" dirty="0">
                <a:latin typeface="Garamond" panose="02020404030301010803" pitchFamily="18" charset="0"/>
              </a:rPr>
              <a:t/>
            </a:r>
            <a:br>
              <a:rPr lang="hr-HR" sz="3200" b="1" dirty="0">
                <a:latin typeface="Garamond" panose="02020404030301010803" pitchFamily="18" charset="0"/>
              </a:rPr>
            </a:br>
            <a:r>
              <a:rPr lang="hr-HR" sz="2000" dirty="0">
                <a:solidFill>
                  <a:prstClr val="black"/>
                </a:solidFill>
                <a:latin typeface="Garamond" panose="02020404030301010803" pitchFamily="18" charset="0"/>
              </a:rPr>
              <a:t>Podaci za upis SAMO SU INFORMATIVNI! Napravljeni su na osnovu analize podataka sa stranice Upisi.hr za šk. god. 2017./2018., jer natječaj još uvijek nije objavljen na mrežnoj stranici škole.</a:t>
            </a:r>
            <a:endParaRPr lang="en-US" sz="3200" b="1" dirty="0">
              <a:latin typeface="Garamond" panose="02020404030301010803" pitchFamily="18" charset="0"/>
            </a:endParaRPr>
          </a:p>
        </p:txBody>
      </p:sp>
      <p:sp>
        <p:nvSpPr>
          <p:cNvPr id="4" name="Footer Placeholder 3">
            <a:extLst>
              <a:ext uri="{FF2B5EF4-FFF2-40B4-BE49-F238E27FC236}">
                <a16:creationId xmlns:a16="http://schemas.microsoft.com/office/drawing/2014/main" id="{953FBEAE-E583-4285-A26A-5F6C9671EA78}"/>
              </a:ext>
            </a:extLst>
          </p:cNvPr>
          <p:cNvSpPr>
            <a:spLocks noGrp="1"/>
          </p:cNvSpPr>
          <p:nvPr>
            <p:ph type="ftr" sz="quarter" idx="11"/>
          </p:nvPr>
        </p:nvSpPr>
        <p:spPr>
          <a:xfrm>
            <a:off x="5285072" y="6414198"/>
            <a:ext cx="6280830" cy="404614"/>
          </a:xfrm>
        </p:spPr>
        <p:txBody>
          <a:bodyPr/>
          <a:lstStyle/>
          <a:p>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B6E5E866-9B92-4E64-94B3-C1D397D2F5F1}"/>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61</a:t>
            </a:fld>
            <a:endParaRPr lang="hr-HR">
              <a:solidFill>
                <a:prstClr val="black">
                  <a:tint val="75000"/>
                </a:prstClr>
              </a:solidFill>
            </a:endParaRPr>
          </a:p>
        </p:txBody>
      </p:sp>
      <p:graphicFrame>
        <p:nvGraphicFramePr>
          <p:cNvPr id="6" name="Content Placeholder 3">
            <a:extLst>
              <a:ext uri="{FF2B5EF4-FFF2-40B4-BE49-F238E27FC236}">
                <a16:creationId xmlns:a16="http://schemas.microsoft.com/office/drawing/2014/main" id="{FA095272-0EFF-48AE-8743-5A62B1ED0C6A}"/>
              </a:ext>
            </a:extLst>
          </p:cNvPr>
          <p:cNvGraphicFramePr>
            <a:graphicFrameLocks/>
          </p:cNvGraphicFramePr>
          <p:nvPr>
            <p:extLst>
              <p:ext uri="{D42A27DB-BD31-4B8C-83A1-F6EECF244321}">
                <p14:modId xmlns:p14="http://schemas.microsoft.com/office/powerpoint/2010/main" val="3524628012"/>
              </p:ext>
            </p:extLst>
          </p:nvPr>
        </p:nvGraphicFramePr>
        <p:xfrm>
          <a:off x="1624817" y="1678912"/>
          <a:ext cx="10121706" cy="4754880"/>
        </p:xfrm>
        <a:graphic>
          <a:graphicData uri="http://schemas.openxmlformats.org/drawingml/2006/table">
            <a:tbl>
              <a:tblPr firstRow="1" bandRow="1"/>
              <a:tblGrid>
                <a:gridCol w="5060853">
                  <a:extLst>
                    <a:ext uri="{9D8B030D-6E8A-4147-A177-3AD203B41FA5}">
                      <a16:colId xmlns:a16="http://schemas.microsoft.com/office/drawing/2014/main" val="3313207668"/>
                    </a:ext>
                  </a:extLst>
                </a:gridCol>
                <a:gridCol w="5060853">
                  <a:extLst>
                    <a:ext uri="{9D8B030D-6E8A-4147-A177-3AD203B41FA5}">
                      <a16:colId xmlns:a16="http://schemas.microsoft.com/office/drawing/2014/main" val="434720790"/>
                    </a:ext>
                  </a:extLst>
                </a:gridCol>
              </a:tblGrid>
              <a:tr h="1241403">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r>
                        <a:rPr lang="en-US" b="1" dirty="0" err="1">
                          <a:latin typeface="Garamond" panose="02020404030301010803" pitchFamily="18" charset="0"/>
                        </a:rPr>
                        <a:t>Glazbenik</a:t>
                      </a:r>
                      <a:r>
                        <a:rPr lang="en-US" b="1" dirty="0">
                          <a:latin typeface="Garamond" panose="02020404030301010803" pitchFamily="18" charset="0"/>
                        </a:rPr>
                        <a:t> – </a:t>
                      </a:r>
                      <a:r>
                        <a:rPr lang="en-US" b="1" dirty="0" err="1">
                          <a:latin typeface="Garamond" panose="02020404030301010803" pitchFamily="18" charset="0"/>
                        </a:rPr>
                        <a:t>pripremno</a:t>
                      </a:r>
                      <a:r>
                        <a:rPr lang="en-US" b="1" dirty="0">
                          <a:latin typeface="Garamond" panose="02020404030301010803" pitchFamily="18" charset="0"/>
                        </a:rPr>
                        <a:t> </a:t>
                      </a:r>
                      <a:r>
                        <a:rPr lang="en-US" b="1" dirty="0" err="1">
                          <a:latin typeface="Garamond" panose="02020404030301010803" pitchFamily="18" charset="0"/>
                        </a:rPr>
                        <a:t>obrazovanje</a:t>
                      </a:r>
                      <a:r>
                        <a:rPr lang="en-US" b="1" dirty="0">
                          <a:latin typeface="Garamond" panose="02020404030301010803" pitchFamily="18" charset="0"/>
                        </a:rPr>
                        <a:t> 2 g.</a:t>
                      </a:r>
                      <a:r>
                        <a:rPr lang="hr-HR" b="1" dirty="0">
                          <a:latin typeface="Garamond" panose="02020404030301010803" pitchFamily="18" charset="0"/>
                        </a:rPr>
                        <a:t> (20 učenika)</a:t>
                      </a:r>
                      <a:endParaRPr lang="en-US" b="1" dirty="0">
                        <a:latin typeface="Garamond" panose="02020404030301010803" pitchFamily="18" charset="0"/>
                      </a:endParaRPr>
                    </a:p>
                  </a:txBody>
                  <a:tcPr anchor="ctr">
                    <a:lnL w="12700" cmpd="sng">
                      <a:solidFill>
                        <a:srgbClr val="8064A2"/>
                      </a:solidFill>
                    </a:lnL>
                    <a:lnR w="12700" cmpd="sng">
                      <a:solidFill>
                        <a:srgbClr val="8064A2"/>
                      </a:solidFill>
                    </a:lnR>
                    <a:lnT w="12700" cmpd="sng">
                      <a:solidFill>
                        <a:srgbClr val="8064A2"/>
                      </a:solidFill>
                    </a:lnT>
                    <a:lnB w="12700" cmpd="sng">
                      <a:solidFill>
                        <a:srgbClr val="8064A2"/>
                      </a:solidFill>
                    </a:lnB>
                    <a:lnTlToBr w="12700" cmpd="sng">
                      <a:noFill/>
                      <a:prstDash val="solid"/>
                    </a:lnTlToBr>
                    <a:lnBlToTr w="12700" cmpd="sng">
                      <a:noFill/>
                      <a:prstDash val="solid"/>
                    </a:lnBlToTr>
                    <a:solidFill>
                      <a:srgbClr val="8064A2">
                        <a:tint val="20000"/>
                      </a:srgbClr>
                    </a:solidFill>
                  </a:tcPr>
                </a:tc>
                <a:tc rowSpan="2">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algn="just"/>
                      <a:r>
                        <a:rPr lang="en-US" b="0" dirty="0">
                          <a:latin typeface="Garamond" panose="02020404030301010803" pitchFamily="18" charset="0"/>
                        </a:rPr>
                        <a:t>U </a:t>
                      </a:r>
                      <a:r>
                        <a:rPr lang="en-US" b="0" dirty="0" err="1">
                          <a:latin typeface="Garamond" panose="02020404030301010803" pitchFamily="18" charset="0"/>
                        </a:rPr>
                        <a:t>prvi</a:t>
                      </a:r>
                      <a:r>
                        <a:rPr lang="en-US" b="0" dirty="0">
                          <a:latin typeface="Garamond" panose="02020404030301010803" pitchFamily="18" charset="0"/>
                        </a:rPr>
                        <a:t> </a:t>
                      </a:r>
                      <a:r>
                        <a:rPr lang="en-US" b="0" dirty="0" err="1">
                          <a:latin typeface="Garamond" panose="02020404030301010803" pitchFamily="18" charset="0"/>
                        </a:rPr>
                        <a:t>pripremni</a:t>
                      </a:r>
                      <a:r>
                        <a:rPr lang="en-US" b="0" dirty="0">
                          <a:latin typeface="Garamond" panose="02020404030301010803" pitchFamily="18" charset="0"/>
                        </a:rPr>
                        <a:t> </a:t>
                      </a:r>
                      <a:r>
                        <a:rPr lang="en-US" b="0" dirty="0" err="1">
                          <a:latin typeface="Garamond" panose="02020404030301010803" pitchFamily="18" charset="0"/>
                        </a:rPr>
                        <a:t>razred</a:t>
                      </a:r>
                      <a:r>
                        <a:rPr lang="en-US" b="0" dirty="0">
                          <a:latin typeface="Garamond" panose="02020404030301010803" pitchFamily="18" charset="0"/>
                        </a:rPr>
                        <a:t> </a:t>
                      </a:r>
                      <a:r>
                        <a:rPr lang="en-US" b="0" dirty="0" err="1">
                          <a:latin typeface="Garamond" panose="02020404030301010803" pitchFamily="18" charset="0"/>
                        </a:rPr>
                        <a:t>srednje</a:t>
                      </a:r>
                      <a:r>
                        <a:rPr lang="en-US" b="0" dirty="0">
                          <a:latin typeface="Garamond" panose="02020404030301010803" pitchFamily="18" charset="0"/>
                        </a:rPr>
                        <a:t> </a:t>
                      </a:r>
                      <a:r>
                        <a:rPr lang="en-US" b="0" dirty="0" err="1">
                          <a:latin typeface="Garamond" panose="02020404030301010803" pitchFamily="18" charset="0"/>
                        </a:rPr>
                        <a:t>glazbene</a:t>
                      </a:r>
                      <a:r>
                        <a:rPr lang="en-US" b="0" dirty="0">
                          <a:latin typeface="Garamond" panose="02020404030301010803" pitchFamily="18" charset="0"/>
                        </a:rPr>
                        <a:t> </a:t>
                      </a:r>
                      <a:r>
                        <a:rPr lang="en-US" b="0" dirty="0" err="1">
                          <a:latin typeface="Garamond" panose="02020404030301010803" pitchFamily="18" charset="0"/>
                        </a:rPr>
                        <a:t>škole</a:t>
                      </a:r>
                      <a:r>
                        <a:rPr lang="en-US" b="0" dirty="0">
                          <a:latin typeface="Garamond" panose="02020404030301010803" pitchFamily="18" charset="0"/>
                        </a:rPr>
                        <a:t> </a:t>
                      </a:r>
                      <a:r>
                        <a:rPr lang="en-US" b="0" dirty="0" err="1">
                          <a:latin typeface="Garamond" panose="02020404030301010803" pitchFamily="18" charset="0"/>
                        </a:rPr>
                        <a:t>upisuju</a:t>
                      </a:r>
                      <a:r>
                        <a:rPr lang="en-US" b="0" dirty="0">
                          <a:latin typeface="Garamond" panose="02020404030301010803" pitchFamily="18" charset="0"/>
                        </a:rPr>
                        <a:t> se </a:t>
                      </a:r>
                      <a:r>
                        <a:rPr lang="en-US" b="0" dirty="0" err="1">
                          <a:latin typeface="Garamond" panose="02020404030301010803" pitchFamily="18" charset="0"/>
                        </a:rPr>
                        <a:t>kandidati</a:t>
                      </a:r>
                      <a:r>
                        <a:rPr lang="en-US" b="0" dirty="0">
                          <a:latin typeface="Garamond" panose="02020404030301010803" pitchFamily="18" charset="0"/>
                        </a:rPr>
                        <a:t> </a:t>
                      </a:r>
                      <a:r>
                        <a:rPr lang="en-US" b="0" dirty="0" err="1">
                          <a:latin typeface="Garamond" panose="02020404030301010803" pitchFamily="18" charset="0"/>
                        </a:rPr>
                        <a:t>koji</a:t>
                      </a:r>
                      <a:r>
                        <a:rPr lang="en-US" b="0" dirty="0">
                          <a:latin typeface="Garamond" panose="02020404030301010803" pitchFamily="18" charset="0"/>
                        </a:rPr>
                        <a:t> </a:t>
                      </a:r>
                      <a:r>
                        <a:rPr lang="en-US" b="0" dirty="0" err="1">
                          <a:latin typeface="Garamond" panose="02020404030301010803" pitchFamily="18" charset="0"/>
                        </a:rPr>
                        <a:t>nisu</a:t>
                      </a:r>
                      <a:r>
                        <a:rPr lang="en-US" b="0" dirty="0">
                          <a:latin typeface="Garamond" panose="02020404030301010803" pitchFamily="18" charset="0"/>
                        </a:rPr>
                        <a:t> </a:t>
                      </a:r>
                      <a:r>
                        <a:rPr lang="en-US" b="0" dirty="0" err="1">
                          <a:latin typeface="Garamond" panose="02020404030301010803" pitchFamily="18" charset="0"/>
                        </a:rPr>
                        <a:t>pohađali</a:t>
                      </a:r>
                      <a:r>
                        <a:rPr lang="en-US" b="0" dirty="0">
                          <a:latin typeface="Garamond" panose="02020404030301010803" pitchFamily="18" charset="0"/>
                        </a:rPr>
                        <a:t> </a:t>
                      </a:r>
                      <a:r>
                        <a:rPr lang="en-US" b="0" dirty="0" err="1">
                          <a:latin typeface="Garamond" panose="02020404030301010803" pitchFamily="18" charset="0"/>
                        </a:rPr>
                        <a:t>osnovnu</a:t>
                      </a:r>
                      <a:r>
                        <a:rPr lang="en-US" b="0" dirty="0">
                          <a:latin typeface="Garamond" panose="02020404030301010803" pitchFamily="18" charset="0"/>
                        </a:rPr>
                        <a:t> </a:t>
                      </a:r>
                      <a:r>
                        <a:rPr lang="en-US" b="0" dirty="0" err="1">
                          <a:latin typeface="Garamond" panose="02020404030301010803" pitchFamily="18" charset="0"/>
                        </a:rPr>
                        <a:t>glazbenu</a:t>
                      </a:r>
                      <a:r>
                        <a:rPr lang="en-US" b="0" dirty="0">
                          <a:latin typeface="Garamond" panose="02020404030301010803" pitchFamily="18" charset="0"/>
                        </a:rPr>
                        <a:t> </a:t>
                      </a:r>
                      <a:r>
                        <a:rPr lang="en-US" b="0" dirty="0" err="1">
                          <a:latin typeface="Garamond" panose="02020404030301010803" pitchFamily="18" charset="0"/>
                        </a:rPr>
                        <a:t>školu</a:t>
                      </a:r>
                      <a:r>
                        <a:rPr lang="en-US" b="0" dirty="0">
                          <a:latin typeface="Garamond" panose="02020404030301010803" pitchFamily="18" charset="0"/>
                        </a:rPr>
                        <a:t>. </a:t>
                      </a:r>
                      <a:r>
                        <a:rPr lang="en-US" b="0" dirty="0" err="1">
                          <a:latin typeface="Garamond" panose="02020404030301010803" pitchFamily="18" charset="0"/>
                        </a:rPr>
                        <a:t>Prijavljenim</a:t>
                      </a:r>
                      <a:r>
                        <a:rPr lang="en-US" b="0" dirty="0">
                          <a:latin typeface="Garamond" panose="02020404030301010803" pitchFamily="18" charset="0"/>
                        </a:rPr>
                        <a:t> </a:t>
                      </a:r>
                      <a:r>
                        <a:rPr lang="en-US" b="0" dirty="0" err="1">
                          <a:latin typeface="Garamond" panose="02020404030301010803" pitchFamily="18" charset="0"/>
                        </a:rPr>
                        <a:t>kandidatima</a:t>
                      </a:r>
                      <a:r>
                        <a:rPr lang="en-US" b="0" dirty="0">
                          <a:latin typeface="Garamond" panose="02020404030301010803" pitchFamily="18" charset="0"/>
                        </a:rPr>
                        <a:t> za </a:t>
                      </a:r>
                      <a:r>
                        <a:rPr lang="en-US" b="0" dirty="0" err="1">
                          <a:latin typeface="Garamond" panose="02020404030301010803" pitchFamily="18" charset="0"/>
                        </a:rPr>
                        <a:t>upis</a:t>
                      </a:r>
                      <a:r>
                        <a:rPr lang="en-US" b="0" dirty="0">
                          <a:latin typeface="Garamond" panose="02020404030301010803" pitchFamily="18" charset="0"/>
                        </a:rPr>
                        <a:t> </a:t>
                      </a:r>
                      <a:r>
                        <a:rPr lang="en-US" b="0" dirty="0" err="1">
                          <a:latin typeface="Garamond" panose="02020404030301010803" pitchFamily="18" charset="0"/>
                        </a:rPr>
                        <a:t>vrednuju</a:t>
                      </a:r>
                      <a:r>
                        <a:rPr lang="en-US" b="0" dirty="0">
                          <a:latin typeface="Garamond" panose="02020404030301010803" pitchFamily="18" charset="0"/>
                        </a:rPr>
                        <a:t> se </a:t>
                      </a:r>
                      <a:r>
                        <a:rPr lang="en-US" b="0" dirty="0" err="1">
                          <a:latin typeface="Garamond" panose="02020404030301010803" pitchFamily="18" charset="0"/>
                        </a:rPr>
                        <a:t>i</a:t>
                      </a:r>
                      <a:r>
                        <a:rPr lang="en-US" b="0" dirty="0">
                          <a:latin typeface="Garamond" panose="02020404030301010803" pitchFamily="18" charset="0"/>
                        </a:rPr>
                        <a:t> </a:t>
                      </a:r>
                      <a:r>
                        <a:rPr lang="en-US" b="0" dirty="0" err="1">
                          <a:latin typeface="Garamond" panose="02020404030301010803" pitchFamily="18" charset="0"/>
                        </a:rPr>
                        <a:t>boduju</a:t>
                      </a:r>
                      <a:r>
                        <a:rPr lang="en-US" b="0" dirty="0">
                          <a:latin typeface="Garamond" panose="02020404030301010803" pitchFamily="18" charset="0"/>
                        </a:rPr>
                        <a:t> </a:t>
                      </a:r>
                      <a:r>
                        <a:rPr lang="en-US" b="0" dirty="0" err="1">
                          <a:latin typeface="Garamond" panose="02020404030301010803" pitchFamily="18" charset="0"/>
                        </a:rPr>
                        <a:t>sposobnosti</a:t>
                      </a:r>
                      <a:r>
                        <a:rPr lang="en-US" b="0" dirty="0">
                          <a:latin typeface="Garamond" panose="02020404030301010803" pitchFamily="18" charset="0"/>
                        </a:rPr>
                        <a:t> </a:t>
                      </a:r>
                      <a:r>
                        <a:rPr lang="en-US" b="0" dirty="0" err="1">
                          <a:latin typeface="Garamond" panose="02020404030301010803" pitchFamily="18" charset="0"/>
                        </a:rPr>
                        <a:t>i</a:t>
                      </a:r>
                      <a:r>
                        <a:rPr lang="en-US" b="0" dirty="0">
                          <a:latin typeface="Garamond" panose="02020404030301010803" pitchFamily="18" charset="0"/>
                        </a:rPr>
                        <a:t> </a:t>
                      </a:r>
                      <a:r>
                        <a:rPr lang="en-US" b="0" dirty="0" err="1">
                          <a:latin typeface="Garamond" panose="02020404030301010803" pitchFamily="18" charset="0"/>
                        </a:rPr>
                        <a:t>darovitost</a:t>
                      </a:r>
                      <a:r>
                        <a:rPr lang="en-US" b="0" dirty="0">
                          <a:latin typeface="Garamond" panose="02020404030301010803" pitchFamily="18" charset="0"/>
                        </a:rPr>
                        <a:t> </a:t>
                      </a:r>
                      <a:r>
                        <a:rPr lang="en-US" b="0" dirty="0" err="1">
                          <a:latin typeface="Garamond" panose="02020404030301010803" pitchFamily="18" charset="0"/>
                        </a:rPr>
                        <a:t>na</a:t>
                      </a:r>
                      <a:r>
                        <a:rPr lang="en-US" b="0" dirty="0">
                          <a:latin typeface="Garamond" panose="02020404030301010803" pitchFamily="18" charset="0"/>
                        </a:rPr>
                        <a:t> </a:t>
                      </a:r>
                      <a:r>
                        <a:rPr lang="en-US" b="0" dirty="0" err="1">
                          <a:latin typeface="Garamond" panose="02020404030301010803" pitchFamily="18" charset="0"/>
                        </a:rPr>
                        <a:t>osnovi</a:t>
                      </a:r>
                      <a:r>
                        <a:rPr lang="en-US" b="0" dirty="0">
                          <a:latin typeface="Garamond" panose="02020404030301010803" pitchFamily="18" charset="0"/>
                        </a:rPr>
                        <a:t> </a:t>
                      </a:r>
                      <a:r>
                        <a:rPr lang="en-US" b="0" dirty="0" err="1">
                          <a:latin typeface="Garamond" panose="02020404030301010803" pitchFamily="18" charset="0"/>
                        </a:rPr>
                        <a:t>rezultata</a:t>
                      </a:r>
                      <a:r>
                        <a:rPr lang="en-US" b="0" dirty="0">
                          <a:latin typeface="Garamond" panose="02020404030301010803" pitchFamily="18" charset="0"/>
                        </a:rPr>
                        <a:t> </a:t>
                      </a:r>
                      <a:r>
                        <a:rPr lang="en-US" b="0" dirty="0" err="1">
                          <a:latin typeface="Garamond" panose="02020404030301010803" pitchFamily="18" charset="0"/>
                        </a:rPr>
                        <a:t>prijamnog</a:t>
                      </a:r>
                      <a:r>
                        <a:rPr lang="en-US" b="0" dirty="0">
                          <a:latin typeface="Garamond" panose="02020404030301010803" pitchFamily="18" charset="0"/>
                        </a:rPr>
                        <a:t> </a:t>
                      </a:r>
                      <a:r>
                        <a:rPr lang="en-US" b="0" dirty="0" err="1">
                          <a:latin typeface="Garamond" panose="02020404030301010803" pitchFamily="18" charset="0"/>
                        </a:rPr>
                        <a:t>ispita</a:t>
                      </a:r>
                      <a:r>
                        <a:rPr lang="en-US" b="0" dirty="0">
                          <a:latin typeface="Garamond" panose="02020404030301010803" pitchFamily="18" charset="0"/>
                        </a:rPr>
                        <a:t>. Nakon </a:t>
                      </a:r>
                      <a:r>
                        <a:rPr lang="en-US" b="0" dirty="0" err="1">
                          <a:latin typeface="Garamond" panose="02020404030301010803" pitchFamily="18" charset="0"/>
                        </a:rPr>
                        <a:t>završena</a:t>
                      </a:r>
                      <a:r>
                        <a:rPr lang="en-US" b="0" dirty="0">
                          <a:latin typeface="Garamond" panose="02020404030301010803" pitchFamily="18" charset="0"/>
                        </a:rPr>
                        <a:t> 2 </a:t>
                      </a:r>
                      <a:r>
                        <a:rPr lang="en-US" b="0" dirty="0" err="1">
                          <a:latin typeface="Garamond" panose="02020404030301010803" pitchFamily="18" charset="0"/>
                        </a:rPr>
                        <a:t>pripremna</a:t>
                      </a:r>
                      <a:r>
                        <a:rPr lang="en-US" b="0" dirty="0">
                          <a:latin typeface="Garamond" panose="02020404030301010803" pitchFamily="18" charset="0"/>
                        </a:rPr>
                        <a:t> </a:t>
                      </a:r>
                      <a:r>
                        <a:rPr lang="en-US" b="0" dirty="0" err="1">
                          <a:latin typeface="Garamond" panose="02020404030301010803" pitchFamily="18" charset="0"/>
                        </a:rPr>
                        <a:t>razreda</a:t>
                      </a:r>
                      <a:r>
                        <a:rPr lang="en-US" b="0" dirty="0">
                          <a:latin typeface="Garamond" panose="02020404030301010803" pitchFamily="18" charset="0"/>
                        </a:rPr>
                        <a:t> </a:t>
                      </a:r>
                      <a:r>
                        <a:rPr lang="en-US" b="0" dirty="0" err="1">
                          <a:latin typeface="Garamond" panose="02020404030301010803" pitchFamily="18" charset="0"/>
                        </a:rPr>
                        <a:t>srednje</a:t>
                      </a:r>
                      <a:r>
                        <a:rPr lang="en-US" b="0" dirty="0">
                          <a:latin typeface="Garamond" panose="02020404030301010803" pitchFamily="18" charset="0"/>
                        </a:rPr>
                        <a:t> </a:t>
                      </a:r>
                      <a:r>
                        <a:rPr lang="en-US" b="0" dirty="0" err="1">
                          <a:latin typeface="Garamond" panose="02020404030301010803" pitchFamily="18" charset="0"/>
                        </a:rPr>
                        <a:t>škole</a:t>
                      </a:r>
                      <a:r>
                        <a:rPr lang="en-US" b="0" dirty="0">
                          <a:latin typeface="Garamond" panose="02020404030301010803" pitchFamily="18" charset="0"/>
                        </a:rPr>
                        <a:t>, </a:t>
                      </a:r>
                      <a:r>
                        <a:rPr lang="en-US" b="0" dirty="0" err="1">
                          <a:latin typeface="Garamond" panose="02020404030301010803" pitchFamily="18" charset="0"/>
                        </a:rPr>
                        <a:t>učenik</a:t>
                      </a:r>
                      <a:r>
                        <a:rPr lang="en-US" b="0" dirty="0">
                          <a:latin typeface="Garamond" panose="02020404030301010803" pitchFamily="18" charset="0"/>
                        </a:rPr>
                        <a:t> </a:t>
                      </a:r>
                      <a:r>
                        <a:rPr lang="en-US" b="0" dirty="0" err="1">
                          <a:latin typeface="Garamond" panose="02020404030301010803" pitchFamily="18" charset="0"/>
                        </a:rPr>
                        <a:t>može</a:t>
                      </a:r>
                      <a:r>
                        <a:rPr lang="en-US" b="0" dirty="0">
                          <a:latin typeface="Garamond" panose="02020404030301010803" pitchFamily="18" charset="0"/>
                        </a:rPr>
                        <a:t> </a:t>
                      </a:r>
                      <a:r>
                        <a:rPr lang="en-US" b="0" dirty="0" err="1">
                          <a:latin typeface="Garamond" panose="02020404030301010803" pitchFamily="18" charset="0"/>
                        </a:rPr>
                        <a:t>upisati</a:t>
                      </a:r>
                      <a:r>
                        <a:rPr lang="en-US" b="0" dirty="0">
                          <a:latin typeface="Garamond" panose="02020404030301010803" pitchFamily="18" charset="0"/>
                        </a:rPr>
                        <a:t> </a:t>
                      </a:r>
                      <a:r>
                        <a:rPr lang="en-US" b="0" dirty="0" err="1">
                          <a:latin typeface="Garamond" panose="02020404030301010803" pitchFamily="18" charset="0"/>
                        </a:rPr>
                        <a:t>srednju</a:t>
                      </a:r>
                      <a:r>
                        <a:rPr lang="en-US" b="0" dirty="0">
                          <a:latin typeface="Garamond" panose="02020404030301010803" pitchFamily="18" charset="0"/>
                        </a:rPr>
                        <a:t> </a:t>
                      </a:r>
                      <a:r>
                        <a:rPr lang="en-US" b="0" dirty="0" err="1">
                          <a:latin typeface="Garamond" panose="02020404030301010803" pitchFamily="18" charset="0"/>
                        </a:rPr>
                        <a:t>glazbenu</a:t>
                      </a:r>
                      <a:r>
                        <a:rPr lang="en-US" b="0" dirty="0">
                          <a:latin typeface="Garamond" panose="02020404030301010803" pitchFamily="18" charset="0"/>
                        </a:rPr>
                        <a:t> </a:t>
                      </a:r>
                      <a:r>
                        <a:rPr lang="en-US" b="0" dirty="0" err="1">
                          <a:latin typeface="Garamond" panose="02020404030301010803" pitchFamily="18" charset="0"/>
                        </a:rPr>
                        <a:t>školu</a:t>
                      </a:r>
                      <a:r>
                        <a:rPr lang="en-US" b="0" dirty="0">
                          <a:latin typeface="Garamond" panose="02020404030301010803" pitchFamily="18" charset="0"/>
                        </a:rPr>
                        <a:t> (</a:t>
                      </a:r>
                      <a:r>
                        <a:rPr lang="en-US" b="0" dirty="0" err="1">
                          <a:latin typeface="Garamond" panose="02020404030301010803" pitchFamily="18" charset="0"/>
                        </a:rPr>
                        <a:t>koja</a:t>
                      </a:r>
                      <a:r>
                        <a:rPr lang="en-US" b="0" dirty="0">
                          <a:latin typeface="Garamond" panose="02020404030301010803" pitchFamily="18" charset="0"/>
                        </a:rPr>
                        <a:t> </a:t>
                      </a:r>
                      <a:r>
                        <a:rPr lang="en-US" b="0" dirty="0" err="1">
                          <a:latin typeface="Garamond" panose="02020404030301010803" pitchFamily="18" charset="0"/>
                        </a:rPr>
                        <a:t>traje</a:t>
                      </a:r>
                      <a:r>
                        <a:rPr lang="en-US" b="0" dirty="0">
                          <a:latin typeface="Garamond" panose="02020404030301010803" pitchFamily="18" charset="0"/>
                        </a:rPr>
                        <a:t> 4 </a:t>
                      </a:r>
                      <a:r>
                        <a:rPr lang="en-US" b="0" dirty="0" err="1">
                          <a:latin typeface="Garamond" panose="02020404030301010803" pitchFamily="18" charset="0"/>
                        </a:rPr>
                        <a:t>godine</a:t>
                      </a:r>
                      <a:r>
                        <a:rPr lang="en-US" b="0" dirty="0">
                          <a:latin typeface="Garamond" panose="02020404030301010803" pitchFamily="18" charset="0"/>
                        </a:rPr>
                        <a:t>). </a:t>
                      </a:r>
                      <a:endParaRPr lang="hr-HR" b="0" dirty="0">
                        <a:latin typeface="Garamond" panose="02020404030301010803" pitchFamily="18" charset="0"/>
                      </a:endParaRPr>
                    </a:p>
                    <a:p>
                      <a:endParaRPr lang="hr-HR" b="0" dirty="0">
                        <a:latin typeface="Garamond" panose="02020404030301010803" pitchFamily="18" charset="0"/>
                      </a:endParaRPr>
                    </a:p>
                    <a:p>
                      <a:r>
                        <a:rPr lang="hr-HR" b="1" dirty="0">
                          <a:latin typeface="Garamond" panose="02020404030301010803" pitchFamily="18" charset="0"/>
                        </a:rPr>
                        <a:t>Usmjerenja</a:t>
                      </a:r>
                      <a:r>
                        <a:rPr lang="hr-HR" b="0" dirty="0">
                          <a:latin typeface="Garamond" panose="02020404030301010803" pitchFamily="18" charset="0"/>
                        </a:rPr>
                        <a:t>: glazbenik teoretičar, glazbenik pjevač, glazbenik instrumentalist.</a:t>
                      </a:r>
                    </a:p>
                    <a:p>
                      <a:endParaRPr lang="hr-HR" b="0" dirty="0">
                        <a:latin typeface="Garamond" panose="02020404030301010803" pitchFamily="18" charset="0"/>
                      </a:endParaRPr>
                    </a:p>
                    <a:p>
                      <a:pPr algn="ctr"/>
                      <a:r>
                        <a:rPr lang="hr-HR" b="0" dirty="0">
                          <a:latin typeface="Garamond" panose="02020404030301010803" pitchFamily="18" charset="0"/>
                        </a:rPr>
                        <a:t>Z</a:t>
                      </a:r>
                      <a:r>
                        <a:rPr lang="en-US" b="0" dirty="0" err="1">
                          <a:latin typeface="Garamond" panose="02020404030301010803" pitchFamily="18" charset="0"/>
                        </a:rPr>
                        <a:t>broj</a:t>
                      </a:r>
                      <a:r>
                        <a:rPr lang="en-US" b="0" dirty="0">
                          <a:latin typeface="Garamond" panose="02020404030301010803" pitchFamily="18" charset="0"/>
                        </a:rPr>
                        <a:t> </a:t>
                      </a:r>
                      <a:r>
                        <a:rPr lang="en-US" b="0" dirty="0" err="1">
                          <a:latin typeface="Garamond" panose="02020404030301010803" pitchFamily="18" charset="0"/>
                        </a:rPr>
                        <a:t>općeg</a:t>
                      </a:r>
                      <a:r>
                        <a:rPr lang="en-US" b="0" dirty="0">
                          <a:latin typeface="Garamond" panose="02020404030301010803" pitchFamily="18" charset="0"/>
                        </a:rPr>
                        <a:t> </a:t>
                      </a:r>
                      <a:r>
                        <a:rPr lang="en-US" b="0" dirty="0" err="1">
                          <a:latin typeface="Garamond" panose="02020404030301010803" pitchFamily="18" charset="0"/>
                        </a:rPr>
                        <a:t>uspjeha</a:t>
                      </a:r>
                      <a:r>
                        <a:rPr lang="en-US" b="0" dirty="0">
                          <a:latin typeface="Garamond" panose="02020404030301010803" pitchFamily="18" charset="0"/>
                        </a:rPr>
                        <a:t> 5.-8.r., </a:t>
                      </a:r>
                    </a:p>
                    <a:p>
                      <a:pPr algn="ctr"/>
                      <a:r>
                        <a:rPr lang="en-US" b="0" dirty="0">
                          <a:latin typeface="Garamond" panose="02020404030301010803" pitchFamily="18" charset="0"/>
                        </a:rPr>
                        <a:t>+ </a:t>
                      </a:r>
                    </a:p>
                    <a:p>
                      <a:pPr algn="ctr"/>
                      <a:r>
                        <a:rPr lang="en-US" b="0" dirty="0">
                          <a:latin typeface="Garamond" panose="02020404030301010803" pitchFamily="18" charset="0"/>
                        </a:rPr>
                        <a:t>7. </a:t>
                      </a:r>
                      <a:r>
                        <a:rPr lang="en-US" b="0" dirty="0" err="1">
                          <a:latin typeface="Garamond" panose="02020404030301010803" pitchFamily="18" charset="0"/>
                        </a:rPr>
                        <a:t>i</a:t>
                      </a:r>
                      <a:r>
                        <a:rPr lang="en-US" b="0" dirty="0">
                          <a:latin typeface="Garamond" panose="02020404030301010803" pitchFamily="18" charset="0"/>
                        </a:rPr>
                        <a:t> 8.r. HJ, MAT, EJ, GK, LK</a:t>
                      </a:r>
                    </a:p>
                    <a:p>
                      <a:pPr algn="ctr"/>
                      <a:r>
                        <a:rPr lang="en-US" b="0" dirty="0">
                          <a:latin typeface="Garamond" panose="02020404030301010803" pitchFamily="18" charset="0"/>
                        </a:rPr>
                        <a:t>+</a:t>
                      </a:r>
                    </a:p>
                    <a:p>
                      <a:pPr algn="ctr"/>
                      <a:r>
                        <a:rPr lang="en-US" b="0" dirty="0" err="1">
                          <a:latin typeface="Garamond" panose="02020404030301010803" pitchFamily="18" charset="0"/>
                        </a:rPr>
                        <a:t>dodatne</a:t>
                      </a:r>
                      <a:r>
                        <a:rPr lang="en-US" b="0" dirty="0">
                          <a:latin typeface="Garamond" panose="02020404030301010803" pitchFamily="18" charset="0"/>
                        </a:rPr>
                        <a:t> </a:t>
                      </a:r>
                      <a:r>
                        <a:rPr lang="en-US" b="0" dirty="0" err="1">
                          <a:latin typeface="Garamond" panose="02020404030301010803" pitchFamily="18" charset="0"/>
                        </a:rPr>
                        <a:t>provjere</a:t>
                      </a:r>
                      <a:endParaRPr lang="en-US" b="0" dirty="0">
                        <a:latin typeface="Garamond" panose="02020404030301010803" pitchFamily="18" charset="0"/>
                      </a:endParaRPr>
                    </a:p>
                    <a:p>
                      <a:endParaRPr lang="en-US" b="0" dirty="0">
                        <a:latin typeface="Garamond" panose="02020404030301010803" pitchFamily="18" charset="0"/>
                      </a:endParaRPr>
                    </a:p>
                  </a:txBody>
                  <a:tcPr anchor="ctr">
                    <a:lnL w="12700" cmpd="sng">
                      <a:solidFill>
                        <a:srgbClr val="8064A2"/>
                      </a:solidFill>
                    </a:lnL>
                    <a:lnR w="12700" cmpd="sng">
                      <a:solidFill>
                        <a:srgbClr val="8064A2"/>
                      </a:solidFill>
                    </a:lnR>
                    <a:lnT w="12700" cmpd="sng">
                      <a:solidFill>
                        <a:srgbClr val="8064A2"/>
                      </a:solidFill>
                    </a:lnT>
                    <a:lnB w="12700" cmpd="sng">
                      <a:solidFill>
                        <a:srgbClr val="8064A2"/>
                      </a:solidFill>
                    </a:lnB>
                    <a:lnTlToBr w="12700" cmpd="sng">
                      <a:noFill/>
                      <a:prstDash val="solid"/>
                    </a:lnTlToBr>
                    <a:lnBlToTr w="12700" cmpd="sng">
                      <a:noFill/>
                      <a:prstDash val="solid"/>
                    </a:lnBlToTr>
                    <a:solidFill>
                      <a:srgbClr val="8064A2">
                        <a:tint val="20000"/>
                      </a:srgbClr>
                    </a:solidFill>
                  </a:tcPr>
                </a:tc>
                <a:extLst>
                  <a:ext uri="{0D108BD9-81ED-4DB2-BD59-A6C34878D82A}">
                    <a16:rowId xmlns:a16="http://schemas.microsoft.com/office/drawing/2014/main" val="347811335"/>
                  </a:ext>
                </a:extLst>
              </a:tr>
              <a:tr h="23155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b="1" dirty="0" err="1">
                          <a:latin typeface="Garamond" panose="02020404030301010803" pitchFamily="18" charset="0"/>
                        </a:rPr>
                        <a:t>Glazbenik</a:t>
                      </a:r>
                      <a:r>
                        <a:rPr lang="en-US" b="1" dirty="0">
                          <a:latin typeface="Garamond" panose="02020404030301010803" pitchFamily="18" charset="0"/>
                        </a:rPr>
                        <a:t> – program </a:t>
                      </a:r>
                      <a:r>
                        <a:rPr lang="en-US" b="1" dirty="0" err="1">
                          <a:latin typeface="Garamond" panose="02020404030301010803" pitchFamily="18" charset="0"/>
                        </a:rPr>
                        <a:t>srednje</a:t>
                      </a:r>
                      <a:r>
                        <a:rPr lang="en-US" b="1" dirty="0">
                          <a:latin typeface="Garamond" panose="02020404030301010803" pitchFamily="18" charset="0"/>
                        </a:rPr>
                        <a:t> </a:t>
                      </a:r>
                      <a:r>
                        <a:rPr lang="en-US" b="1" dirty="0" err="1">
                          <a:latin typeface="Garamond" panose="02020404030301010803" pitchFamily="18" charset="0"/>
                        </a:rPr>
                        <a:t>škole</a:t>
                      </a:r>
                      <a:r>
                        <a:rPr lang="en-US" b="1" dirty="0">
                          <a:latin typeface="Garamond" panose="02020404030301010803" pitchFamily="18" charset="0"/>
                        </a:rPr>
                        <a:t> 4 g.</a:t>
                      </a:r>
                      <a:r>
                        <a:rPr lang="hr-HR" b="1" dirty="0">
                          <a:latin typeface="Garamond" panose="02020404030301010803" pitchFamily="18" charset="0"/>
                        </a:rPr>
                        <a:t> (15 učenika)</a:t>
                      </a:r>
                      <a:endParaRPr lang="en-US" b="1" dirty="0">
                        <a:latin typeface="Garamond" panose="02020404030301010803" pitchFamily="18" charset="0"/>
                      </a:endParaRPr>
                    </a:p>
                  </a:txBody>
                  <a:tcPr anchor="ctr">
                    <a:lnL w="12700" cmpd="sng">
                      <a:solidFill>
                        <a:srgbClr val="8064A2"/>
                      </a:solidFill>
                    </a:lnL>
                    <a:lnR w="12700" cmpd="sng">
                      <a:solidFill>
                        <a:srgbClr val="8064A2"/>
                      </a:solidFill>
                    </a:lnR>
                    <a:lnT w="12700" cmpd="sng">
                      <a:solidFill>
                        <a:srgbClr val="8064A2"/>
                      </a:solidFill>
                    </a:lnT>
                    <a:lnB w="12700" cmpd="sng">
                      <a:solidFill>
                        <a:srgbClr val="8064A2"/>
                      </a:solidFill>
                    </a:lnB>
                    <a:lnTlToBr w="12700" cmpd="sng">
                      <a:noFill/>
                      <a:prstDash val="solid"/>
                    </a:lnTlToBr>
                    <a:lnBlToTr w="12700" cmpd="sng">
                      <a:noFill/>
                      <a:prstDash val="solid"/>
                    </a:lnBlToTr>
                    <a:solidFill>
                      <a:srgbClr val="8064A2">
                        <a:tint val="40000"/>
                      </a:srgbClr>
                    </a:solidFill>
                  </a:tcPr>
                </a:tc>
                <a:tc vMerge="1">
                  <a:txBody>
                    <a:bodyPr/>
                    <a:lstStyle/>
                    <a:p>
                      <a:endParaRPr lang="en-US" dirty="0"/>
                    </a:p>
                  </a:txBody>
                  <a:tcPr/>
                </a:tc>
                <a:extLst>
                  <a:ext uri="{0D108BD9-81ED-4DB2-BD59-A6C34878D82A}">
                    <a16:rowId xmlns:a16="http://schemas.microsoft.com/office/drawing/2014/main" val="936471049"/>
                  </a:ext>
                </a:extLst>
              </a:tr>
            </a:tbl>
          </a:graphicData>
        </a:graphic>
      </p:graphicFrame>
    </p:spTree>
    <p:extLst>
      <p:ext uri="{BB962C8B-B14F-4D97-AF65-F5344CB8AC3E}">
        <p14:creationId xmlns:p14="http://schemas.microsoft.com/office/powerpoint/2010/main" val="1591904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35000">
              <a:schemeClr val="bg1">
                <a:lumMod val="85000"/>
              </a:schemeClr>
            </a:gs>
            <a:gs pos="100000">
              <a:schemeClr val="bg1">
                <a:lumMod val="75000"/>
              </a:schemeClr>
            </a:gs>
          </a:gsLst>
          <a:lin ang="5400000" scaled="0"/>
        </a:gradFill>
        <a:effectLst/>
      </p:bgPr>
    </p:bg>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736209" y="720760"/>
            <a:ext cx="10972800" cy="5416480"/>
          </a:xfrm>
        </p:spPr>
        <p:txBody>
          <a:bodyPr>
            <a:normAutofit fontScale="92500"/>
          </a:bodyPr>
          <a:lstStyle/>
          <a:p>
            <a:pPr algn="ctr"/>
            <a:endParaRPr lang="hr-HR" dirty="0"/>
          </a:p>
          <a:p>
            <a:pPr algn="ctr"/>
            <a:endParaRPr lang="hr-HR" dirty="0"/>
          </a:p>
          <a:p>
            <a:pPr algn="ctr">
              <a:buFont typeface="Wingdings" panose="05000000000000000000" pitchFamily="2" charset="2"/>
              <a:buChar char="ü"/>
            </a:pPr>
            <a:endParaRPr lang="hr-HR" sz="2400" b="1" dirty="0">
              <a:solidFill>
                <a:schemeClr val="tx1"/>
              </a:solidFill>
              <a:latin typeface="Garamond" panose="02020404030301010803" pitchFamily="18" charset="0"/>
              <a:cs typeface="Calibri Light" panose="020F0302020204030204" pitchFamily="34" charset="0"/>
            </a:endParaRPr>
          </a:p>
          <a:p>
            <a:pPr algn="ctr">
              <a:buFont typeface="Wingdings" panose="05000000000000000000" pitchFamily="2" charset="2"/>
              <a:buChar char="ü"/>
            </a:pPr>
            <a:r>
              <a:rPr lang="hr-HR" sz="2400" b="1" dirty="0">
                <a:solidFill>
                  <a:schemeClr val="tx1"/>
                </a:solidFill>
                <a:latin typeface="Garamond" panose="02020404030301010803" pitchFamily="18" charset="0"/>
                <a:cs typeface="Calibri Light" panose="020F0302020204030204" pitchFamily="34" charset="0"/>
              </a:rPr>
              <a:t>Ako imate dvojbi, pitanja ili teškoća vezanih uz prijavu u sustav, rad sa sustavom ili prijavom programa obrazovanja, na adresi </a:t>
            </a:r>
            <a:r>
              <a:rPr lang="hr-HR" sz="2400" b="1" dirty="0">
                <a:solidFill>
                  <a:schemeClr val="tx1"/>
                </a:solidFill>
                <a:latin typeface="Garamond" panose="02020404030301010803" pitchFamily="18" charset="0"/>
                <a:cs typeface="Calibri Light" panose="020F0302020204030204" pitchFamily="34" charset="0"/>
                <a:hlinkClick r:id="rId3"/>
              </a:rPr>
              <a:t>www.upisi.hr/FAQ</a:t>
            </a:r>
            <a:r>
              <a:rPr lang="hr-HR" sz="2400" b="1" dirty="0">
                <a:solidFill>
                  <a:schemeClr val="tx1"/>
                </a:solidFill>
                <a:latin typeface="Garamond" panose="02020404030301010803" pitchFamily="18" charset="0"/>
                <a:cs typeface="Calibri Light" panose="020F0302020204030204" pitchFamily="34" charset="0"/>
              </a:rPr>
              <a:t>  nalaze se „Često postavljena pitanja i odgovori“ koji vam mogu pomoći u rješavanju problema ili dvojbi.</a:t>
            </a:r>
          </a:p>
          <a:p>
            <a:pPr marL="0" indent="0" algn="ctr">
              <a:buNone/>
            </a:pPr>
            <a:endParaRPr lang="hr-HR" sz="2400" b="1" dirty="0">
              <a:solidFill>
                <a:schemeClr val="tx1"/>
              </a:solidFill>
              <a:latin typeface="Garamond" panose="02020404030301010803" pitchFamily="18" charset="0"/>
              <a:cs typeface="Calibri Light" panose="020F0302020204030204" pitchFamily="34" charset="0"/>
            </a:endParaRPr>
          </a:p>
          <a:p>
            <a:pPr algn="ctr">
              <a:buFont typeface="Wingdings" panose="05000000000000000000" pitchFamily="2" charset="2"/>
              <a:buChar char="ü"/>
            </a:pPr>
            <a:r>
              <a:rPr lang="hr-HR" sz="2400" b="1" dirty="0">
                <a:solidFill>
                  <a:schemeClr val="tx1"/>
                </a:solidFill>
                <a:latin typeface="Garamond" panose="02020404030301010803" pitchFamily="18" charset="0"/>
                <a:cs typeface="Calibri Light" panose="020F0302020204030204" pitchFamily="34" charset="0"/>
              </a:rPr>
              <a:t>Za dodatnu pomoć možete kontaktirati Podršku obrazovnom sustavu pri CARNetu na elektroničkoj adresi: </a:t>
            </a:r>
            <a:r>
              <a:rPr lang="hr-HR" sz="2400" b="1" dirty="0">
                <a:solidFill>
                  <a:schemeClr val="tx1"/>
                </a:solidFill>
                <a:latin typeface="Garamond" panose="02020404030301010803" pitchFamily="18" charset="0"/>
                <a:cs typeface="Calibri Light" panose="020F0302020204030204" pitchFamily="34" charset="0"/>
                <a:hlinkClick r:id="rId4"/>
              </a:rPr>
              <a:t>helpdesk@skole.hr</a:t>
            </a:r>
            <a:r>
              <a:rPr lang="hr-HR" sz="2400" b="1" dirty="0">
                <a:solidFill>
                  <a:schemeClr val="tx1"/>
                </a:solidFill>
                <a:latin typeface="Garamond" panose="02020404030301010803" pitchFamily="18" charset="0"/>
                <a:cs typeface="Calibri Light" panose="020F0302020204030204" pitchFamily="34" charset="0"/>
              </a:rPr>
              <a:t> ili telefonom na broj: 01/6661-500 svakim radnim danom od 8:00 – 20:00 sati.￼</a:t>
            </a:r>
          </a:p>
          <a:p>
            <a:pPr algn="ctr">
              <a:buFont typeface="Wingdings" panose="05000000000000000000" pitchFamily="2" charset="2"/>
              <a:buChar char="ü"/>
            </a:pPr>
            <a:endParaRPr lang="hr-HR" sz="2400" b="1" dirty="0">
              <a:solidFill>
                <a:schemeClr val="tx1"/>
              </a:solidFill>
              <a:latin typeface="Garamond" panose="02020404030301010803" pitchFamily="18" charset="0"/>
              <a:cs typeface="Calibri Light" panose="020F0302020204030204" pitchFamily="34" charset="0"/>
            </a:endParaRPr>
          </a:p>
          <a:p>
            <a:pPr algn="ctr">
              <a:buFont typeface="Wingdings" panose="05000000000000000000" pitchFamily="2" charset="2"/>
              <a:buChar char="ü"/>
            </a:pPr>
            <a:r>
              <a:rPr lang="hr-HR" sz="2400" b="1" dirty="0">
                <a:solidFill>
                  <a:schemeClr val="tx1"/>
                </a:solidFill>
                <a:latin typeface="Garamond" panose="02020404030301010803" pitchFamily="18" charset="0"/>
                <a:cs typeface="Calibri Light" panose="020F0302020204030204" pitchFamily="34" charset="0"/>
              </a:rPr>
              <a:t>Ministarstvo znanosti i obrazovanja:</a:t>
            </a:r>
          </a:p>
          <a:p>
            <a:pPr marL="0" indent="0" algn="ctr">
              <a:buNone/>
            </a:pPr>
            <a:r>
              <a:rPr lang="hr-HR" sz="2400" b="1" dirty="0">
                <a:solidFill>
                  <a:schemeClr val="tx1"/>
                </a:solidFill>
                <a:latin typeface="Garamond" panose="02020404030301010803" pitchFamily="18" charset="0"/>
                <a:cs typeface="Calibri Light" panose="020F0302020204030204" pitchFamily="34" charset="0"/>
                <a:hlinkClick r:id="rId5"/>
              </a:rPr>
              <a:t>upisi-srednje@mzo.hr</a:t>
            </a:r>
            <a:r>
              <a:rPr lang="hr-HR" sz="2400" b="1" dirty="0">
                <a:solidFill>
                  <a:schemeClr val="tx1"/>
                </a:solidFill>
                <a:latin typeface="Garamond" panose="02020404030301010803" pitchFamily="18" charset="0"/>
                <a:cs typeface="Calibri Light" panose="020F0302020204030204" pitchFamily="34" charset="0"/>
              </a:rPr>
              <a:t> i broj telefona: 01/4569-000</a:t>
            </a:r>
          </a:p>
        </p:txBody>
      </p:sp>
      <p:sp>
        <p:nvSpPr>
          <p:cNvPr id="2" name="Footer Placeholder 1">
            <a:extLst>
              <a:ext uri="{FF2B5EF4-FFF2-40B4-BE49-F238E27FC236}">
                <a16:creationId xmlns:a16="http://schemas.microsoft.com/office/drawing/2014/main" id="{35DF7D17-02A5-46CA-B900-8540CF1972F9}"/>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4" name="Slide Number Placeholder 3">
            <a:extLst>
              <a:ext uri="{FF2B5EF4-FFF2-40B4-BE49-F238E27FC236}">
                <a16:creationId xmlns:a16="http://schemas.microsoft.com/office/drawing/2014/main" id="{13940F45-EB99-4DEB-B769-6EB698A310A1}"/>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62</a:t>
            </a:fld>
            <a:endParaRPr lang="hr-HR">
              <a:solidFill>
                <a:prstClr val="black">
                  <a:tint val="75000"/>
                </a:prstClr>
              </a:solidFill>
            </a:endParaRPr>
          </a:p>
        </p:txBody>
      </p:sp>
      <p:pic>
        <p:nvPicPr>
          <p:cNvPr id="6" name="Picture 5">
            <a:extLst>
              <a:ext uri="{FF2B5EF4-FFF2-40B4-BE49-F238E27FC236}">
                <a16:creationId xmlns:a16="http://schemas.microsoft.com/office/drawing/2014/main" id="{8ED9D468-2064-48F8-A70A-7B624AC73B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5160" y="179802"/>
            <a:ext cx="2373850" cy="1629285"/>
          </a:xfrm>
          <a:prstGeom prst="rect">
            <a:avLst/>
          </a:prstGeom>
        </p:spPr>
      </p:pic>
    </p:spTree>
    <p:extLst>
      <p:ext uri="{BB962C8B-B14F-4D97-AF65-F5344CB8AC3E}">
        <p14:creationId xmlns:p14="http://schemas.microsoft.com/office/powerpoint/2010/main" val="30708877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35000">
              <a:schemeClr val="bg1">
                <a:lumMod val="85000"/>
              </a:schemeClr>
            </a:gs>
            <a:gs pos="100000">
              <a:schemeClr val="bg1">
                <a:lumMod val="75000"/>
              </a:schemeClr>
            </a:gs>
          </a:gsLst>
          <a:lin ang="5400000" scaled="0"/>
        </a:gradFill>
        <a:effectLst/>
      </p:bgPr>
    </p:bg>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736209" y="720760"/>
            <a:ext cx="10972800" cy="5416480"/>
          </a:xfrm>
        </p:spPr>
        <p:txBody>
          <a:bodyPr>
            <a:normAutofit fontScale="92500" lnSpcReduction="10000"/>
          </a:bodyPr>
          <a:lstStyle/>
          <a:p>
            <a:pPr algn="ctr"/>
            <a:endParaRPr lang="hr-HR" dirty="0"/>
          </a:p>
          <a:p>
            <a:pPr algn="ctr"/>
            <a:endParaRPr lang="hr-HR" dirty="0"/>
          </a:p>
          <a:p>
            <a:pPr algn="ctr">
              <a:buFont typeface="Wingdings" panose="05000000000000000000" pitchFamily="2" charset="2"/>
              <a:buChar char="ü"/>
            </a:pPr>
            <a:endParaRPr lang="hr-HR" sz="2400" b="1" dirty="0">
              <a:solidFill>
                <a:schemeClr val="tx1"/>
              </a:solidFill>
              <a:latin typeface="Garamond" panose="02020404030301010803" pitchFamily="18" charset="0"/>
              <a:cs typeface="Calibri Light" panose="020F0302020204030204" pitchFamily="34" charset="0"/>
            </a:endParaRPr>
          </a:p>
          <a:p>
            <a:pPr algn="ctr">
              <a:buFont typeface="Wingdings" panose="05000000000000000000" pitchFamily="2" charset="2"/>
              <a:buChar char="ü"/>
            </a:pPr>
            <a:r>
              <a:rPr lang="hr-HR" sz="2400" b="1" dirty="0">
                <a:solidFill>
                  <a:schemeClr val="tx1"/>
                </a:solidFill>
                <a:latin typeface="Garamond" panose="02020404030301010803" pitchFamily="18" charset="0"/>
                <a:cs typeface="Calibri Light" panose="020F0302020204030204" pitchFamily="34" charset="0"/>
              </a:rPr>
              <a:t>Na stranicama Hrvatskog zavoda za zapošljavanje možete pronaći brošure vezane za odabir smjera obrazovanja (</a:t>
            </a:r>
            <a:r>
              <a:rPr lang="hr-HR" sz="2400" b="1" dirty="0">
                <a:solidFill>
                  <a:schemeClr val="tx1"/>
                </a:solidFill>
                <a:latin typeface="Garamond" panose="02020404030301010803" pitchFamily="18" charset="0"/>
                <a:cs typeface="Calibri Light" panose="020F0302020204030204" pitchFamily="34" charset="0"/>
                <a:hlinkClick r:id="rId3"/>
              </a:rPr>
              <a:t>http://www.hzz.hr/default.aspx?id=10353</a:t>
            </a:r>
            <a:r>
              <a:rPr lang="hr-HR" sz="2400" b="1" dirty="0">
                <a:solidFill>
                  <a:schemeClr val="tx1"/>
                </a:solidFill>
                <a:latin typeface="Garamond" panose="02020404030301010803" pitchFamily="18" charset="0"/>
                <a:cs typeface="Calibri Light" panose="020F0302020204030204" pitchFamily="34" charset="0"/>
              </a:rPr>
              <a:t>), preporuke za davanje stipendija i niz drugih korisnih informacija po pitanju upisa u srednju školu. </a:t>
            </a:r>
          </a:p>
          <a:p>
            <a:pPr marL="0" indent="0" algn="ctr">
              <a:buNone/>
            </a:pPr>
            <a:endParaRPr lang="hr-HR" sz="2400" b="1" dirty="0">
              <a:solidFill>
                <a:schemeClr val="tx1"/>
              </a:solidFill>
              <a:latin typeface="Garamond" panose="02020404030301010803" pitchFamily="18" charset="0"/>
              <a:cs typeface="Calibri Light" panose="020F0302020204030204" pitchFamily="34" charset="0"/>
            </a:endParaRPr>
          </a:p>
          <a:p>
            <a:pPr algn="ctr">
              <a:buFont typeface="Wingdings" panose="05000000000000000000" pitchFamily="2" charset="2"/>
              <a:buChar char="ü"/>
            </a:pPr>
            <a:r>
              <a:rPr lang="hr-HR" sz="2400" b="1" dirty="0">
                <a:solidFill>
                  <a:schemeClr val="tx1"/>
                </a:solidFill>
                <a:latin typeface="Garamond" panose="02020404030301010803" pitchFamily="18" charset="0"/>
                <a:cs typeface="Calibri Light" panose="020F0302020204030204" pitchFamily="34" charset="0"/>
              </a:rPr>
              <a:t>Portal e-Usmjeravanje je nastao kao rezultat projekta „Novi pristup HZZ-a u pružanju usluga klijentima” i koristan je u segmentu odabira karijere i budućeg zanimanja (</a:t>
            </a:r>
            <a:r>
              <a:rPr lang="hr-HR" sz="2400" b="1" dirty="0">
                <a:solidFill>
                  <a:schemeClr val="tx1"/>
                </a:solidFill>
                <a:latin typeface="Garamond" panose="02020404030301010803" pitchFamily="18" charset="0"/>
                <a:cs typeface="Calibri Light" panose="020F0302020204030204" pitchFamily="34" charset="0"/>
                <a:hlinkClick r:id="rId4"/>
              </a:rPr>
              <a:t>http://e-usmjeravanje.hzz.hr/predanketa</a:t>
            </a:r>
            <a:r>
              <a:rPr lang="hr-HR" sz="2400" b="1" dirty="0">
                <a:solidFill>
                  <a:schemeClr val="tx1"/>
                </a:solidFill>
                <a:latin typeface="Garamond" panose="02020404030301010803" pitchFamily="18" charset="0"/>
                <a:cs typeface="Calibri Light" panose="020F0302020204030204" pitchFamily="34" charset="0"/>
              </a:rPr>
              <a:t>). Pogledajte pod rubriku „Učenici”.</a:t>
            </a:r>
          </a:p>
          <a:p>
            <a:pPr algn="ctr">
              <a:buFont typeface="Wingdings" panose="05000000000000000000" pitchFamily="2" charset="2"/>
              <a:buChar char="ü"/>
            </a:pPr>
            <a:endParaRPr lang="hr-HR" sz="2400" b="1" dirty="0">
              <a:solidFill>
                <a:schemeClr val="tx1"/>
              </a:solidFill>
              <a:latin typeface="Garamond" panose="02020404030301010803" pitchFamily="18" charset="0"/>
              <a:cs typeface="Calibri Light" panose="020F0302020204030204" pitchFamily="34" charset="0"/>
            </a:endParaRPr>
          </a:p>
          <a:p>
            <a:pPr algn="ctr">
              <a:buFont typeface="Wingdings" panose="05000000000000000000" pitchFamily="2" charset="2"/>
              <a:buChar char="ü"/>
            </a:pPr>
            <a:r>
              <a:rPr lang="hr-HR" sz="2400" b="1" dirty="0">
                <a:solidFill>
                  <a:schemeClr val="tx1"/>
                </a:solidFill>
                <a:latin typeface="Garamond" panose="02020404030301010803" pitchFamily="18" charset="0"/>
                <a:cs typeface="Calibri Light" panose="020F0302020204030204" pitchFamily="34" charset="0"/>
              </a:rPr>
              <a:t>Na stranicama Centra za informiranje i savjetovanje u karijeri (CISOK) možete pronaći informacije za odabir srednje škole, ali i niz drugih informacija (</a:t>
            </a:r>
            <a:r>
              <a:rPr lang="hr-HR" sz="2400" b="1" dirty="0">
                <a:solidFill>
                  <a:schemeClr val="tx1"/>
                </a:solidFill>
                <a:latin typeface="Garamond" panose="02020404030301010803" pitchFamily="18" charset="0"/>
                <a:cs typeface="Calibri Light" panose="020F0302020204030204" pitchFamily="34" charset="0"/>
                <a:hlinkClick r:id="rId5"/>
              </a:rPr>
              <a:t>http://www.cisok.hr/ucenici-osnovne-skole</a:t>
            </a:r>
            <a:r>
              <a:rPr lang="hr-HR" sz="2400" b="1" dirty="0">
                <a:solidFill>
                  <a:schemeClr val="tx1"/>
                </a:solidFill>
                <a:latin typeface="Garamond" panose="02020404030301010803" pitchFamily="18" charset="0"/>
                <a:cs typeface="Calibri Light" panose="020F0302020204030204" pitchFamily="34" charset="0"/>
              </a:rPr>
              <a:t>).</a:t>
            </a:r>
          </a:p>
        </p:txBody>
      </p:sp>
      <p:sp>
        <p:nvSpPr>
          <p:cNvPr id="2" name="Footer Placeholder 1">
            <a:extLst>
              <a:ext uri="{FF2B5EF4-FFF2-40B4-BE49-F238E27FC236}">
                <a16:creationId xmlns:a16="http://schemas.microsoft.com/office/drawing/2014/main" id="{35DF7D17-02A5-46CA-B900-8540CF1972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tint val="75000"/>
                  </a:prstClr>
                </a:solidFill>
                <a:effectLst/>
                <a:uLnTx/>
                <a:uFillTx/>
                <a:latin typeface="Garamond" panose="02020404030301010803" pitchFamily="18" charset="0"/>
                <a:ea typeface="+mn-ea"/>
                <a:cs typeface="+mn-cs"/>
              </a:rPr>
              <a:t>Osnovna škola "Ivan Kozarac" Nijemci</a:t>
            </a:r>
          </a:p>
        </p:txBody>
      </p:sp>
      <p:sp>
        <p:nvSpPr>
          <p:cNvPr id="4" name="Slide Number Placeholder 3">
            <a:extLst>
              <a:ext uri="{FF2B5EF4-FFF2-40B4-BE49-F238E27FC236}">
                <a16:creationId xmlns:a16="http://schemas.microsoft.com/office/drawing/2014/main" id="{13940F45-EB99-4DEB-B769-6EB698A310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DD72BF-B849-4E00-8E72-529104776363}" type="slidenum">
              <a:rPr kumimoji="0" lang="hr-HR"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hr-HR"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pic>
        <p:nvPicPr>
          <p:cNvPr id="6" name="Picture 5">
            <a:extLst>
              <a:ext uri="{FF2B5EF4-FFF2-40B4-BE49-F238E27FC236}">
                <a16:creationId xmlns:a16="http://schemas.microsoft.com/office/drawing/2014/main" id="{8ED9D468-2064-48F8-A70A-7B624AC73B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5160" y="179802"/>
            <a:ext cx="2373850" cy="1629285"/>
          </a:xfrm>
          <a:prstGeom prst="rect">
            <a:avLst/>
          </a:prstGeom>
        </p:spPr>
      </p:pic>
    </p:spTree>
    <p:extLst>
      <p:ext uri="{BB962C8B-B14F-4D97-AF65-F5344CB8AC3E}">
        <p14:creationId xmlns:p14="http://schemas.microsoft.com/office/powerpoint/2010/main" val="18228993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F2D4DCA-2C7B-4D64-94D7-48FC54E5EEB4}"/>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14140311-A732-4DA6-AD7E-3FADE893ACA2}"/>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64</a:t>
            </a:fld>
            <a:endParaRPr lang="hr-HR">
              <a:solidFill>
                <a:prstClr val="black">
                  <a:tint val="75000"/>
                </a:prstClr>
              </a:solidFill>
            </a:endParaRPr>
          </a:p>
        </p:txBody>
      </p:sp>
      <p:pic>
        <p:nvPicPr>
          <p:cNvPr id="6" name="Picture 5">
            <a:extLst>
              <a:ext uri="{FF2B5EF4-FFF2-40B4-BE49-F238E27FC236}">
                <a16:creationId xmlns:a16="http://schemas.microsoft.com/office/drawing/2014/main" id="{0AAC4836-88A9-432D-83F2-2A5A09B05BCD}"/>
              </a:ext>
            </a:extLst>
          </p:cNvPr>
          <p:cNvPicPr>
            <a:picLocks noChangeAspect="1"/>
          </p:cNvPicPr>
          <p:nvPr/>
        </p:nvPicPr>
        <p:blipFill>
          <a:blip r:embed="rId2"/>
          <a:stretch>
            <a:fillRect/>
          </a:stretch>
        </p:blipFill>
        <p:spPr>
          <a:xfrm>
            <a:off x="1633537" y="700087"/>
            <a:ext cx="8924925" cy="5457825"/>
          </a:xfrm>
          <a:prstGeom prst="rect">
            <a:avLst/>
          </a:prstGeom>
        </p:spPr>
      </p:pic>
    </p:spTree>
    <p:extLst>
      <p:ext uri="{BB962C8B-B14F-4D97-AF65-F5344CB8AC3E}">
        <p14:creationId xmlns:p14="http://schemas.microsoft.com/office/powerpoint/2010/main" val="37353541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7464"/>
            <a:ext cx="9144000" cy="1068387"/>
          </a:xfrm>
        </p:spPr>
        <p:txBody>
          <a:bodyPr/>
          <a:lstStyle/>
          <a:p>
            <a:pPr algn="ctr" eaLnBrk="1" fontAlgn="auto" hangingPunct="1">
              <a:spcAft>
                <a:spcPts val="0"/>
              </a:spcAft>
              <a:defRPr/>
            </a:pPr>
            <a:r>
              <a:rPr lang="hr-HR" dirty="0">
                <a:solidFill>
                  <a:schemeClr val="tx1"/>
                </a:solidFill>
                <a:effectLst>
                  <a:outerShdw blurRad="38100" dist="38100" dir="2700000" algn="tl">
                    <a:srgbClr val="000000">
                      <a:alpha val="43137"/>
                    </a:srgbClr>
                  </a:outerShdw>
                </a:effectLst>
                <a:latin typeface="Garamond" panose="02020404030301010803" pitchFamily="18" charset="0"/>
              </a:rPr>
              <a:t>Kalkulator upisa u srednje škole</a:t>
            </a:r>
          </a:p>
        </p:txBody>
      </p:sp>
      <p:sp>
        <p:nvSpPr>
          <p:cNvPr id="3" name="Content Placeholder 2"/>
          <p:cNvSpPr>
            <a:spLocks noGrp="1"/>
          </p:cNvSpPr>
          <p:nvPr>
            <p:ph idx="1"/>
          </p:nvPr>
        </p:nvSpPr>
        <p:spPr>
          <a:xfrm>
            <a:off x="1992313" y="1085851"/>
            <a:ext cx="8229600" cy="460375"/>
          </a:xfrm>
        </p:spPr>
        <p:txBody>
          <a:bodyPr/>
          <a:lstStyle/>
          <a:p>
            <a:pPr algn="ctr" eaLnBrk="1" fontAlgn="auto" hangingPunct="1">
              <a:spcAft>
                <a:spcPts val="0"/>
              </a:spcAft>
              <a:defRPr/>
            </a:pPr>
            <a:r>
              <a:rPr lang="hr-HR" b="1" dirty="0">
                <a:solidFill>
                  <a:srgbClr val="0070C0"/>
                </a:solidFill>
                <a:effectLst>
                  <a:outerShdw blurRad="38100" dist="38100" dir="2700000" algn="tl">
                    <a:srgbClr val="000000">
                      <a:alpha val="43137"/>
                    </a:srgbClr>
                  </a:outerShdw>
                </a:effectLst>
                <a:latin typeface="Garamond" panose="02020404030301010803" pitchFamily="18" charset="0"/>
              </a:rPr>
              <a:t>http://www.srednja.hr/Srednja-kalkulator</a:t>
            </a:r>
          </a:p>
        </p:txBody>
      </p:sp>
      <p:pic>
        <p:nvPicPr>
          <p:cNvPr id="5" name="Content Placeholder 4" descr="kalkulator upisa.png"/>
          <p:cNvPicPr>
            <a:picLocks noGrp="1" noChangeAspect="1"/>
          </p:cNvPicPr>
          <p:nvPr>
            <p:ph idx="10"/>
          </p:nvPr>
        </p:nvPicPr>
        <p:blipFill>
          <a:blip r:embed="rId2" cstate="print"/>
          <a:stretch>
            <a:fillRect/>
          </a:stretch>
        </p:blipFill>
        <p:spPr>
          <a:xfrm>
            <a:off x="3677929" y="2057402"/>
            <a:ext cx="4858368" cy="4347459"/>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651765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5E97-3F34-465D-AB63-6713C9E9115B}"/>
              </a:ext>
            </a:extLst>
          </p:cNvPr>
          <p:cNvSpPr>
            <a:spLocks noGrp="1"/>
          </p:cNvSpPr>
          <p:nvPr>
            <p:ph type="title"/>
          </p:nvPr>
        </p:nvSpPr>
        <p:spPr>
          <a:xfrm>
            <a:off x="1371600" y="419393"/>
            <a:ext cx="9601200" cy="1485900"/>
          </a:xfrm>
        </p:spPr>
        <p:txBody>
          <a:bodyPr/>
          <a:lstStyle/>
          <a:p>
            <a:r>
              <a:rPr lang="hr-HR" b="1" dirty="0">
                <a:latin typeface="Garamond" panose="02020404030301010803" pitchFamily="18" charset="0"/>
              </a:rPr>
              <a:t>Korisni linkovi:</a:t>
            </a:r>
            <a:endParaRPr lang="en-US" b="1" dirty="0">
              <a:latin typeface="Garamond" panose="02020404030301010803" pitchFamily="18" charset="0"/>
            </a:endParaRPr>
          </a:p>
        </p:txBody>
      </p:sp>
      <p:sp>
        <p:nvSpPr>
          <p:cNvPr id="3" name="Content Placeholder 2">
            <a:extLst>
              <a:ext uri="{FF2B5EF4-FFF2-40B4-BE49-F238E27FC236}">
                <a16:creationId xmlns:a16="http://schemas.microsoft.com/office/drawing/2014/main" id="{11E82106-C4AF-4004-8A26-BCD65B930DC1}"/>
              </a:ext>
            </a:extLst>
          </p:cNvPr>
          <p:cNvSpPr>
            <a:spLocks noGrp="1"/>
          </p:cNvSpPr>
          <p:nvPr>
            <p:ph idx="1"/>
          </p:nvPr>
        </p:nvSpPr>
        <p:spPr>
          <a:xfrm>
            <a:off x="1371599" y="1448972"/>
            <a:ext cx="10487465" cy="5004414"/>
          </a:xfrm>
        </p:spPr>
        <p:txBody>
          <a:bodyPr>
            <a:normAutofit/>
          </a:bodyPr>
          <a:lstStyle/>
          <a:p>
            <a:r>
              <a:rPr lang="hr-HR" dirty="0">
                <a:latin typeface="Garamond" panose="02020404030301010803" pitchFamily="18" charset="0"/>
                <a:hlinkClick r:id="rId2"/>
              </a:rPr>
              <a:t>www.upisi.hr</a:t>
            </a:r>
            <a:endParaRPr lang="hr-HR" dirty="0">
              <a:latin typeface="Garamond" panose="02020404030301010803" pitchFamily="18" charset="0"/>
            </a:endParaRPr>
          </a:p>
          <a:p>
            <a:r>
              <a:rPr lang="hr-HR" dirty="0">
                <a:latin typeface="Garamond" panose="02020404030301010803" pitchFamily="18" charset="0"/>
                <a:hlinkClick r:id="rId3"/>
              </a:rPr>
              <a:t>www.ucenici.com</a:t>
            </a:r>
            <a:endParaRPr lang="hr-HR" dirty="0">
              <a:latin typeface="Garamond" panose="02020404030301010803" pitchFamily="18" charset="0"/>
            </a:endParaRPr>
          </a:p>
          <a:p>
            <a:r>
              <a:rPr lang="hr-HR" dirty="0">
                <a:latin typeface="Garamond" panose="02020404030301010803" pitchFamily="18" charset="0"/>
                <a:hlinkClick r:id="rId4"/>
              </a:rPr>
              <a:t>www.mzo.hr</a:t>
            </a:r>
            <a:endParaRPr lang="hr-HR" dirty="0">
              <a:latin typeface="Garamond" panose="02020404030301010803" pitchFamily="18" charset="0"/>
            </a:endParaRPr>
          </a:p>
          <a:p>
            <a:r>
              <a:rPr lang="hr-HR" dirty="0">
                <a:latin typeface="Garamond" panose="02020404030301010803" pitchFamily="18" charset="0"/>
                <a:hlinkClick r:id="rId5"/>
              </a:rPr>
              <a:t>www.srednja.hr</a:t>
            </a:r>
            <a:endParaRPr lang="hr-HR" dirty="0">
              <a:latin typeface="Garamond" panose="02020404030301010803" pitchFamily="18" charset="0"/>
            </a:endParaRPr>
          </a:p>
          <a:p>
            <a:r>
              <a:rPr lang="en-US" dirty="0">
                <a:latin typeface="Garamond" panose="02020404030301010803" pitchFamily="18" charset="0"/>
                <a:hlinkClick r:id="rId6"/>
              </a:rPr>
              <a:t>https://narodne-novine.nn.hr/clanci/sluzbeni/2018_05_47_899.html</a:t>
            </a:r>
            <a:endParaRPr lang="hr-HR" dirty="0">
              <a:latin typeface="Garamond" panose="02020404030301010803" pitchFamily="18" charset="0"/>
            </a:endParaRPr>
          </a:p>
          <a:p>
            <a:r>
              <a:rPr lang="en-US" dirty="0">
                <a:latin typeface="Garamond" panose="02020404030301010803" pitchFamily="18" charset="0"/>
                <a:hlinkClick r:id="rId7"/>
              </a:rPr>
              <a:t>http://www.hzz.hr/UserDocsImages/slavonska_brosura_2015_5.pdf</a:t>
            </a:r>
            <a:r>
              <a:rPr lang="hr-HR" dirty="0">
                <a:latin typeface="Garamond" panose="02020404030301010803" pitchFamily="18" charset="0"/>
              </a:rPr>
              <a:t> </a:t>
            </a:r>
          </a:p>
          <a:p>
            <a:r>
              <a:rPr lang="en-US" dirty="0">
                <a:latin typeface="Garamond" panose="02020404030301010803" pitchFamily="18" charset="0"/>
                <a:hlinkClick r:id="rId8"/>
              </a:rPr>
              <a:t>http://mrav.ffzg.hr/zanimanja/upitnik/upitnik.htm</a:t>
            </a:r>
            <a:endParaRPr lang="hr-HR" dirty="0">
              <a:latin typeface="Garamond" panose="02020404030301010803" pitchFamily="18" charset="0"/>
            </a:endParaRPr>
          </a:p>
          <a:p>
            <a:r>
              <a:rPr lang="en-US" dirty="0">
                <a:latin typeface="Garamond" panose="02020404030301010803" pitchFamily="18" charset="0"/>
                <a:hlinkClick r:id="rId9"/>
              </a:rPr>
              <a:t>https://www.hok.hr/obrazovanje/mjesta_za_naukovanje_praksu</a:t>
            </a:r>
            <a:endParaRPr lang="hr-HR" dirty="0">
              <a:latin typeface="Garamond" panose="02020404030301010803" pitchFamily="18" charset="0"/>
            </a:endParaRPr>
          </a:p>
          <a:p>
            <a:r>
              <a:rPr lang="en-US" dirty="0">
                <a:latin typeface="Garamond" panose="02020404030301010803" pitchFamily="18" charset="0"/>
                <a:hlinkClick r:id="rId10"/>
              </a:rPr>
              <a:t>https://meduza.carnet.hr/index.php/media/watch/12368</a:t>
            </a:r>
            <a:endParaRPr lang="hr-HR" dirty="0">
              <a:latin typeface="Garamond" panose="02020404030301010803" pitchFamily="18" charset="0"/>
            </a:endParaRPr>
          </a:p>
          <a:p>
            <a:r>
              <a:rPr lang="en-US" dirty="0">
                <a:latin typeface="Garamond" panose="02020404030301010803" pitchFamily="18" charset="0"/>
                <a:hlinkClick r:id="rId11"/>
              </a:rPr>
              <a:t>https://mzo.hr/sites/default/files/migrated/pravilnik_o_elementima_i_kriterijima_final.pdf</a:t>
            </a:r>
            <a:endParaRPr lang="hr-HR" dirty="0">
              <a:latin typeface="Garamond" panose="02020404030301010803" pitchFamily="18" charset="0"/>
            </a:endParaRPr>
          </a:p>
          <a:p>
            <a:r>
              <a:rPr lang="en-US" dirty="0">
                <a:latin typeface="Garamond" panose="02020404030301010803" pitchFamily="18" charset="0"/>
                <a:hlinkClick r:id="rId12"/>
              </a:rPr>
              <a:t>https://narodne-novine.nn.hr/clanci/sluzbeni/2017_05_47_1109.html</a:t>
            </a:r>
            <a:r>
              <a:rPr lang="hr-HR" dirty="0">
                <a:latin typeface="Garamond" panose="02020404030301010803" pitchFamily="18" charset="0"/>
              </a:rPr>
              <a:t> </a:t>
            </a:r>
            <a:endParaRPr lang="en-US" dirty="0">
              <a:latin typeface="Garamond" panose="02020404030301010803" pitchFamily="18" charset="0"/>
            </a:endParaRPr>
          </a:p>
        </p:txBody>
      </p:sp>
      <p:sp>
        <p:nvSpPr>
          <p:cNvPr id="4" name="Footer Placeholder 3">
            <a:extLst>
              <a:ext uri="{FF2B5EF4-FFF2-40B4-BE49-F238E27FC236}">
                <a16:creationId xmlns:a16="http://schemas.microsoft.com/office/drawing/2014/main" id="{9659BA23-4C37-4F92-BE39-66370161B07F}"/>
              </a:ext>
            </a:extLst>
          </p:cNvPr>
          <p:cNvSpPr>
            <a:spLocks noGrp="1"/>
          </p:cNvSpPr>
          <p:nvPr>
            <p:ph type="ftr" sz="quarter" idx="11"/>
          </p:nvPr>
        </p:nvSpPr>
        <p:spPr/>
        <p:txBody>
          <a:bodyPr/>
          <a:lstStyle/>
          <a:p>
            <a:pPr algn="ctr"/>
            <a:r>
              <a:rPr lang="hr-HR" dirty="0">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277E73A0-F47C-4C90-8438-34D86BAA985B}"/>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66</a:t>
            </a:fld>
            <a:endParaRPr lang="hr-HR">
              <a:solidFill>
                <a:prstClr val="black">
                  <a:tint val="75000"/>
                </a:prstClr>
              </a:solidFill>
            </a:endParaRPr>
          </a:p>
        </p:txBody>
      </p:sp>
      <p:pic>
        <p:nvPicPr>
          <p:cNvPr id="8" name="Picture 7">
            <a:extLst>
              <a:ext uri="{FF2B5EF4-FFF2-40B4-BE49-F238E27FC236}">
                <a16:creationId xmlns:a16="http://schemas.microsoft.com/office/drawing/2014/main" id="{4DE32CAC-8878-4E98-9CA6-F70033DAA1B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912128">
            <a:off x="8434274" y="529286"/>
            <a:ext cx="2715963" cy="1629578"/>
          </a:xfrm>
          <a:prstGeom prst="rect">
            <a:avLst/>
          </a:prstGeom>
        </p:spPr>
      </p:pic>
      <p:pic>
        <p:nvPicPr>
          <p:cNvPr id="10" name="Picture 9">
            <a:extLst>
              <a:ext uri="{FF2B5EF4-FFF2-40B4-BE49-F238E27FC236}">
                <a16:creationId xmlns:a16="http://schemas.microsoft.com/office/drawing/2014/main" id="{B0653DA0-5EB0-4F50-AEA5-CF9C6C73161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26289">
            <a:off x="6041974" y="493760"/>
            <a:ext cx="1484337" cy="2137445"/>
          </a:xfrm>
          <a:prstGeom prst="rect">
            <a:avLst/>
          </a:prstGeom>
        </p:spPr>
      </p:pic>
      <p:pic>
        <p:nvPicPr>
          <p:cNvPr id="12" name="Picture 11">
            <a:extLst>
              <a:ext uri="{FF2B5EF4-FFF2-40B4-BE49-F238E27FC236}">
                <a16:creationId xmlns:a16="http://schemas.microsoft.com/office/drawing/2014/main" id="{4C941975-CF77-43F5-9246-1AE90F30561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557236">
            <a:off x="9215470" y="2902027"/>
            <a:ext cx="2565423" cy="1425235"/>
          </a:xfrm>
          <a:prstGeom prst="rect">
            <a:avLst/>
          </a:prstGeom>
        </p:spPr>
      </p:pic>
    </p:spTree>
    <p:extLst>
      <p:ext uri="{BB962C8B-B14F-4D97-AF65-F5344CB8AC3E}">
        <p14:creationId xmlns:p14="http://schemas.microsoft.com/office/powerpoint/2010/main" val="13150703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22973" y="64554"/>
            <a:ext cx="9601200" cy="536204"/>
          </a:xfrm>
        </p:spPr>
        <p:txBody>
          <a:bodyPr>
            <a:noAutofit/>
          </a:bodyPr>
          <a:lstStyle/>
          <a:p>
            <a:r>
              <a:rPr lang="hr-HR" sz="3200" b="1" dirty="0">
                <a:latin typeface="Garamond" panose="02020404030301010803" pitchFamily="18" charset="0"/>
                <a:cs typeface="Calibri Light" panose="020F0302020204030204" pitchFamily="34" charset="0"/>
              </a:rPr>
              <a:t>Literatura:</a:t>
            </a:r>
          </a:p>
        </p:txBody>
      </p:sp>
      <p:sp>
        <p:nvSpPr>
          <p:cNvPr id="3" name="Rezervirano mjesto sadržaja 2"/>
          <p:cNvSpPr>
            <a:spLocks noGrp="1"/>
          </p:cNvSpPr>
          <p:nvPr>
            <p:ph idx="1"/>
          </p:nvPr>
        </p:nvSpPr>
        <p:spPr>
          <a:xfrm>
            <a:off x="1122973" y="600759"/>
            <a:ext cx="10637618" cy="5924586"/>
          </a:xfrm>
          <a:gradFill>
            <a:gsLst>
              <a:gs pos="0">
                <a:schemeClr val="bg1"/>
              </a:gs>
              <a:gs pos="50000">
                <a:schemeClr val="bg1">
                  <a:lumMod val="95000"/>
                </a:schemeClr>
              </a:gs>
              <a:gs pos="100000">
                <a:schemeClr val="bg1">
                  <a:lumMod val="85000"/>
                </a:schemeClr>
              </a:gs>
            </a:gsLst>
          </a:gradFill>
          <a:ln>
            <a:solidFill>
              <a:schemeClr val="tx1">
                <a:lumMod val="65000"/>
                <a:lumOff val="35000"/>
              </a:schemeClr>
            </a:solidFill>
          </a:ln>
        </p:spPr>
        <p:style>
          <a:lnRef idx="1">
            <a:schemeClr val="dk1"/>
          </a:lnRef>
          <a:fillRef idx="2">
            <a:schemeClr val="dk1"/>
          </a:fillRef>
          <a:effectRef idx="1">
            <a:schemeClr val="dk1"/>
          </a:effectRef>
          <a:fontRef idx="minor">
            <a:schemeClr val="dk1"/>
          </a:fontRef>
        </p:style>
        <p:txBody>
          <a:bodyPr>
            <a:normAutofit fontScale="25000" lnSpcReduction="20000"/>
          </a:bodyPr>
          <a:lstStyle/>
          <a:p>
            <a:r>
              <a:rPr lang="hr-HR" sz="4000" dirty="0" err="1">
                <a:latin typeface="Garamond" panose="02020404030301010803" pitchFamily="18" charset="0"/>
                <a:cs typeface="Calibri Light" panose="020F0302020204030204" pitchFamily="34" charset="0"/>
              </a:rPr>
              <a:t>Vričko</a:t>
            </a:r>
            <a:r>
              <a:rPr lang="hr-HR" sz="4000" dirty="0">
                <a:latin typeface="Garamond" panose="02020404030301010803" pitchFamily="18" charset="0"/>
                <a:cs typeface="Calibri Light" panose="020F0302020204030204" pitchFamily="34" charset="0"/>
              </a:rPr>
              <a:t>, M., Lovrić, N. i dr. (2018) </a:t>
            </a:r>
            <a:r>
              <a:rPr lang="hr-HR" sz="4000" i="1" dirty="0">
                <a:latin typeface="Garamond" panose="02020404030301010803" pitchFamily="18" charset="0"/>
                <a:cs typeface="Calibri Light" panose="020F0302020204030204" pitchFamily="34" charset="0"/>
              </a:rPr>
              <a:t>Idemo u srednju!  Prijave i upisi u srednje škole za školsku godinu 2018./2019.: Redovni učenici. </a:t>
            </a:r>
            <a:r>
              <a:rPr lang="hr-HR" sz="4000" dirty="0">
                <a:latin typeface="Garamond" panose="02020404030301010803" pitchFamily="18" charset="0"/>
                <a:cs typeface="Calibri Light" panose="020F0302020204030204" pitchFamily="34" charset="0"/>
              </a:rPr>
              <a:t>Zagreb: MZO, CARNet. Dostupno na: </a:t>
            </a:r>
            <a:r>
              <a:rPr lang="hr-HR" sz="4000" dirty="0">
                <a:latin typeface="Garamond" panose="02020404030301010803" pitchFamily="18" charset="0"/>
                <a:cs typeface="Calibri Light" panose="020F0302020204030204" pitchFamily="34" charset="0"/>
                <a:hlinkClick r:id="rId2"/>
              </a:rPr>
              <a:t>https://www.upisi.hr/docs/Publikacija_redovni.pdf</a:t>
            </a:r>
            <a:endParaRPr lang="hr-HR" sz="4000" dirty="0">
              <a:latin typeface="Garamond" panose="02020404030301010803" pitchFamily="18" charset="0"/>
              <a:cs typeface="Calibri Light" panose="020F0302020204030204" pitchFamily="34" charset="0"/>
            </a:endParaRPr>
          </a:p>
          <a:p>
            <a:r>
              <a:rPr lang="hr-HR" sz="4000" dirty="0">
                <a:latin typeface="Garamond" panose="02020404030301010803" pitchFamily="18" charset="0"/>
                <a:cs typeface="Calibri Light" panose="020F0302020204030204" pitchFamily="34" charset="0"/>
              </a:rPr>
              <a:t>Vričko, M., Lovrić, N. i dr. (2017.) </a:t>
            </a:r>
            <a:r>
              <a:rPr lang="hr-HR" sz="4000" i="1" dirty="0">
                <a:latin typeface="Garamond" panose="02020404030301010803" pitchFamily="18" charset="0"/>
                <a:cs typeface="Calibri Light" panose="020F0302020204030204" pitchFamily="34" charset="0"/>
              </a:rPr>
              <a:t>Idemo u srednju! Prijave i upisi u srednje škole za školsku godinu 2018./2019.: Učenici s teškoćama u razvoju. </a:t>
            </a:r>
            <a:r>
              <a:rPr lang="hr-HR" sz="4000" dirty="0">
                <a:latin typeface="Garamond" panose="02020404030301010803" pitchFamily="18" charset="0"/>
                <a:cs typeface="Calibri Light" panose="020F0302020204030204" pitchFamily="34" charset="0"/>
              </a:rPr>
              <a:t>Zagreb: MZO, CARNet. Dostupno na: </a:t>
            </a:r>
            <a:r>
              <a:rPr lang="hr-HR" sz="4000" dirty="0">
                <a:latin typeface="Garamond" panose="02020404030301010803" pitchFamily="18" charset="0"/>
                <a:cs typeface="Calibri Light" panose="020F0302020204030204" pitchFamily="34" charset="0"/>
                <a:hlinkClick r:id="rId3"/>
              </a:rPr>
              <a:t>https://www.upisi.hr/docs/Publikacija_teskoce.pdf</a:t>
            </a:r>
            <a:endParaRPr lang="hr-HR" sz="4000" dirty="0">
              <a:latin typeface="Garamond" panose="02020404030301010803" pitchFamily="18" charset="0"/>
              <a:cs typeface="Calibri Light" panose="020F0302020204030204" pitchFamily="34" charset="0"/>
            </a:endParaRPr>
          </a:p>
          <a:p>
            <a:r>
              <a:rPr lang="hr-HR" sz="4000" dirty="0">
                <a:latin typeface="Garamond" panose="02020404030301010803" pitchFamily="18" charset="0"/>
                <a:cs typeface="Calibri Light" panose="020F0302020204030204" pitchFamily="34" charset="0"/>
              </a:rPr>
              <a:t>Vričko, M., Lovrić, N. i dr. (2017.) </a:t>
            </a:r>
            <a:r>
              <a:rPr lang="hr-HR" sz="4000" i="1" dirty="0">
                <a:latin typeface="Garamond" panose="02020404030301010803" pitchFamily="18" charset="0"/>
                <a:cs typeface="Calibri Light" panose="020F0302020204030204" pitchFamily="34" charset="0"/>
              </a:rPr>
              <a:t>Idemo u srednju! Prijave i upisi u srednje škole za školsku godinu 2018./2019.: Učenici koji upisuju umjetničke programe i odjele za sportaše. </a:t>
            </a:r>
            <a:r>
              <a:rPr lang="hr-HR" sz="4000" dirty="0">
                <a:latin typeface="Garamond" panose="02020404030301010803" pitchFamily="18" charset="0"/>
                <a:cs typeface="Calibri Light" panose="020F0302020204030204" pitchFamily="34" charset="0"/>
              </a:rPr>
              <a:t>Zagreb: MZO, CARNet. Dostupno na: </a:t>
            </a:r>
            <a:r>
              <a:rPr lang="hr-HR" sz="4000" dirty="0">
                <a:latin typeface="Garamond" panose="02020404030301010803" pitchFamily="18" charset="0"/>
                <a:cs typeface="Calibri Light" panose="020F0302020204030204" pitchFamily="34" charset="0"/>
                <a:hlinkClick r:id="rId4"/>
              </a:rPr>
              <a:t>https://www.upisi.hr/docs/Publikacija_umjetnicke_sportasi.pdf</a:t>
            </a:r>
            <a:r>
              <a:rPr lang="hr-HR" sz="4000" dirty="0">
                <a:latin typeface="Garamond" panose="02020404030301010803" pitchFamily="18" charset="0"/>
                <a:cs typeface="Calibri Light" panose="020F0302020204030204" pitchFamily="34" charset="0"/>
              </a:rPr>
              <a:t> </a:t>
            </a:r>
          </a:p>
          <a:p>
            <a:r>
              <a:rPr lang="hr-HR" sz="4000" dirty="0">
                <a:latin typeface="Garamond" panose="02020404030301010803" pitchFamily="18" charset="0"/>
                <a:cs typeface="Calibri Light" panose="020F0302020204030204" pitchFamily="34" charset="0"/>
              </a:rPr>
              <a:t>Pravilnik o elementima i kriterijima za izbor kandidata za upis u 1. razred srednje škole (2015) Zagreb: MZO. Dostupno na: </a:t>
            </a:r>
            <a:r>
              <a:rPr lang="hr-HR" sz="4000" dirty="0">
                <a:latin typeface="Garamond" panose="02020404030301010803" pitchFamily="18" charset="0"/>
                <a:cs typeface="Calibri Light" panose="020F0302020204030204" pitchFamily="34" charset="0"/>
                <a:hlinkClick r:id="rId5"/>
              </a:rPr>
              <a:t>https://mzo.hr/sites/default/files/migrated/pravilnik_o_elementima_i_kriterijima_final.pdf</a:t>
            </a:r>
            <a:r>
              <a:rPr lang="hr-HR" sz="4000" dirty="0">
                <a:latin typeface="Garamond" panose="02020404030301010803" pitchFamily="18" charset="0"/>
                <a:cs typeface="Calibri Light" panose="020F0302020204030204" pitchFamily="34" charset="0"/>
              </a:rPr>
              <a:t> </a:t>
            </a:r>
          </a:p>
          <a:p>
            <a:r>
              <a:rPr lang="hr-HR" sz="4000" dirty="0">
                <a:latin typeface="Garamond" panose="02020404030301010803" pitchFamily="18" charset="0"/>
                <a:cs typeface="Calibri Light" panose="020F0302020204030204" pitchFamily="34" charset="0"/>
              </a:rPr>
              <a:t>Pravilnik o izmjenama i dopunama Pravilnika o elementima i kriterijima za izbor kandidata za upis u 1. razred srednje škole (2017) Zagreb: MZO. Dostupno na: </a:t>
            </a:r>
            <a:r>
              <a:rPr lang="hr-HR" sz="4000" dirty="0">
                <a:latin typeface="Garamond" panose="02020404030301010803" pitchFamily="18" charset="0"/>
                <a:cs typeface="Calibri Light" panose="020F0302020204030204" pitchFamily="34" charset="0"/>
                <a:hlinkClick r:id="rId6"/>
              </a:rPr>
              <a:t>https://narodne-novine.nn.hr/clanci/sluzbeni/2017_05_47_1109.html</a:t>
            </a:r>
            <a:r>
              <a:rPr lang="hr-HR" sz="4000" dirty="0">
                <a:latin typeface="Garamond" panose="02020404030301010803" pitchFamily="18" charset="0"/>
                <a:cs typeface="Calibri Light" panose="020F0302020204030204" pitchFamily="34" charset="0"/>
              </a:rPr>
              <a:t> </a:t>
            </a:r>
          </a:p>
          <a:p>
            <a:r>
              <a:rPr lang="hr-HR" sz="4000" dirty="0">
                <a:latin typeface="Garamond" panose="02020404030301010803" pitchFamily="18" charset="0"/>
                <a:cs typeface="Calibri Light" panose="020F0302020204030204" pitchFamily="34" charset="0"/>
              </a:rPr>
              <a:t>Odluka o upisu učenika u 1. razred srednje škole u školskoj godini 2018./2019. (2018) Zagreb: MZO. Dostupno: </a:t>
            </a:r>
            <a:r>
              <a:rPr lang="hr-HR" sz="4000" dirty="0">
                <a:latin typeface="Garamond" panose="02020404030301010803" pitchFamily="18" charset="0"/>
                <a:cs typeface="Calibri Light" panose="020F0302020204030204" pitchFamily="34" charset="0"/>
                <a:hlinkClick r:id="rId7"/>
              </a:rPr>
              <a:t>https://narodne-novine.nn.hr/clanci/sluzbeni/2018_05_47_899.html</a:t>
            </a:r>
            <a:r>
              <a:rPr lang="hr-HR" sz="4000" dirty="0">
                <a:latin typeface="Garamond" panose="02020404030301010803" pitchFamily="18" charset="0"/>
                <a:cs typeface="Calibri Light" panose="020F0302020204030204" pitchFamily="34" charset="0"/>
              </a:rPr>
              <a:t> </a:t>
            </a:r>
          </a:p>
          <a:p>
            <a:r>
              <a:rPr lang="hr-HR" sz="4000" dirty="0">
                <a:latin typeface="Garamond" panose="02020404030301010803" pitchFamily="18" charset="0"/>
                <a:cs typeface="Calibri Light" panose="020F0302020204030204" pitchFamily="34" charset="0"/>
                <a:hlinkClick r:id="rId8"/>
              </a:rPr>
              <a:t>https://www.upisi.hr/</a:t>
            </a:r>
            <a:r>
              <a:rPr lang="hr-HR" sz="4000" dirty="0">
                <a:latin typeface="Garamond" panose="02020404030301010803" pitchFamily="18" charset="0"/>
                <a:cs typeface="Calibri Light" panose="020F0302020204030204" pitchFamily="34" charset="0"/>
              </a:rPr>
              <a:t> </a:t>
            </a:r>
          </a:p>
          <a:p>
            <a:r>
              <a:rPr lang="hr-HR" sz="4000" dirty="0">
                <a:latin typeface="Garamond" panose="02020404030301010803" pitchFamily="18" charset="0"/>
                <a:cs typeface="Calibri Light" panose="020F0302020204030204" pitchFamily="34" charset="0"/>
                <a:hlinkClick r:id="rId9"/>
              </a:rPr>
              <a:t>https://www.ucenici.com/</a:t>
            </a:r>
            <a:endParaRPr lang="hr-HR" sz="4000" dirty="0">
              <a:latin typeface="Garamond" panose="02020404030301010803" pitchFamily="18" charset="0"/>
              <a:cs typeface="Calibri Light" panose="020F0302020204030204" pitchFamily="34" charset="0"/>
            </a:endParaRPr>
          </a:p>
          <a:p>
            <a:r>
              <a:rPr lang="hr-HR" sz="4000" dirty="0">
                <a:latin typeface="Garamond" panose="02020404030301010803" pitchFamily="18" charset="0"/>
                <a:cs typeface="Calibri Light" panose="020F0302020204030204" pitchFamily="34" charset="0"/>
                <a:hlinkClick r:id="rId10"/>
              </a:rPr>
              <a:t>http://www.srednja.hr/</a:t>
            </a:r>
            <a:endParaRPr lang="hr-HR" sz="4000" dirty="0">
              <a:latin typeface="Garamond" panose="02020404030301010803" pitchFamily="18" charset="0"/>
              <a:cs typeface="Calibri Light" panose="020F0302020204030204" pitchFamily="34" charset="0"/>
            </a:endParaRPr>
          </a:p>
          <a:p>
            <a:r>
              <a:rPr lang="hr-HR" sz="4000" dirty="0">
                <a:latin typeface="Garamond" panose="02020404030301010803" pitchFamily="18" charset="0"/>
                <a:cs typeface="Calibri Light" panose="020F0302020204030204" pitchFamily="34" charset="0"/>
                <a:hlinkClick r:id="rId11"/>
              </a:rPr>
              <a:t>https://mzo.hr/</a:t>
            </a:r>
            <a:r>
              <a:rPr lang="hr-HR" sz="4000" dirty="0">
                <a:latin typeface="Garamond" panose="02020404030301010803" pitchFamily="18" charset="0"/>
                <a:cs typeface="Calibri Light" panose="020F0302020204030204" pitchFamily="34" charset="0"/>
              </a:rPr>
              <a:t> </a:t>
            </a:r>
          </a:p>
          <a:p>
            <a:r>
              <a:rPr lang="hr-HR" sz="4000" dirty="0">
                <a:latin typeface="Garamond" panose="02020404030301010803" pitchFamily="18" charset="0"/>
                <a:hlinkClick r:id="rId12"/>
              </a:rPr>
              <a:t>https://meduza.carnet.hr/</a:t>
            </a:r>
            <a:r>
              <a:rPr lang="hr-HR" sz="4000" dirty="0">
                <a:latin typeface="Garamond" panose="02020404030301010803" pitchFamily="18" charset="0"/>
              </a:rPr>
              <a:t> </a:t>
            </a:r>
          </a:p>
          <a:p>
            <a:r>
              <a:rPr lang="hr-HR" sz="4000" dirty="0">
                <a:latin typeface="Garamond" panose="02020404030301010803" pitchFamily="18" charset="0"/>
                <a:hlinkClick r:id="rId13"/>
              </a:rPr>
              <a:t>http://www.hzz.hr/</a:t>
            </a:r>
            <a:r>
              <a:rPr lang="hr-HR" sz="4000" dirty="0">
                <a:latin typeface="Garamond" panose="02020404030301010803" pitchFamily="18" charset="0"/>
              </a:rPr>
              <a:t> </a:t>
            </a:r>
          </a:p>
          <a:p>
            <a:r>
              <a:rPr lang="hr-HR" sz="4000" dirty="0">
                <a:latin typeface="Garamond" panose="02020404030301010803" pitchFamily="18" charset="0"/>
                <a:hlinkClick r:id="rId14"/>
              </a:rPr>
              <a:t>http://gimnazija-mareljkovica-vk.skole.hr/</a:t>
            </a:r>
            <a:r>
              <a:rPr lang="hr-HR" sz="4000" dirty="0">
                <a:latin typeface="Garamond" panose="02020404030301010803" pitchFamily="18" charset="0"/>
              </a:rPr>
              <a:t> </a:t>
            </a:r>
          </a:p>
          <a:p>
            <a:r>
              <a:rPr lang="hr-HR" sz="4000" dirty="0">
                <a:latin typeface="Garamond" panose="02020404030301010803" pitchFamily="18" charset="0"/>
                <a:hlinkClick r:id="rId15"/>
              </a:rPr>
              <a:t>http://ss-ekonomska-vk.skole.hr/</a:t>
            </a:r>
            <a:r>
              <a:rPr lang="hr-HR" sz="4000" dirty="0">
                <a:latin typeface="Garamond" panose="02020404030301010803" pitchFamily="18" charset="0"/>
              </a:rPr>
              <a:t> </a:t>
            </a:r>
          </a:p>
          <a:p>
            <a:r>
              <a:rPr lang="hr-HR" sz="4000" dirty="0">
                <a:latin typeface="Garamond" panose="02020404030301010803" pitchFamily="18" charset="0"/>
                <a:hlinkClick r:id="rId16"/>
              </a:rPr>
              <a:t>https://sssvk.weebly.com/</a:t>
            </a:r>
            <a:r>
              <a:rPr lang="hr-HR" sz="4000" dirty="0">
                <a:latin typeface="Garamond" panose="02020404030301010803" pitchFamily="18" charset="0"/>
              </a:rPr>
              <a:t> </a:t>
            </a:r>
          </a:p>
          <a:p>
            <a:r>
              <a:rPr lang="hr-HR" sz="4000" dirty="0">
                <a:latin typeface="Garamond" panose="02020404030301010803" pitchFamily="18" charset="0"/>
                <a:hlinkClick r:id="rId17"/>
              </a:rPr>
              <a:t>http://ss-drvodjelska-tehnicka-vk.skole.hr/</a:t>
            </a:r>
            <a:r>
              <a:rPr lang="hr-HR" sz="4000" dirty="0">
                <a:latin typeface="Garamond" panose="02020404030301010803" pitchFamily="18" charset="0"/>
              </a:rPr>
              <a:t> </a:t>
            </a:r>
          </a:p>
          <a:p>
            <a:r>
              <a:rPr lang="hr-HR" sz="4000" dirty="0">
                <a:latin typeface="Garamond" panose="02020404030301010803" pitchFamily="18" charset="0"/>
                <a:hlinkClick r:id="rId18"/>
              </a:rPr>
              <a:t>http://ss-tehnicka-rboskovica-vk.skole.hr/</a:t>
            </a:r>
            <a:r>
              <a:rPr lang="hr-HR" sz="4000" dirty="0">
                <a:latin typeface="Garamond" panose="02020404030301010803" pitchFamily="18" charset="0"/>
              </a:rPr>
              <a:t> </a:t>
            </a:r>
          </a:p>
          <a:p>
            <a:r>
              <a:rPr lang="hr-HR" sz="4000" dirty="0">
                <a:latin typeface="Garamond" panose="02020404030301010803" pitchFamily="18" charset="0"/>
                <a:hlinkClick r:id="rId19"/>
              </a:rPr>
              <a:t>http://ss-poljoprivredno-sumarska-vk.skole.hr/</a:t>
            </a:r>
            <a:r>
              <a:rPr lang="hr-HR" sz="4000" dirty="0">
                <a:latin typeface="Garamond" panose="02020404030301010803" pitchFamily="18" charset="0"/>
              </a:rPr>
              <a:t> </a:t>
            </a:r>
          </a:p>
          <a:p>
            <a:r>
              <a:rPr lang="hr-HR" sz="4000" dirty="0">
                <a:latin typeface="Garamond" panose="02020404030301010803" pitchFamily="18" charset="0"/>
                <a:hlinkClick r:id="rId20"/>
              </a:rPr>
              <a:t>http://ss-drastampara-vk.skole.hr/</a:t>
            </a:r>
            <a:r>
              <a:rPr lang="hr-HR" sz="4000" dirty="0">
                <a:latin typeface="Garamond" panose="02020404030301010803" pitchFamily="18" charset="0"/>
              </a:rPr>
              <a:t> </a:t>
            </a:r>
          </a:p>
          <a:p>
            <a:r>
              <a:rPr lang="hr-HR" sz="4000" dirty="0">
                <a:latin typeface="Garamond" panose="02020404030301010803" pitchFamily="18" charset="0"/>
                <a:hlinkClick r:id="rId21"/>
              </a:rPr>
              <a:t>http://www.runjanina.hr/index.php</a:t>
            </a:r>
            <a:r>
              <a:rPr lang="hr-HR" sz="4000" dirty="0">
                <a:latin typeface="Garamond" panose="02020404030301010803" pitchFamily="18" charset="0"/>
              </a:rPr>
              <a:t> </a:t>
            </a:r>
          </a:p>
          <a:p>
            <a:endParaRPr lang="hr-HR" sz="3300" dirty="0">
              <a:latin typeface="Garamond" panose="02020404030301010803" pitchFamily="18" charset="0"/>
            </a:endParaRPr>
          </a:p>
        </p:txBody>
      </p:sp>
      <p:sp>
        <p:nvSpPr>
          <p:cNvPr id="4" name="Footer Placeholder 3">
            <a:extLst>
              <a:ext uri="{FF2B5EF4-FFF2-40B4-BE49-F238E27FC236}">
                <a16:creationId xmlns:a16="http://schemas.microsoft.com/office/drawing/2014/main" id="{163039BB-4606-441A-87A9-FA53A43966F9}"/>
              </a:ext>
            </a:extLst>
          </p:cNvPr>
          <p:cNvSpPr>
            <a:spLocks noGrp="1"/>
          </p:cNvSpPr>
          <p:nvPr>
            <p:ph type="ftr" sz="quarter" idx="11"/>
          </p:nvPr>
        </p:nvSpPr>
        <p:spPr/>
        <p:txBody>
          <a:bodyPr/>
          <a:lstStyle/>
          <a:p>
            <a:pPr algn="ctr"/>
            <a:r>
              <a:rPr lang="hr-HR">
                <a:solidFill>
                  <a:prstClr val="black">
                    <a:tint val="75000"/>
                  </a:prstClr>
                </a:solidFill>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0FD272D2-AE9C-47E3-A322-29A119688678}"/>
              </a:ext>
            </a:extLst>
          </p:cNvPr>
          <p:cNvSpPr>
            <a:spLocks noGrp="1"/>
          </p:cNvSpPr>
          <p:nvPr>
            <p:ph type="sldNum" sz="quarter" idx="12"/>
          </p:nvPr>
        </p:nvSpPr>
        <p:spPr/>
        <p:txBody>
          <a:bodyPr/>
          <a:lstStyle/>
          <a:p>
            <a:fld id="{6FDD72BF-B849-4E00-8E72-529104776363}" type="slidenum">
              <a:rPr lang="hr-HR" smtClean="0">
                <a:solidFill>
                  <a:prstClr val="black">
                    <a:tint val="75000"/>
                  </a:prstClr>
                </a:solidFill>
              </a:rPr>
              <a:pPr/>
              <a:t>67</a:t>
            </a:fld>
            <a:endParaRPr lang="hr-HR">
              <a:solidFill>
                <a:prstClr val="black">
                  <a:tint val="75000"/>
                </a:prstClr>
              </a:solidFill>
            </a:endParaRPr>
          </a:p>
        </p:txBody>
      </p:sp>
    </p:spTree>
    <p:extLst>
      <p:ext uri="{BB962C8B-B14F-4D97-AF65-F5344CB8AC3E}">
        <p14:creationId xmlns:p14="http://schemas.microsoft.com/office/powerpoint/2010/main" val="800756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847528" y="0"/>
            <a:ext cx="8517632" cy="418058"/>
          </a:xfrm>
        </p:spPr>
        <p:txBody>
          <a:bodyPr>
            <a:normAutofit/>
          </a:bodyPr>
          <a:lstStyle/>
          <a:p>
            <a:r>
              <a:rPr lang="hr-HR" sz="1800" b="1" dirty="0">
                <a:solidFill>
                  <a:schemeClr val="accent5">
                    <a:lumMod val="50000"/>
                  </a:schemeClr>
                </a:solidFill>
                <a:latin typeface="Garamond" panose="02020404030301010803" pitchFamily="18" charset="0"/>
                <a:cs typeface="Calibri Light" panose="020F0302020204030204" pitchFamily="34" charset="0"/>
              </a:rPr>
              <a:t>Primjer bodovanja za četverogodišnje programe</a:t>
            </a:r>
          </a:p>
        </p:txBody>
      </p:sp>
      <p:graphicFrame>
        <p:nvGraphicFramePr>
          <p:cNvPr id="4" name="Rezervirano mjesto sadržaja 3"/>
          <p:cNvGraphicFramePr>
            <a:graphicFrameLocks noGrp="1"/>
          </p:cNvGraphicFramePr>
          <p:nvPr>
            <p:ph idx="1"/>
            <p:extLst>
              <p:ext uri="{D42A27DB-BD31-4B8C-83A1-F6EECF244321}">
                <p14:modId xmlns:p14="http://schemas.microsoft.com/office/powerpoint/2010/main" val="2505430641"/>
              </p:ext>
            </p:extLst>
          </p:nvPr>
        </p:nvGraphicFramePr>
        <p:xfrm>
          <a:off x="1847528" y="404664"/>
          <a:ext cx="3960438" cy="6187440"/>
        </p:xfrm>
        <a:graphic>
          <a:graphicData uri="http://schemas.openxmlformats.org/drawingml/2006/table">
            <a:tbl>
              <a:tblPr firstRow="1" bandRow="1">
                <a:tableStyleId>{D27102A9-8310-4765-A935-A1911B00CA55}</a:tableStyleId>
              </a:tblPr>
              <a:tblGrid>
                <a:gridCol w="1728190">
                  <a:extLst>
                    <a:ext uri="{9D8B030D-6E8A-4147-A177-3AD203B41FA5}">
                      <a16:colId xmlns:a16="http://schemas.microsoft.com/office/drawing/2014/main" val="20000"/>
                    </a:ext>
                  </a:extLst>
                </a:gridCol>
                <a:gridCol w="576065">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554323">
                  <a:extLst>
                    <a:ext uri="{9D8B030D-6E8A-4147-A177-3AD203B41FA5}">
                      <a16:colId xmlns:a16="http://schemas.microsoft.com/office/drawing/2014/main" val="20003"/>
                    </a:ext>
                  </a:extLst>
                </a:gridCol>
                <a:gridCol w="597804">
                  <a:extLst>
                    <a:ext uri="{9D8B030D-6E8A-4147-A177-3AD203B41FA5}">
                      <a16:colId xmlns:a16="http://schemas.microsoft.com/office/drawing/2014/main" val="20004"/>
                    </a:ext>
                  </a:extLst>
                </a:gridCol>
              </a:tblGrid>
              <a:tr h="300447">
                <a:tc>
                  <a:txBody>
                    <a:bodyPr/>
                    <a:lstStyle/>
                    <a:p>
                      <a:r>
                        <a:rPr lang="hr-HR" sz="1600" dirty="0">
                          <a:latin typeface="Garamond" panose="02020404030301010803" pitchFamily="18" charset="0"/>
                          <a:cs typeface="Calibri Light" panose="020F0302020204030204" pitchFamily="34" charset="0"/>
                        </a:rPr>
                        <a:t>Predmet</a:t>
                      </a:r>
                    </a:p>
                  </a:txBody>
                  <a:tcPr/>
                </a:tc>
                <a:tc>
                  <a:txBody>
                    <a:bodyPr/>
                    <a:lstStyle/>
                    <a:p>
                      <a:pPr algn="ctr"/>
                      <a:r>
                        <a:rPr lang="hr-HR" sz="1600" dirty="0">
                          <a:latin typeface="Garamond" panose="02020404030301010803" pitchFamily="18" charset="0"/>
                          <a:cs typeface="Calibri Light" panose="020F0302020204030204" pitchFamily="34" charset="0"/>
                        </a:rPr>
                        <a:t>5. r.</a:t>
                      </a:r>
                    </a:p>
                  </a:txBody>
                  <a:tcPr/>
                </a:tc>
                <a:tc>
                  <a:txBody>
                    <a:bodyPr/>
                    <a:lstStyle/>
                    <a:p>
                      <a:pPr algn="ctr"/>
                      <a:r>
                        <a:rPr lang="hr-HR" sz="1600" dirty="0">
                          <a:latin typeface="Garamond" panose="02020404030301010803" pitchFamily="18" charset="0"/>
                          <a:cs typeface="Calibri Light" panose="020F0302020204030204" pitchFamily="34" charset="0"/>
                        </a:rPr>
                        <a:t>6. r.</a:t>
                      </a:r>
                    </a:p>
                  </a:txBody>
                  <a:tcPr/>
                </a:tc>
                <a:tc>
                  <a:txBody>
                    <a:bodyPr/>
                    <a:lstStyle/>
                    <a:p>
                      <a:pPr algn="ctr"/>
                      <a:r>
                        <a:rPr lang="hr-HR" sz="1600" dirty="0">
                          <a:latin typeface="Garamond" panose="02020404030301010803" pitchFamily="18" charset="0"/>
                          <a:cs typeface="Calibri Light" panose="020F0302020204030204" pitchFamily="34" charset="0"/>
                        </a:rPr>
                        <a:t>7. r.</a:t>
                      </a:r>
                    </a:p>
                  </a:txBody>
                  <a:tcPr/>
                </a:tc>
                <a:tc>
                  <a:txBody>
                    <a:bodyPr/>
                    <a:lstStyle/>
                    <a:p>
                      <a:pPr algn="ctr"/>
                      <a:r>
                        <a:rPr lang="hr-HR" sz="1600" dirty="0">
                          <a:latin typeface="Garamond" panose="02020404030301010803" pitchFamily="18" charset="0"/>
                          <a:cs typeface="Calibri Light" panose="020F0302020204030204" pitchFamily="34" charset="0"/>
                        </a:rPr>
                        <a:t>8. r.</a:t>
                      </a:r>
                    </a:p>
                  </a:txBody>
                  <a:tcPr/>
                </a:tc>
                <a:extLst>
                  <a:ext uri="{0D108BD9-81ED-4DB2-BD59-A6C34878D82A}">
                    <a16:rowId xmlns:a16="http://schemas.microsoft.com/office/drawing/2014/main" val="10000"/>
                  </a:ext>
                </a:extLst>
              </a:tr>
              <a:tr h="327761">
                <a:tc>
                  <a:txBody>
                    <a:bodyPr/>
                    <a:lstStyle/>
                    <a:p>
                      <a:r>
                        <a:rPr lang="hr-HR" sz="1600" dirty="0">
                          <a:latin typeface="Garamond" panose="02020404030301010803" pitchFamily="18" charset="0"/>
                          <a:cs typeface="Calibri Light" panose="020F0302020204030204" pitchFamily="34" charset="0"/>
                        </a:rPr>
                        <a:t>Hrvatski jezik</a:t>
                      </a:r>
                    </a:p>
                  </a:txBody>
                  <a:tcPr/>
                </a:tc>
                <a:tc>
                  <a:txBody>
                    <a:bodyPr/>
                    <a:lstStyle/>
                    <a:p>
                      <a:pPr algn="ctr"/>
                      <a:r>
                        <a:rPr lang="hr-HR" dirty="0">
                          <a:latin typeface="Garamond" panose="02020404030301010803" pitchFamily="18" charset="0"/>
                          <a:cs typeface="Calibri Light" panose="020F0302020204030204" pitchFamily="34" charset="0"/>
                        </a:rPr>
                        <a:t>4</a:t>
                      </a:r>
                    </a:p>
                  </a:txBody>
                  <a:tcPr/>
                </a:tc>
                <a:tc>
                  <a:txBody>
                    <a:bodyPr/>
                    <a:lstStyle/>
                    <a:p>
                      <a:pPr algn="ctr"/>
                      <a:r>
                        <a:rPr lang="hr-HR" dirty="0">
                          <a:latin typeface="Garamond" panose="02020404030301010803" pitchFamily="18" charset="0"/>
                          <a:cs typeface="Calibri Light" panose="020F0302020204030204" pitchFamily="34" charset="0"/>
                        </a:rPr>
                        <a:t>4</a:t>
                      </a:r>
                    </a:p>
                  </a:txBody>
                  <a:tcPr/>
                </a:tc>
                <a:tc>
                  <a:txBody>
                    <a:bodyPr/>
                    <a:lstStyle/>
                    <a:p>
                      <a:pPr algn="ctr"/>
                      <a:r>
                        <a:rPr lang="hr-HR" dirty="0">
                          <a:latin typeface="Garamond" panose="02020404030301010803" pitchFamily="18" charset="0"/>
                          <a:cs typeface="Calibri Light" panose="020F0302020204030204" pitchFamily="34" charset="0"/>
                        </a:rPr>
                        <a:t>4</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01"/>
                  </a:ext>
                </a:extLst>
              </a:tr>
              <a:tr h="327761">
                <a:tc>
                  <a:txBody>
                    <a:bodyPr/>
                    <a:lstStyle/>
                    <a:p>
                      <a:r>
                        <a:rPr lang="hr-HR" sz="1600" dirty="0">
                          <a:latin typeface="Garamond" panose="02020404030301010803" pitchFamily="18" charset="0"/>
                          <a:cs typeface="Calibri Light" panose="020F0302020204030204" pitchFamily="34" charset="0"/>
                        </a:rPr>
                        <a:t>Likovna kultura</a:t>
                      </a:r>
                    </a:p>
                  </a:txBody>
                  <a:tcPr/>
                </a:tc>
                <a:tc>
                  <a:txBody>
                    <a:bodyPr/>
                    <a:lstStyle/>
                    <a:p>
                      <a:pPr algn="ctr"/>
                      <a:r>
                        <a:rPr lang="hr-HR" dirty="0">
                          <a:latin typeface="Garamond" panose="02020404030301010803" pitchFamily="18" charset="0"/>
                          <a:cs typeface="Calibri Light" panose="020F0302020204030204" pitchFamily="34" charset="0"/>
                        </a:rPr>
                        <a:t>4</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02"/>
                  </a:ext>
                </a:extLst>
              </a:tr>
              <a:tr h="327761">
                <a:tc>
                  <a:txBody>
                    <a:bodyPr/>
                    <a:lstStyle/>
                    <a:p>
                      <a:r>
                        <a:rPr lang="hr-HR" sz="1600" dirty="0">
                          <a:latin typeface="Garamond" panose="02020404030301010803" pitchFamily="18" charset="0"/>
                          <a:cs typeface="Calibri Light" panose="020F0302020204030204" pitchFamily="34" charset="0"/>
                        </a:rPr>
                        <a:t>Glazbena kultura</a:t>
                      </a:r>
                    </a:p>
                  </a:txBody>
                  <a:tcPr/>
                </a:tc>
                <a:tc>
                  <a:txBody>
                    <a:bodyPr/>
                    <a:lstStyle/>
                    <a:p>
                      <a:pPr algn="ctr"/>
                      <a:r>
                        <a:rPr lang="hr-HR" dirty="0">
                          <a:latin typeface="Garamond" panose="02020404030301010803" pitchFamily="18" charset="0"/>
                          <a:cs typeface="Calibri Light" panose="020F0302020204030204" pitchFamily="34" charset="0"/>
                        </a:rPr>
                        <a:t>3</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03"/>
                  </a:ext>
                </a:extLst>
              </a:tr>
              <a:tr h="327761">
                <a:tc>
                  <a:txBody>
                    <a:bodyPr/>
                    <a:lstStyle/>
                    <a:p>
                      <a:r>
                        <a:rPr lang="hr-HR" sz="1600" dirty="0">
                          <a:latin typeface="Garamond" panose="02020404030301010803" pitchFamily="18" charset="0"/>
                          <a:cs typeface="Calibri Light" panose="020F0302020204030204" pitchFamily="34" charset="0"/>
                        </a:rPr>
                        <a:t>Engleski jezik (1.)</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04"/>
                  </a:ext>
                </a:extLst>
              </a:tr>
              <a:tr h="327761">
                <a:tc>
                  <a:txBody>
                    <a:bodyPr/>
                    <a:lstStyle/>
                    <a:p>
                      <a:r>
                        <a:rPr lang="hr-HR" sz="1600" dirty="0">
                          <a:latin typeface="Garamond" panose="02020404030301010803" pitchFamily="18" charset="0"/>
                          <a:cs typeface="Calibri Light" panose="020F0302020204030204" pitchFamily="34" charset="0"/>
                        </a:rPr>
                        <a:t>Matematika </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tc>
                  <a:txBody>
                    <a:bodyPr/>
                    <a:lstStyle/>
                    <a:p>
                      <a:pPr algn="ctr"/>
                      <a:r>
                        <a:rPr lang="hr-HR" dirty="0">
                          <a:latin typeface="Garamond" panose="02020404030301010803" pitchFamily="18" charset="0"/>
                          <a:cs typeface="Calibri Light" panose="020F0302020204030204" pitchFamily="34" charset="0"/>
                        </a:rPr>
                        <a:t>4</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05"/>
                  </a:ext>
                </a:extLst>
              </a:tr>
              <a:tr h="327761">
                <a:tc>
                  <a:txBody>
                    <a:bodyPr/>
                    <a:lstStyle/>
                    <a:p>
                      <a:r>
                        <a:rPr lang="hr-HR" sz="1600" dirty="0">
                          <a:latin typeface="Garamond" panose="02020404030301010803" pitchFamily="18" charset="0"/>
                          <a:cs typeface="Calibri Light" panose="020F0302020204030204" pitchFamily="34" charset="0"/>
                        </a:rPr>
                        <a:t>Povijest</a:t>
                      </a:r>
                    </a:p>
                  </a:txBody>
                  <a:tcPr/>
                </a:tc>
                <a:tc>
                  <a:txBody>
                    <a:bodyPr/>
                    <a:lstStyle/>
                    <a:p>
                      <a:pPr algn="ctr"/>
                      <a:r>
                        <a:rPr lang="hr-HR" dirty="0">
                          <a:latin typeface="Garamond" panose="02020404030301010803" pitchFamily="18" charset="0"/>
                          <a:cs typeface="Calibri Light" panose="020F0302020204030204" pitchFamily="34" charset="0"/>
                        </a:rPr>
                        <a:t>4</a:t>
                      </a:r>
                    </a:p>
                  </a:txBody>
                  <a:tcPr/>
                </a:tc>
                <a:tc>
                  <a:txBody>
                    <a:bodyPr/>
                    <a:lstStyle/>
                    <a:p>
                      <a:pPr algn="ctr"/>
                      <a:r>
                        <a:rPr lang="hr-HR" dirty="0">
                          <a:latin typeface="Garamond" panose="02020404030301010803" pitchFamily="18" charset="0"/>
                          <a:cs typeface="Calibri Light" panose="020F0302020204030204" pitchFamily="34" charset="0"/>
                        </a:rPr>
                        <a:t>3</a:t>
                      </a:r>
                    </a:p>
                  </a:txBody>
                  <a:tcPr/>
                </a:tc>
                <a:tc>
                  <a:txBody>
                    <a:bodyPr/>
                    <a:lstStyle/>
                    <a:p>
                      <a:pPr algn="ctr"/>
                      <a:r>
                        <a:rPr lang="hr-HR" dirty="0">
                          <a:latin typeface="Garamond" panose="02020404030301010803" pitchFamily="18" charset="0"/>
                          <a:cs typeface="Calibri Light" panose="020F0302020204030204" pitchFamily="34" charset="0"/>
                        </a:rPr>
                        <a:t>2</a:t>
                      </a:r>
                    </a:p>
                  </a:txBody>
                  <a:tcPr/>
                </a:tc>
                <a:tc>
                  <a:txBody>
                    <a:bodyPr/>
                    <a:lstStyle/>
                    <a:p>
                      <a:pPr algn="ctr"/>
                      <a:r>
                        <a:rPr lang="hr-HR" dirty="0">
                          <a:latin typeface="Garamond" panose="02020404030301010803" pitchFamily="18" charset="0"/>
                          <a:cs typeface="Calibri Light" panose="020F0302020204030204" pitchFamily="34" charset="0"/>
                        </a:rPr>
                        <a:t>3</a:t>
                      </a:r>
                    </a:p>
                  </a:txBody>
                  <a:tcPr/>
                </a:tc>
                <a:extLst>
                  <a:ext uri="{0D108BD9-81ED-4DB2-BD59-A6C34878D82A}">
                    <a16:rowId xmlns:a16="http://schemas.microsoft.com/office/drawing/2014/main" val="10006"/>
                  </a:ext>
                </a:extLst>
              </a:tr>
              <a:tr h="327761">
                <a:tc>
                  <a:txBody>
                    <a:bodyPr/>
                    <a:lstStyle/>
                    <a:p>
                      <a:r>
                        <a:rPr lang="hr-HR" sz="1600" dirty="0">
                          <a:latin typeface="Garamond" panose="02020404030301010803" pitchFamily="18" charset="0"/>
                          <a:cs typeface="Calibri Light" panose="020F0302020204030204" pitchFamily="34" charset="0"/>
                        </a:rPr>
                        <a:t>Geografija</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07"/>
                  </a:ext>
                </a:extLst>
              </a:tr>
              <a:tr h="327761">
                <a:tc>
                  <a:txBody>
                    <a:bodyPr/>
                    <a:lstStyle/>
                    <a:p>
                      <a:r>
                        <a:rPr lang="hr-HR" sz="1600" dirty="0">
                          <a:latin typeface="Garamond" panose="02020404030301010803" pitchFamily="18" charset="0"/>
                          <a:cs typeface="Calibri Light" panose="020F0302020204030204" pitchFamily="34" charset="0"/>
                        </a:rPr>
                        <a:t>Tehnička kultura</a:t>
                      </a:r>
                    </a:p>
                  </a:txBody>
                  <a:tcPr/>
                </a:tc>
                <a:tc>
                  <a:txBody>
                    <a:bodyPr/>
                    <a:lstStyle/>
                    <a:p>
                      <a:pPr algn="ctr"/>
                      <a:r>
                        <a:rPr lang="hr-HR" dirty="0">
                          <a:latin typeface="Garamond" panose="02020404030301010803" pitchFamily="18" charset="0"/>
                          <a:cs typeface="Calibri Light" panose="020F0302020204030204" pitchFamily="34" charset="0"/>
                        </a:rPr>
                        <a:t>3</a:t>
                      </a:r>
                    </a:p>
                  </a:txBody>
                  <a:tcPr/>
                </a:tc>
                <a:tc>
                  <a:txBody>
                    <a:bodyPr/>
                    <a:lstStyle/>
                    <a:p>
                      <a:pPr algn="ctr"/>
                      <a:r>
                        <a:rPr lang="hr-HR" dirty="0">
                          <a:latin typeface="Garamond" panose="02020404030301010803" pitchFamily="18" charset="0"/>
                          <a:cs typeface="Calibri Light" panose="020F0302020204030204" pitchFamily="34" charset="0"/>
                        </a:rPr>
                        <a:t>4</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tc>
                  <a:txBody>
                    <a:bodyPr/>
                    <a:lstStyle/>
                    <a:p>
                      <a:pPr algn="ctr"/>
                      <a:r>
                        <a:rPr lang="hr-HR" dirty="0">
                          <a:latin typeface="Garamond" panose="02020404030301010803" pitchFamily="18" charset="0"/>
                          <a:cs typeface="Calibri Light" panose="020F0302020204030204" pitchFamily="34" charset="0"/>
                        </a:rPr>
                        <a:t>4</a:t>
                      </a:r>
                    </a:p>
                  </a:txBody>
                  <a:tcPr/>
                </a:tc>
                <a:extLst>
                  <a:ext uri="{0D108BD9-81ED-4DB2-BD59-A6C34878D82A}">
                    <a16:rowId xmlns:a16="http://schemas.microsoft.com/office/drawing/2014/main" val="10008"/>
                  </a:ext>
                </a:extLst>
              </a:tr>
              <a:tr h="327761">
                <a:tc>
                  <a:txBody>
                    <a:bodyPr/>
                    <a:lstStyle/>
                    <a:p>
                      <a:r>
                        <a:rPr lang="hr-HR" sz="1600" dirty="0">
                          <a:latin typeface="Garamond" panose="02020404030301010803" pitchFamily="18" charset="0"/>
                          <a:cs typeface="Calibri Light" panose="020F0302020204030204" pitchFamily="34" charset="0"/>
                        </a:rPr>
                        <a:t>TZK</a:t>
                      </a:r>
                    </a:p>
                  </a:txBody>
                  <a:tcPr/>
                </a:tc>
                <a:tc>
                  <a:txBody>
                    <a:bodyPr/>
                    <a:lstStyle/>
                    <a:p>
                      <a:pPr algn="ctr"/>
                      <a:r>
                        <a:rPr lang="hr-HR" dirty="0">
                          <a:latin typeface="Garamond" panose="02020404030301010803" pitchFamily="18" charset="0"/>
                          <a:cs typeface="Calibri Light" panose="020F0302020204030204" pitchFamily="34" charset="0"/>
                        </a:rPr>
                        <a:t>4</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09"/>
                  </a:ext>
                </a:extLst>
              </a:tr>
              <a:tr h="327761">
                <a:tc>
                  <a:txBody>
                    <a:bodyPr/>
                    <a:lstStyle/>
                    <a:p>
                      <a:r>
                        <a:rPr lang="hr-HR" sz="1600" dirty="0">
                          <a:latin typeface="Garamond" panose="02020404030301010803" pitchFamily="18" charset="0"/>
                          <a:cs typeface="Calibri Light" panose="020F0302020204030204" pitchFamily="34" charset="0"/>
                        </a:rPr>
                        <a:t>Vjeronauk</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10"/>
                  </a:ext>
                </a:extLst>
              </a:tr>
              <a:tr h="327761">
                <a:tc>
                  <a:txBody>
                    <a:bodyPr/>
                    <a:lstStyle/>
                    <a:p>
                      <a:r>
                        <a:rPr lang="hr-HR" sz="1600" dirty="0">
                          <a:latin typeface="Garamond" panose="02020404030301010803" pitchFamily="18" charset="0"/>
                          <a:cs typeface="Calibri Light" panose="020F0302020204030204" pitchFamily="34" charset="0"/>
                        </a:rPr>
                        <a:t>Informatika</a:t>
                      </a:r>
                    </a:p>
                  </a:txBody>
                  <a:tcPr/>
                </a:tc>
                <a:tc>
                  <a:txBody>
                    <a:bodyPr/>
                    <a:lstStyle/>
                    <a:p>
                      <a:pPr algn="ctr"/>
                      <a:r>
                        <a:rPr lang="hr-HR" dirty="0">
                          <a:latin typeface="Garamond" panose="02020404030301010803" pitchFamily="18" charset="0"/>
                          <a:cs typeface="Calibri Light" panose="020F0302020204030204" pitchFamily="34" charset="0"/>
                        </a:rPr>
                        <a:t>4</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11"/>
                  </a:ext>
                </a:extLst>
              </a:tr>
              <a:tr h="327761">
                <a:tc>
                  <a:txBody>
                    <a:bodyPr/>
                    <a:lstStyle/>
                    <a:p>
                      <a:r>
                        <a:rPr lang="hr-HR" sz="1600" dirty="0">
                          <a:latin typeface="Garamond" panose="02020404030301010803" pitchFamily="18" charset="0"/>
                          <a:cs typeface="Calibri Light" panose="020F0302020204030204" pitchFamily="34" charset="0"/>
                        </a:rPr>
                        <a:t>Njemački jezik (2.)</a:t>
                      </a:r>
                    </a:p>
                  </a:txBody>
                  <a:tcPr/>
                </a:tc>
                <a:tc>
                  <a:txBody>
                    <a:bodyPr/>
                    <a:lstStyle/>
                    <a:p>
                      <a:pPr algn="ctr"/>
                      <a:r>
                        <a:rPr lang="hr-HR" dirty="0">
                          <a:latin typeface="Garamond" panose="02020404030301010803" pitchFamily="18" charset="0"/>
                          <a:cs typeface="Calibri Light" panose="020F0302020204030204" pitchFamily="34" charset="0"/>
                        </a:rPr>
                        <a:t>4</a:t>
                      </a:r>
                    </a:p>
                  </a:txBody>
                  <a:tcPr/>
                </a:tc>
                <a:tc>
                  <a:txBody>
                    <a:bodyPr/>
                    <a:lstStyle/>
                    <a:p>
                      <a:pPr algn="ctr"/>
                      <a:r>
                        <a:rPr lang="hr-HR" dirty="0">
                          <a:latin typeface="Garamond" panose="02020404030301010803" pitchFamily="18" charset="0"/>
                          <a:cs typeface="Calibri Light" panose="020F0302020204030204" pitchFamily="34" charset="0"/>
                        </a:rPr>
                        <a:t>4</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12"/>
                  </a:ext>
                </a:extLst>
              </a:tr>
              <a:tr h="327761">
                <a:tc>
                  <a:txBody>
                    <a:bodyPr/>
                    <a:lstStyle/>
                    <a:p>
                      <a:r>
                        <a:rPr lang="hr-HR" sz="1600" dirty="0">
                          <a:latin typeface="Garamond" panose="02020404030301010803" pitchFamily="18" charset="0"/>
                          <a:cs typeface="Calibri Light" panose="020F0302020204030204" pitchFamily="34" charset="0"/>
                        </a:rPr>
                        <a:t>Priroda</a:t>
                      </a:r>
                    </a:p>
                  </a:txBody>
                  <a:tcPr/>
                </a:tc>
                <a:tc>
                  <a:txBody>
                    <a:bodyPr/>
                    <a:lstStyle/>
                    <a:p>
                      <a:pPr algn="ctr"/>
                      <a:r>
                        <a:rPr lang="hr-HR" dirty="0">
                          <a:latin typeface="Garamond" panose="02020404030301010803" pitchFamily="18" charset="0"/>
                          <a:cs typeface="Calibri Light" panose="020F0302020204030204" pitchFamily="34" charset="0"/>
                        </a:rPr>
                        <a:t>4</a:t>
                      </a:r>
                    </a:p>
                  </a:txBody>
                  <a:tcPr/>
                </a:tc>
                <a:tc>
                  <a:txBody>
                    <a:bodyPr/>
                    <a:lstStyle/>
                    <a:p>
                      <a:pPr algn="ctr"/>
                      <a:r>
                        <a:rPr lang="hr-HR" dirty="0">
                          <a:latin typeface="Garamond" panose="02020404030301010803" pitchFamily="18" charset="0"/>
                          <a:cs typeface="Calibri Light" panose="020F0302020204030204" pitchFamily="34" charset="0"/>
                        </a:rPr>
                        <a:t>4</a:t>
                      </a:r>
                    </a:p>
                  </a:txBody>
                  <a:tcPr/>
                </a:tc>
                <a:tc>
                  <a:txBody>
                    <a:bodyPr/>
                    <a:lstStyle/>
                    <a:p>
                      <a:pPr algn="ctr"/>
                      <a:endParaRPr lang="hr-HR" dirty="0">
                        <a:latin typeface="Garamond" panose="02020404030301010803" pitchFamily="18" charset="0"/>
                        <a:cs typeface="Calibri Light" panose="020F0302020204030204" pitchFamily="34" charset="0"/>
                      </a:endParaRPr>
                    </a:p>
                  </a:txBody>
                  <a:tcPr/>
                </a:tc>
                <a:tc>
                  <a:txBody>
                    <a:bodyPr/>
                    <a:lstStyle/>
                    <a:p>
                      <a:pPr algn="ctr"/>
                      <a:endParaRPr lang="hr-HR" dirty="0">
                        <a:latin typeface="Garamond" panose="02020404030301010803" pitchFamily="18" charset="0"/>
                        <a:cs typeface="Calibri Light" panose="020F0302020204030204" pitchFamily="34" charset="0"/>
                      </a:endParaRPr>
                    </a:p>
                  </a:txBody>
                  <a:tcPr/>
                </a:tc>
                <a:extLst>
                  <a:ext uri="{0D108BD9-81ED-4DB2-BD59-A6C34878D82A}">
                    <a16:rowId xmlns:a16="http://schemas.microsoft.com/office/drawing/2014/main" val="10013"/>
                  </a:ext>
                </a:extLst>
              </a:tr>
              <a:tr h="327761">
                <a:tc>
                  <a:txBody>
                    <a:bodyPr/>
                    <a:lstStyle/>
                    <a:p>
                      <a:r>
                        <a:rPr lang="hr-HR" sz="1600" dirty="0">
                          <a:latin typeface="Garamond" panose="02020404030301010803" pitchFamily="18" charset="0"/>
                          <a:cs typeface="Calibri Light" panose="020F0302020204030204" pitchFamily="34" charset="0"/>
                        </a:rPr>
                        <a:t>Biologija</a:t>
                      </a:r>
                    </a:p>
                  </a:txBody>
                  <a:tcPr/>
                </a:tc>
                <a:tc>
                  <a:txBody>
                    <a:bodyPr/>
                    <a:lstStyle/>
                    <a:p>
                      <a:pPr algn="ctr"/>
                      <a:endParaRPr lang="hr-HR">
                        <a:latin typeface="Garamond" panose="02020404030301010803" pitchFamily="18" charset="0"/>
                        <a:cs typeface="Calibri Light" panose="020F0302020204030204" pitchFamily="34" charset="0"/>
                      </a:endParaRPr>
                    </a:p>
                  </a:txBody>
                  <a:tcPr/>
                </a:tc>
                <a:tc>
                  <a:txBody>
                    <a:bodyPr/>
                    <a:lstStyle/>
                    <a:p>
                      <a:pPr algn="ctr"/>
                      <a:endParaRPr lang="hr-HR" dirty="0">
                        <a:latin typeface="Garamond" panose="02020404030301010803" pitchFamily="18" charset="0"/>
                        <a:cs typeface="Calibri Light" panose="020F0302020204030204" pitchFamily="34" charset="0"/>
                      </a:endParaRPr>
                    </a:p>
                  </a:txBody>
                  <a:tcPr/>
                </a:tc>
                <a:tc>
                  <a:txBody>
                    <a:bodyPr/>
                    <a:lstStyle/>
                    <a:p>
                      <a:pPr algn="ctr"/>
                      <a:r>
                        <a:rPr lang="hr-HR" dirty="0">
                          <a:latin typeface="Garamond" panose="02020404030301010803" pitchFamily="18" charset="0"/>
                          <a:cs typeface="Calibri Light" panose="020F0302020204030204" pitchFamily="34" charset="0"/>
                        </a:rPr>
                        <a:t>4</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14"/>
                  </a:ext>
                </a:extLst>
              </a:tr>
              <a:tr h="327761">
                <a:tc>
                  <a:txBody>
                    <a:bodyPr/>
                    <a:lstStyle/>
                    <a:p>
                      <a:r>
                        <a:rPr lang="hr-HR" sz="1600" dirty="0">
                          <a:latin typeface="Garamond" panose="02020404030301010803" pitchFamily="18" charset="0"/>
                          <a:cs typeface="Calibri Light" panose="020F0302020204030204" pitchFamily="34" charset="0"/>
                        </a:rPr>
                        <a:t>Kemija</a:t>
                      </a:r>
                    </a:p>
                  </a:txBody>
                  <a:tcPr/>
                </a:tc>
                <a:tc>
                  <a:txBody>
                    <a:bodyPr/>
                    <a:lstStyle/>
                    <a:p>
                      <a:pPr algn="ctr"/>
                      <a:endParaRPr lang="hr-HR">
                        <a:latin typeface="Garamond" panose="02020404030301010803" pitchFamily="18" charset="0"/>
                        <a:cs typeface="Calibri Light" panose="020F0302020204030204" pitchFamily="34" charset="0"/>
                      </a:endParaRPr>
                    </a:p>
                  </a:txBody>
                  <a:tcPr/>
                </a:tc>
                <a:tc>
                  <a:txBody>
                    <a:bodyPr/>
                    <a:lstStyle/>
                    <a:p>
                      <a:pPr algn="ctr"/>
                      <a:endParaRPr lang="hr-HR">
                        <a:latin typeface="Garamond" panose="02020404030301010803" pitchFamily="18" charset="0"/>
                        <a:cs typeface="Calibri Light" panose="020F0302020204030204" pitchFamily="34" charset="0"/>
                      </a:endParaRPr>
                    </a:p>
                  </a:txBody>
                  <a:tcPr/>
                </a:tc>
                <a:tc>
                  <a:txBody>
                    <a:bodyPr/>
                    <a:lstStyle/>
                    <a:p>
                      <a:pPr algn="ctr"/>
                      <a:r>
                        <a:rPr lang="hr-HR" dirty="0">
                          <a:latin typeface="Garamond" panose="02020404030301010803" pitchFamily="18" charset="0"/>
                          <a:cs typeface="Calibri Light" panose="020F0302020204030204" pitchFamily="34" charset="0"/>
                        </a:rPr>
                        <a:t>4</a:t>
                      </a:r>
                    </a:p>
                  </a:txBody>
                  <a:tcPr/>
                </a:tc>
                <a:tc>
                  <a:txBody>
                    <a:bodyPr/>
                    <a:lstStyle/>
                    <a:p>
                      <a:pPr algn="ctr"/>
                      <a:r>
                        <a:rPr lang="hr-HR" dirty="0">
                          <a:latin typeface="Garamond" panose="02020404030301010803" pitchFamily="18" charset="0"/>
                          <a:cs typeface="Calibri Light" panose="020F0302020204030204" pitchFamily="34" charset="0"/>
                        </a:rPr>
                        <a:t>3</a:t>
                      </a:r>
                    </a:p>
                  </a:txBody>
                  <a:tcPr/>
                </a:tc>
                <a:extLst>
                  <a:ext uri="{0D108BD9-81ED-4DB2-BD59-A6C34878D82A}">
                    <a16:rowId xmlns:a16="http://schemas.microsoft.com/office/drawing/2014/main" val="10015"/>
                  </a:ext>
                </a:extLst>
              </a:tr>
              <a:tr h="327761">
                <a:tc>
                  <a:txBody>
                    <a:bodyPr/>
                    <a:lstStyle/>
                    <a:p>
                      <a:r>
                        <a:rPr lang="hr-HR" sz="1600" dirty="0">
                          <a:latin typeface="Garamond" panose="02020404030301010803" pitchFamily="18" charset="0"/>
                          <a:cs typeface="Calibri Light" panose="020F0302020204030204" pitchFamily="34" charset="0"/>
                        </a:rPr>
                        <a:t>Fizika </a:t>
                      </a:r>
                    </a:p>
                  </a:txBody>
                  <a:tcPr/>
                </a:tc>
                <a:tc>
                  <a:txBody>
                    <a:bodyPr/>
                    <a:lstStyle/>
                    <a:p>
                      <a:pPr algn="ctr"/>
                      <a:endParaRPr lang="hr-HR" dirty="0">
                        <a:latin typeface="Garamond" panose="02020404030301010803" pitchFamily="18" charset="0"/>
                        <a:cs typeface="Calibri Light" panose="020F0302020204030204" pitchFamily="34" charset="0"/>
                      </a:endParaRPr>
                    </a:p>
                  </a:txBody>
                  <a:tcPr/>
                </a:tc>
                <a:tc>
                  <a:txBody>
                    <a:bodyPr/>
                    <a:lstStyle/>
                    <a:p>
                      <a:pPr algn="ctr"/>
                      <a:endParaRPr lang="hr-HR" dirty="0">
                        <a:latin typeface="Garamond" panose="02020404030301010803" pitchFamily="18" charset="0"/>
                        <a:cs typeface="Calibri Light" panose="020F0302020204030204" pitchFamily="34" charset="0"/>
                      </a:endParaRPr>
                    </a:p>
                  </a:txBody>
                  <a:tcPr/>
                </a:tc>
                <a:tc>
                  <a:txBody>
                    <a:bodyPr/>
                    <a:lstStyle/>
                    <a:p>
                      <a:pPr algn="ctr"/>
                      <a:r>
                        <a:rPr lang="hr-HR" dirty="0">
                          <a:latin typeface="Garamond" panose="02020404030301010803" pitchFamily="18" charset="0"/>
                          <a:cs typeface="Calibri Light" panose="020F0302020204030204" pitchFamily="34" charset="0"/>
                        </a:rPr>
                        <a:t>3</a:t>
                      </a:r>
                    </a:p>
                  </a:txBody>
                  <a:tcPr/>
                </a:tc>
                <a:tc>
                  <a:txBody>
                    <a:bodyPr/>
                    <a:lstStyle/>
                    <a:p>
                      <a:pPr algn="ctr"/>
                      <a:r>
                        <a:rPr lang="hr-HR" dirty="0">
                          <a:latin typeface="Garamond" panose="02020404030301010803" pitchFamily="18" charset="0"/>
                          <a:cs typeface="Calibri Light" panose="020F0302020204030204" pitchFamily="34" charset="0"/>
                        </a:rPr>
                        <a:t>4</a:t>
                      </a:r>
                    </a:p>
                  </a:txBody>
                  <a:tcPr/>
                </a:tc>
                <a:extLst>
                  <a:ext uri="{0D108BD9-81ED-4DB2-BD59-A6C34878D82A}">
                    <a16:rowId xmlns:a16="http://schemas.microsoft.com/office/drawing/2014/main" val="10016"/>
                  </a:ext>
                </a:extLst>
              </a:tr>
            </a:tbl>
          </a:graphicData>
        </a:graphic>
      </p:graphicFrame>
      <p:sp>
        <p:nvSpPr>
          <p:cNvPr id="3" name="Footer Placeholder 2">
            <a:extLst>
              <a:ext uri="{FF2B5EF4-FFF2-40B4-BE49-F238E27FC236}">
                <a16:creationId xmlns:a16="http://schemas.microsoft.com/office/drawing/2014/main" id="{4F43B9B5-B4F0-40DB-A209-D5659C4D75D3}"/>
              </a:ext>
            </a:extLst>
          </p:cNvPr>
          <p:cNvSpPr>
            <a:spLocks noGrp="1"/>
          </p:cNvSpPr>
          <p:nvPr>
            <p:ph type="ftr" sz="quarter" idx="11"/>
          </p:nvPr>
        </p:nvSpPr>
        <p:spPr>
          <a:xfrm>
            <a:off x="2667551" y="6592104"/>
            <a:ext cx="6280830" cy="265896"/>
          </a:xfrm>
        </p:spPr>
        <p:txBody>
          <a:bodyPr/>
          <a:lstStyle/>
          <a:p>
            <a:r>
              <a:rPr lang="hr-HR" dirty="0">
                <a:latin typeface="Garamond" panose="02020404030301010803" pitchFamily="18" charset="0"/>
              </a:rPr>
              <a:t>Osnovna škola "Ivan Kozarac" Nijemci</a:t>
            </a:r>
          </a:p>
        </p:txBody>
      </p:sp>
      <p:sp>
        <p:nvSpPr>
          <p:cNvPr id="5" name="Slide Number Placeholder 4">
            <a:extLst>
              <a:ext uri="{FF2B5EF4-FFF2-40B4-BE49-F238E27FC236}">
                <a16:creationId xmlns:a16="http://schemas.microsoft.com/office/drawing/2014/main" id="{8EFCB39C-6FE6-468F-A46D-815CE61320B1}"/>
              </a:ext>
            </a:extLst>
          </p:cNvPr>
          <p:cNvSpPr>
            <a:spLocks noGrp="1"/>
          </p:cNvSpPr>
          <p:nvPr>
            <p:ph type="sldNum" sz="quarter" idx="12"/>
          </p:nvPr>
        </p:nvSpPr>
        <p:spPr/>
        <p:txBody>
          <a:bodyPr/>
          <a:lstStyle/>
          <a:p>
            <a:fld id="{6FDD72BF-B849-4E00-8E72-529104776363}" type="slidenum">
              <a:rPr lang="hr-HR" smtClean="0"/>
              <a:pPr/>
              <a:t>7</a:t>
            </a:fld>
            <a:endParaRPr lang="hr-HR"/>
          </a:p>
        </p:txBody>
      </p:sp>
      <p:graphicFrame>
        <p:nvGraphicFramePr>
          <p:cNvPr id="6" name="Tablica 5"/>
          <p:cNvGraphicFramePr>
            <a:graphicFrameLocks noGrp="1"/>
          </p:cNvGraphicFramePr>
          <p:nvPr>
            <p:extLst>
              <p:ext uri="{D42A27DB-BD31-4B8C-83A1-F6EECF244321}">
                <p14:modId xmlns:p14="http://schemas.microsoft.com/office/powerpoint/2010/main" val="104000826"/>
              </p:ext>
            </p:extLst>
          </p:nvPr>
        </p:nvGraphicFramePr>
        <p:xfrm>
          <a:off x="6023992" y="404665"/>
          <a:ext cx="4512709" cy="2304202"/>
        </p:xfrm>
        <a:graphic>
          <a:graphicData uri="http://schemas.openxmlformats.org/drawingml/2006/table">
            <a:tbl>
              <a:tblPr firstRow="1" bandRow="1">
                <a:tableStyleId>{5FD0F851-EC5A-4D38-B0AD-8093EC10F338}</a:tableStyleId>
              </a:tblPr>
              <a:tblGrid>
                <a:gridCol w="1479577">
                  <a:extLst>
                    <a:ext uri="{9D8B030D-6E8A-4147-A177-3AD203B41FA5}">
                      <a16:colId xmlns:a16="http://schemas.microsoft.com/office/drawing/2014/main" val="20000"/>
                    </a:ext>
                  </a:extLst>
                </a:gridCol>
                <a:gridCol w="813767">
                  <a:extLst>
                    <a:ext uri="{9D8B030D-6E8A-4147-A177-3AD203B41FA5}">
                      <a16:colId xmlns:a16="http://schemas.microsoft.com/office/drawing/2014/main" val="20001"/>
                    </a:ext>
                  </a:extLst>
                </a:gridCol>
                <a:gridCol w="768850">
                  <a:extLst>
                    <a:ext uri="{9D8B030D-6E8A-4147-A177-3AD203B41FA5}">
                      <a16:colId xmlns:a16="http://schemas.microsoft.com/office/drawing/2014/main" val="20002"/>
                    </a:ext>
                  </a:extLst>
                </a:gridCol>
                <a:gridCol w="725257">
                  <a:extLst>
                    <a:ext uri="{9D8B030D-6E8A-4147-A177-3AD203B41FA5}">
                      <a16:colId xmlns:a16="http://schemas.microsoft.com/office/drawing/2014/main" val="20003"/>
                    </a:ext>
                  </a:extLst>
                </a:gridCol>
                <a:gridCol w="725258">
                  <a:extLst>
                    <a:ext uri="{9D8B030D-6E8A-4147-A177-3AD203B41FA5}">
                      <a16:colId xmlns:a16="http://schemas.microsoft.com/office/drawing/2014/main" val="20004"/>
                    </a:ext>
                  </a:extLst>
                </a:gridCol>
              </a:tblGrid>
              <a:tr h="351833">
                <a:tc>
                  <a:txBody>
                    <a:bodyPr/>
                    <a:lstStyle/>
                    <a:p>
                      <a:r>
                        <a:rPr lang="hr-HR" dirty="0">
                          <a:latin typeface="Garamond" panose="02020404030301010803" pitchFamily="18" charset="0"/>
                          <a:cs typeface="Calibri Light" panose="020F0302020204030204" pitchFamily="34" charset="0"/>
                        </a:rPr>
                        <a:t>Razred</a:t>
                      </a:r>
                    </a:p>
                  </a:txBody>
                  <a:tcPr/>
                </a:tc>
                <a:tc>
                  <a:txBody>
                    <a:bodyPr/>
                    <a:lstStyle/>
                    <a:p>
                      <a:pPr algn="ctr"/>
                      <a:r>
                        <a:rPr lang="hr-HR" sz="1600" dirty="0">
                          <a:latin typeface="Garamond" panose="02020404030301010803" pitchFamily="18" charset="0"/>
                          <a:cs typeface="Calibri Light" panose="020F0302020204030204" pitchFamily="34" charset="0"/>
                        </a:rPr>
                        <a:t>5. r.</a:t>
                      </a:r>
                    </a:p>
                  </a:txBody>
                  <a:tcPr/>
                </a:tc>
                <a:tc>
                  <a:txBody>
                    <a:bodyPr/>
                    <a:lstStyle/>
                    <a:p>
                      <a:pPr algn="ctr"/>
                      <a:r>
                        <a:rPr lang="hr-HR" sz="1600" dirty="0">
                          <a:latin typeface="Garamond" panose="02020404030301010803" pitchFamily="18" charset="0"/>
                          <a:cs typeface="Calibri Light" panose="020F0302020204030204" pitchFamily="34" charset="0"/>
                        </a:rPr>
                        <a:t>6. r.</a:t>
                      </a:r>
                    </a:p>
                  </a:txBody>
                  <a:tcPr/>
                </a:tc>
                <a:tc>
                  <a:txBody>
                    <a:bodyPr/>
                    <a:lstStyle/>
                    <a:p>
                      <a:pPr algn="ctr"/>
                      <a:r>
                        <a:rPr lang="hr-HR" sz="1600" dirty="0">
                          <a:latin typeface="Garamond" panose="02020404030301010803" pitchFamily="18" charset="0"/>
                          <a:cs typeface="Calibri Light" panose="020F0302020204030204" pitchFamily="34" charset="0"/>
                        </a:rPr>
                        <a:t>7. r.</a:t>
                      </a:r>
                    </a:p>
                  </a:txBody>
                  <a:tcPr/>
                </a:tc>
                <a:tc>
                  <a:txBody>
                    <a:bodyPr/>
                    <a:lstStyle/>
                    <a:p>
                      <a:pPr algn="ctr"/>
                      <a:r>
                        <a:rPr lang="hr-HR" sz="1600" dirty="0">
                          <a:latin typeface="Garamond" panose="02020404030301010803" pitchFamily="18" charset="0"/>
                          <a:cs typeface="Calibri Light" panose="020F0302020204030204" pitchFamily="34" charset="0"/>
                        </a:rPr>
                        <a:t>8. r.</a:t>
                      </a:r>
                    </a:p>
                  </a:txBody>
                  <a:tcPr/>
                </a:tc>
                <a:extLst>
                  <a:ext uri="{0D108BD9-81ED-4DB2-BD59-A6C34878D82A}">
                    <a16:rowId xmlns:a16="http://schemas.microsoft.com/office/drawing/2014/main" val="10000"/>
                  </a:ext>
                </a:extLst>
              </a:tr>
              <a:tr h="557070">
                <a:tc>
                  <a:txBody>
                    <a:bodyPr/>
                    <a:lstStyle/>
                    <a:p>
                      <a:r>
                        <a:rPr lang="hr-HR" sz="1600" dirty="0">
                          <a:latin typeface="Garamond" panose="02020404030301010803" pitchFamily="18" charset="0"/>
                          <a:cs typeface="Calibri Light" panose="020F0302020204030204" pitchFamily="34" charset="0"/>
                        </a:rPr>
                        <a:t>Ukupan zbroj ocjena</a:t>
                      </a:r>
                    </a:p>
                  </a:txBody>
                  <a:tcPr/>
                </a:tc>
                <a:tc>
                  <a:txBody>
                    <a:bodyPr/>
                    <a:lstStyle/>
                    <a:p>
                      <a:pPr algn="ctr"/>
                      <a:r>
                        <a:rPr lang="hr-HR" dirty="0">
                          <a:latin typeface="Garamond" panose="02020404030301010803" pitchFamily="18" charset="0"/>
                          <a:cs typeface="Calibri Light" panose="020F0302020204030204" pitchFamily="34" charset="0"/>
                        </a:rPr>
                        <a:t>54</a:t>
                      </a:r>
                    </a:p>
                  </a:txBody>
                  <a:tcPr/>
                </a:tc>
                <a:tc>
                  <a:txBody>
                    <a:bodyPr/>
                    <a:lstStyle/>
                    <a:p>
                      <a:pPr algn="ctr"/>
                      <a:r>
                        <a:rPr lang="hr-HR" dirty="0">
                          <a:latin typeface="Garamond" panose="02020404030301010803" pitchFamily="18" charset="0"/>
                          <a:cs typeface="Calibri Light" panose="020F0302020204030204" pitchFamily="34" charset="0"/>
                        </a:rPr>
                        <a:t>58</a:t>
                      </a:r>
                    </a:p>
                  </a:txBody>
                  <a:tcPr/>
                </a:tc>
                <a:tc>
                  <a:txBody>
                    <a:bodyPr/>
                    <a:lstStyle/>
                    <a:p>
                      <a:pPr algn="ctr"/>
                      <a:r>
                        <a:rPr lang="hr-HR" dirty="0">
                          <a:latin typeface="Garamond" panose="02020404030301010803" pitchFamily="18" charset="0"/>
                          <a:cs typeface="Calibri Light" panose="020F0302020204030204" pitchFamily="34" charset="0"/>
                        </a:rPr>
                        <a:t>67</a:t>
                      </a:r>
                    </a:p>
                  </a:txBody>
                  <a:tcPr/>
                </a:tc>
                <a:tc>
                  <a:txBody>
                    <a:bodyPr/>
                    <a:lstStyle/>
                    <a:p>
                      <a:pPr algn="ctr"/>
                      <a:r>
                        <a:rPr lang="hr-HR" dirty="0">
                          <a:latin typeface="Garamond" panose="02020404030301010803" pitchFamily="18" charset="0"/>
                          <a:cs typeface="Calibri Light" panose="020F0302020204030204" pitchFamily="34" charset="0"/>
                        </a:rPr>
                        <a:t>69</a:t>
                      </a:r>
                    </a:p>
                  </a:txBody>
                  <a:tcPr/>
                </a:tc>
                <a:extLst>
                  <a:ext uri="{0D108BD9-81ED-4DB2-BD59-A6C34878D82A}">
                    <a16:rowId xmlns:a16="http://schemas.microsoft.com/office/drawing/2014/main" val="10001"/>
                  </a:ext>
                </a:extLst>
              </a:tr>
              <a:tr h="351833">
                <a:tc>
                  <a:txBody>
                    <a:bodyPr/>
                    <a:lstStyle/>
                    <a:p>
                      <a:r>
                        <a:rPr lang="hr-HR" sz="1600" dirty="0">
                          <a:latin typeface="Garamond" panose="02020404030301010803" pitchFamily="18" charset="0"/>
                          <a:cs typeface="Calibri Light" panose="020F0302020204030204" pitchFamily="34" charset="0"/>
                        </a:rPr>
                        <a:t>Broj predmeta</a:t>
                      </a:r>
                    </a:p>
                  </a:txBody>
                  <a:tcPr/>
                </a:tc>
                <a:tc>
                  <a:txBody>
                    <a:bodyPr/>
                    <a:lstStyle/>
                    <a:p>
                      <a:pPr algn="ctr"/>
                      <a:r>
                        <a:rPr lang="hr-HR" dirty="0">
                          <a:latin typeface="Garamond" panose="02020404030301010803" pitchFamily="18" charset="0"/>
                          <a:cs typeface="Calibri Light" panose="020F0302020204030204" pitchFamily="34" charset="0"/>
                        </a:rPr>
                        <a:t>13</a:t>
                      </a:r>
                    </a:p>
                  </a:txBody>
                  <a:tcPr/>
                </a:tc>
                <a:tc>
                  <a:txBody>
                    <a:bodyPr/>
                    <a:lstStyle/>
                    <a:p>
                      <a:pPr algn="ctr"/>
                      <a:r>
                        <a:rPr lang="hr-HR" dirty="0">
                          <a:latin typeface="Garamond" panose="02020404030301010803" pitchFamily="18" charset="0"/>
                          <a:cs typeface="Calibri Light" panose="020F0302020204030204" pitchFamily="34" charset="0"/>
                        </a:rPr>
                        <a:t>13</a:t>
                      </a:r>
                    </a:p>
                  </a:txBody>
                  <a:tcPr/>
                </a:tc>
                <a:tc>
                  <a:txBody>
                    <a:bodyPr/>
                    <a:lstStyle/>
                    <a:p>
                      <a:pPr algn="ctr"/>
                      <a:r>
                        <a:rPr lang="hr-HR" dirty="0">
                          <a:latin typeface="Garamond" panose="02020404030301010803" pitchFamily="18" charset="0"/>
                          <a:cs typeface="Calibri Light" panose="020F0302020204030204" pitchFamily="34" charset="0"/>
                        </a:rPr>
                        <a:t>15</a:t>
                      </a:r>
                    </a:p>
                  </a:txBody>
                  <a:tcPr/>
                </a:tc>
                <a:tc>
                  <a:txBody>
                    <a:bodyPr/>
                    <a:lstStyle/>
                    <a:p>
                      <a:pPr algn="ctr"/>
                      <a:r>
                        <a:rPr lang="hr-HR" dirty="0">
                          <a:latin typeface="Garamond" panose="02020404030301010803" pitchFamily="18" charset="0"/>
                          <a:cs typeface="Calibri Light" panose="020F0302020204030204" pitchFamily="34" charset="0"/>
                        </a:rPr>
                        <a:t>15</a:t>
                      </a:r>
                    </a:p>
                  </a:txBody>
                  <a:tcPr/>
                </a:tc>
                <a:extLst>
                  <a:ext uri="{0D108BD9-81ED-4DB2-BD59-A6C34878D82A}">
                    <a16:rowId xmlns:a16="http://schemas.microsoft.com/office/drawing/2014/main" val="10002"/>
                  </a:ext>
                </a:extLst>
              </a:tr>
              <a:tr h="557070">
                <a:tc>
                  <a:txBody>
                    <a:bodyPr/>
                    <a:lstStyle/>
                    <a:p>
                      <a:r>
                        <a:rPr lang="hr-HR" sz="1600" dirty="0">
                          <a:latin typeface="Garamond" panose="02020404030301010803" pitchFamily="18" charset="0"/>
                          <a:cs typeface="Calibri Light" panose="020F0302020204030204" pitchFamily="34" charset="0"/>
                        </a:rPr>
                        <a:t>Prosjek </a:t>
                      </a:r>
                    </a:p>
                  </a:txBody>
                  <a:tcPr/>
                </a:tc>
                <a:tc>
                  <a:txBody>
                    <a:bodyPr/>
                    <a:lstStyle/>
                    <a:p>
                      <a:pPr algn="ctr"/>
                      <a:r>
                        <a:rPr lang="hr-HR" sz="1600" dirty="0">
                          <a:latin typeface="Garamond" panose="02020404030301010803" pitchFamily="18" charset="0"/>
                          <a:cs typeface="Calibri Light" panose="020F0302020204030204" pitchFamily="34" charset="0"/>
                        </a:rPr>
                        <a:t>54/13 = 4, 15</a:t>
                      </a:r>
                    </a:p>
                  </a:txBody>
                  <a:tcPr/>
                </a:tc>
                <a:tc>
                  <a:txBody>
                    <a:bodyPr/>
                    <a:lstStyle/>
                    <a:p>
                      <a:pPr algn="ctr"/>
                      <a:r>
                        <a:rPr lang="hr-HR" sz="1600" dirty="0">
                          <a:latin typeface="Garamond" panose="02020404030301010803" pitchFamily="18" charset="0"/>
                          <a:cs typeface="Calibri Light" panose="020F0302020204030204" pitchFamily="34" charset="0"/>
                        </a:rPr>
                        <a:t>58/13 = 4, 46</a:t>
                      </a:r>
                    </a:p>
                  </a:txBody>
                  <a:tcPr/>
                </a:tc>
                <a:tc>
                  <a:txBody>
                    <a:bodyPr/>
                    <a:lstStyle/>
                    <a:p>
                      <a:pPr algn="ctr"/>
                      <a:r>
                        <a:rPr lang="hr-HR" sz="1600" dirty="0">
                          <a:latin typeface="Garamond" panose="02020404030301010803" pitchFamily="18" charset="0"/>
                          <a:cs typeface="Calibri Light" panose="020F0302020204030204" pitchFamily="34" charset="0"/>
                        </a:rPr>
                        <a:t>67/15 = 4,47</a:t>
                      </a:r>
                    </a:p>
                  </a:txBody>
                  <a:tcPr/>
                </a:tc>
                <a:tc>
                  <a:txBody>
                    <a:bodyPr/>
                    <a:lstStyle/>
                    <a:p>
                      <a:pPr algn="ctr"/>
                      <a:r>
                        <a:rPr lang="hr-HR" sz="1600" dirty="0">
                          <a:latin typeface="Garamond" panose="02020404030301010803" pitchFamily="18" charset="0"/>
                          <a:cs typeface="Calibri Light" panose="020F0302020204030204" pitchFamily="34" charset="0"/>
                        </a:rPr>
                        <a:t>69/15 = 4,60</a:t>
                      </a:r>
                    </a:p>
                  </a:txBody>
                  <a:tcPr/>
                </a:tc>
                <a:extLst>
                  <a:ext uri="{0D108BD9-81ED-4DB2-BD59-A6C34878D82A}">
                    <a16:rowId xmlns:a16="http://schemas.microsoft.com/office/drawing/2014/main" val="10003"/>
                  </a:ext>
                </a:extLst>
              </a:tr>
              <a:tr h="414442">
                <a:tc>
                  <a:txBody>
                    <a:bodyPr/>
                    <a:lstStyle/>
                    <a:p>
                      <a:r>
                        <a:rPr lang="hr-HR" sz="1600" b="1" dirty="0">
                          <a:latin typeface="Garamond" panose="02020404030301010803" pitchFamily="18" charset="0"/>
                          <a:cs typeface="Calibri Light" panose="020F0302020204030204" pitchFamily="34" charset="0"/>
                        </a:rPr>
                        <a:t>UKUPNO</a:t>
                      </a:r>
                    </a:p>
                  </a:txBody>
                  <a:tcPr/>
                </a:tc>
                <a:tc gridSpan="4">
                  <a:txBody>
                    <a:bodyPr/>
                    <a:lstStyle/>
                    <a:p>
                      <a:pPr algn="ctr"/>
                      <a:r>
                        <a:rPr lang="nn-NO" sz="1800" b="1" kern="1200" baseline="0" dirty="0">
                          <a:solidFill>
                            <a:schemeClr val="tx1"/>
                          </a:solidFill>
                          <a:latin typeface="Garamond" panose="02020404030301010803" pitchFamily="18" charset="0"/>
                          <a:ea typeface="+mn-ea"/>
                          <a:cs typeface="Calibri Light" panose="020F0302020204030204" pitchFamily="34" charset="0"/>
                        </a:rPr>
                        <a:t>17,68 bodova </a:t>
                      </a:r>
                      <a:endParaRPr lang="hr-HR" sz="1600" b="1" dirty="0">
                        <a:latin typeface="Garamond" panose="02020404030301010803" pitchFamily="18" charset="0"/>
                        <a:cs typeface="Calibri Light" panose="020F0302020204030204" pitchFamily="34" charset="0"/>
                      </a:endParaRPr>
                    </a:p>
                  </a:txBody>
                  <a:tcPr/>
                </a:tc>
                <a:tc hMerge="1">
                  <a:txBody>
                    <a:bodyPr/>
                    <a:lstStyle/>
                    <a:p>
                      <a:endParaRPr lang="hr-HR" sz="1600" dirty="0"/>
                    </a:p>
                  </a:txBody>
                  <a:tcPr/>
                </a:tc>
                <a:tc hMerge="1">
                  <a:txBody>
                    <a:bodyPr/>
                    <a:lstStyle/>
                    <a:p>
                      <a:endParaRPr lang="hr-HR" sz="1600" dirty="0"/>
                    </a:p>
                  </a:txBody>
                  <a:tcPr/>
                </a:tc>
                <a:tc hMerge="1">
                  <a:txBody>
                    <a:bodyPr/>
                    <a:lstStyle/>
                    <a:p>
                      <a:endParaRPr lang="hr-HR" sz="1600" dirty="0"/>
                    </a:p>
                  </a:txBody>
                  <a:tcPr/>
                </a:tc>
                <a:extLst>
                  <a:ext uri="{0D108BD9-81ED-4DB2-BD59-A6C34878D82A}">
                    <a16:rowId xmlns:a16="http://schemas.microsoft.com/office/drawing/2014/main" val="10004"/>
                  </a:ext>
                </a:extLst>
              </a:tr>
            </a:tbl>
          </a:graphicData>
        </a:graphic>
      </p:graphicFrame>
      <p:graphicFrame>
        <p:nvGraphicFramePr>
          <p:cNvPr id="8" name="Tablica 7"/>
          <p:cNvGraphicFramePr>
            <a:graphicFrameLocks noGrp="1"/>
          </p:cNvGraphicFramePr>
          <p:nvPr>
            <p:extLst>
              <p:ext uri="{D42A27DB-BD31-4B8C-83A1-F6EECF244321}">
                <p14:modId xmlns:p14="http://schemas.microsoft.com/office/powerpoint/2010/main" val="4076337203"/>
              </p:ext>
            </p:extLst>
          </p:nvPr>
        </p:nvGraphicFramePr>
        <p:xfrm>
          <a:off x="6023991" y="2990894"/>
          <a:ext cx="4512707" cy="1828800"/>
        </p:xfrm>
        <a:graphic>
          <a:graphicData uri="http://schemas.openxmlformats.org/drawingml/2006/table">
            <a:tbl>
              <a:tblPr firstRow="1" bandRow="1">
                <a:tableStyleId>{C083E6E3-FA7D-4D7B-A595-EF9225AFEA82}</a:tableStyleId>
              </a:tblPr>
              <a:tblGrid>
                <a:gridCol w="1405597">
                  <a:extLst>
                    <a:ext uri="{9D8B030D-6E8A-4147-A177-3AD203B41FA5}">
                      <a16:colId xmlns:a16="http://schemas.microsoft.com/office/drawing/2014/main" val="20000"/>
                    </a:ext>
                  </a:extLst>
                </a:gridCol>
                <a:gridCol w="591830">
                  <a:extLst>
                    <a:ext uri="{9D8B030D-6E8A-4147-A177-3AD203B41FA5}">
                      <a16:colId xmlns:a16="http://schemas.microsoft.com/office/drawing/2014/main" val="20001"/>
                    </a:ext>
                  </a:extLst>
                </a:gridCol>
                <a:gridCol w="591830">
                  <a:extLst>
                    <a:ext uri="{9D8B030D-6E8A-4147-A177-3AD203B41FA5}">
                      <a16:colId xmlns:a16="http://schemas.microsoft.com/office/drawing/2014/main" val="20002"/>
                    </a:ext>
                  </a:extLst>
                </a:gridCol>
                <a:gridCol w="591830">
                  <a:extLst>
                    <a:ext uri="{9D8B030D-6E8A-4147-A177-3AD203B41FA5}">
                      <a16:colId xmlns:a16="http://schemas.microsoft.com/office/drawing/2014/main" val="20003"/>
                    </a:ext>
                  </a:extLst>
                </a:gridCol>
                <a:gridCol w="665810">
                  <a:extLst>
                    <a:ext uri="{9D8B030D-6E8A-4147-A177-3AD203B41FA5}">
                      <a16:colId xmlns:a16="http://schemas.microsoft.com/office/drawing/2014/main" val="20004"/>
                    </a:ext>
                  </a:extLst>
                </a:gridCol>
                <a:gridCol w="665810">
                  <a:extLst>
                    <a:ext uri="{9D8B030D-6E8A-4147-A177-3AD203B41FA5}">
                      <a16:colId xmlns:a16="http://schemas.microsoft.com/office/drawing/2014/main" val="20005"/>
                    </a:ext>
                  </a:extLst>
                </a:gridCol>
              </a:tblGrid>
              <a:tr h="302434">
                <a:tc>
                  <a:txBody>
                    <a:bodyPr/>
                    <a:lstStyle/>
                    <a:p>
                      <a:r>
                        <a:rPr lang="hr-HR" dirty="0">
                          <a:latin typeface="Garamond" panose="02020404030301010803" pitchFamily="18" charset="0"/>
                          <a:cs typeface="Calibri Light" panose="020F0302020204030204" pitchFamily="34" charset="0"/>
                        </a:rPr>
                        <a:t>Razred</a:t>
                      </a:r>
                    </a:p>
                  </a:txBody>
                  <a:tcPr/>
                </a:tc>
                <a:tc>
                  <a:txBody>
                    <a:bodyPr/>
                    <a:lstStyle/>
                    <a:p>
                      <a:pPr algn="ctr"/>
                      <a:r>
                        <a:rPr lang="hr-HR" sz="1600" dirty="0">
                          <a:latin typeface="Garamond" panose="02020404030301010803" pitchFamily="18" charset="0"/>
                          <a:cs typeface="Calibri Light" panose="020F0302020204030204" pitchFamily="34" charset="0"/>
                        </a:rPr>
                        <a:t>5. r.</a:t>
                      </a:r>
                    </a:p>
                  </a:txBody>
                  <a:tcPr/>
                </a:tc>
                <a:tc>
                  <a:txBody>
                    <a:bodyPr/>
                    <a:lstStyle/>
                    <a:p>
                      <a:pPr algn="ctr"/>
                      <a:r>
                        <a:rPr lang="hr-HR" sz="1600" dirty="0">
                          <a:latin typeface="Garamond" panose="02020404030301010803" pitchFamily="18" charset="0"/>
                          <a:cs typeface="Calibri Light" panose="020F0302020204030204" pitchFamily="34" charset="0"/>
                        </a:rPr>
                        <a:t>6. r. </a:t>
                      </a:r>
                    </a:p>
                  </a:txBody>
                  <a:tcPr/>
                </a:tc>
                <a:tc>
                  <a:txBody>
                    <a:bodyPr/>
                    <a:lstStyle/>
                    <a:p>
                      <a:pPr algn="ctr"/>
                      <a:r>
                        <a:rPr lang="hr-HR" sz="1600" dirty="0">
                          <a:latin typeface="Garamond" panose="02020404030301010803" pitchFamily="18" charset="0"/>
                          <a:cs typeface="Calibri Light" panose="020F0302020204030204" pitchFamily="34" charset="0"/>
                        </a:rPr>
                        <a:t>7. r.</a:t>
                      </a:r>
                    </a:p>
                  </a:txBody>
                  <a:tcPr/>
                </a:tc>
                <a:tc>
                  <a:txBody>
                    <a:bodyPr/>
                    <a:lstStyle/>
                    <a:p>
                      <a:pPr algn="ctr"/>
                      <a:r>
                        <a:rPr lang="hr-HR" sz="1600" dirty="0">
                          <a:latin typeface="Garamond" panose="02020404030301010803" pitchFamily="18" charset="0"/>
                          <a:cs typeface="Calibri Light" panose="020F0302020204030204" pitchFamily="34" charset="0"/>
                        </a:rPr>
                        <a:t>8. r.</a:t>
                      </a:r>
                    </a:p>
                  </a:txBody>
                  <a:tcPr/>
                </a:tc>
                <a:tc>
                  <a:txBody>
                    <a:bodyPr/>
                    <a:lstStyle/>
                    <a:p>
                      <a:pPr algn="ctr"/>
                      <a:r>
                        <a:rPr lang="hr-HR" sz="1600" dirty="0">
                          <a:latin typeface="Garamond" panose="02020404030301010803" pitchFamily="18" charset="0"/>
                          <a:cs typeface="Calibri Light" panose="020F0302020204030204" pitchFamily="34" charset="0"/>
                        </a:rPr>
                        <a:t>N</a:t>
                      </a:r>
                    </a:p>
                  </a:txBody>
                  <a:tcPr/>
                </a:tc>
                <a:extLst>
                  <a:ext uri="{0D108BD9-81ED-4DB2-BD59-A6C34878D82A}">
                    <a16:rowId xmlns:a16="http://schemas.microsoft.com/office/drawing/2014/main" val="10000"/>
                  </a:ext>
                </a:extLst>
              </a:tr>
              <a:tr h="302434">
                <a:tc>
                  <a:txBody>
                    <a:bodyPr/>
                    <a:lstStyle/>
                    <a:p>
                      <a:r>
                        <a:rPr lang="hr-HR" sz="1600" dirty="0">
                          <a:latin typeface="Garamond" panose="02020404030301010803" pitchFamily="18" charset="0"/>
                          <a:cs typeface="Calibri Light" panose="020F0302020204030204" pitchFamily="34" charset="0"/>
                        </a:rPr>
                        <a:t>Hrvatski jezik</a:t>
                      </a:r>
                    </a:p>
                  </a:txBody>
                  <a:tcPr/>
                </a:tc>
                <a:tc>
                  <a:txBody>
                    <a:bodyPr/>
                    <a:lstStyle/>
                    <a:p>
                      <a:pPr algn="ctr"/>
                      <a:r>
                        <a:rPr lang="hr-HR" dirty="0">
                          <a:latin typeface="Garamond" panose="02020404030301010803" pitchFamily="18" charset="0"/>
                          <a:cs typeface="Calibri Light" panose="020F0302020204030204" pitchFamily="34" charset="0"/>
                        </a:rPr>
                        <a:t>   /</a:t>
                      </a:r>
                    </a:p>
                  </a:txBody>
                  <a:tcPr/>
                </a:tc>
                <a:tc>
                  <a:txBody>
                    <a:bodyPr/>
                    <a:lstStyle/>
                    <a:p>
                      <a:pPr algn="ctr"/>
                      <a:r>
                        <a:rPr lang="hr-HR" dirty="0">
                          <a:latin typeface="Garamond" panose="02020404030301010803" pitchFamily="18" charset="0"/>
                          <a:cs typeface="Calibri Light" panose="020F0302020204030204" pitchFamily="34" charset="0"/>
                        </a:rPr>
                        <a:t>   /</a:t>
                      </a:r>
                    </a:p>
                  </a:txBody>
                  <a:tcPr/>
                </a:tc>
                <a:tc>
                  <a:txBody>
                    <a:bodyPr/>
                    <a:lstStyle/>
                    <a:p>
                      <a:pPr algn="ctr"/>
                      <a:r>
                        <a:rPr lang="hr-HR" dirty="0">
                          <a:latin typeface="Garamond" panose="02020404030301010803" pitchFamily="18" charset="0"/>
                          <a:cs typeface="Calibri Light" panose="020F0302020204030204" pitchFamily="34" charset="0"/>
                        </a:rPr>
                        <a:t>4</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tc>
                  <a:txBody>
                    <a:bodyPr/>
                    <a:lstStyle/>
                    <a:p>
                      <a:pPr algn="ctr"/>
                      <a:r>
                        <a:rPr lang="hr-HR" dirty="0">
                          <a:latin typeface="Garamond" panose="02020404030301010803" pitchFamily="18" charset="0"/>
                          <a:cs typeface="Calibri Light" panose="020F0302020204030204" pitchFamily="34" charset="0"/>
                        </a:rPr>
                        <a:t>9</a:t>
                      </a:r>
                    </a:p>
                  </a:txBody>
                  <a:tcPr/>
                </a:tc>
                <a:extLst>
                  <a:ext uri="{0D108BD9-81ED-4DB2-BD59-A6C34878D82A}">
                    <a16:rowId xmlns:a16="http://schemas.microsoft.com/office/drawing/2014/main" val="10001"/>
                  </a:ext>
                </a:extLst>
              </a:tr>
              <a:tr h="302434">
                <a:tc>
                  <a:txBody>
                    <a:bodyPr/>
                    <a:lstStyle/>
                    <a:p>
                      <a:r>
                        <a:rPr lang="hr-HR" sz="1600" dirty="0">
                          <a:latin typeface="Garamond" panose="02020404030301010803" pitchFamily="18" charset="0"/>
                          <a:cs typeface="Calibri Light" panose="020F0302020204030204" pitchFamily="34" charset="0"/>
                        </a:rPr>
                        <a:t>Matematika </a:t>
                      </a:r>
                    </a:p>
                  </a:txBody>
                  <a:tcPr/>
                </a:tc>
                <a:tc>
                  <a:txBody>
                    <a:bodyPr/>
                    <a:lstStyle/>
                    <a:p>
                      <a:pPr algn="ctr"/>
                      <a:r>
                        <a:rPr lang="hr-HR" dirty="0">
                          <a:latin typeface="Garamond" panose="02020404030301010803" pitchFamily="18" charset="0"/>
                          <a:cs typeface="Calibri Light" panose="020F0302020204030204" pitchFamily="34" charset="0"/>
                        </a:rPr>
                        <a:t>   /</a:t>
                      </a:r>
                    </a:p>
                  </a:txBody>
                  <a:tcPr/>
                </a:tc>
                <a:tc>
                  <a:txBody>
                    <a:bodyPr/>
                    <a:lstStyle/>
                    <a:p>
                      <a:pPr algn="ctr"/>
                      <a:r>
                        <a:rPr lang="hr-HR" dirty="0">
                          <a:latin typeface="Garamond" panose="02020404030301010803" pitchFamily="18" charset="0"/>
                          <a:cs typeface="Calibri Light" panose="020F0302020204030204" pitchFamily="34" charset="0"/>
                        </a:rPr>
                        <a:t>   /</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tc>
                  <a:txBody>
                    <a:bodyPr/>
                    <a:lstStyle/>
                    <a:p>
                      <a:pPr algn="ctr"/>
                      <a:r>
                        <a:rPr lang="hr-HR" dirty="0">
                          <a:latin typeface="Garamond" panose="02020404030301010803" pitchFamily="18" charset="0"/>
                          <a:cs typeface="Calibri Light" panose="020F0302020204030204" pitchFamily="34" charset="0"/>
                        </a:rPr>
                        <a:t>10</a:t>
                      </a:r>
                    </a:p>
                  </a:txBody>
                  <a:tcPr/>
                </a:tc>
                <a:extLst>
                  <a:ext uri="{0D108BD9-81ED-4DB2-BD59-A6C34878D82A}">
                    <a16:rowId xmlns:a16="http://schemas.microsoft.com/office/drawing/2014/main" val="10002"/>
                  </a:ext>
                </a:extLst>
              </a:tr>
              <a:tr h="302434">
                <a:tc>
                  <a:txBody>
                    <a:bodyPr/>
                    <a:lstStyle/>
                    <a:p>
                      <a:r>
                        <a:rPr lang="hr-HR" sz="1600" dirty="0">
                          <a:latin typeface="Garamond" panose="02020404030301010803" pitchFamily="18" charset="0"/>
                          <a:cs typeface="Calibri Light" panose="020F0302020204030204" pitchFamily="34" charset="0"/>
                        </a:rPr>
                        <a:t>Engleski jezik</a:t>
                      </a:r>
                    </a:p>
                  </a:txBody>
                  <a:tcPr/>
                </a:tc>
                <a:tc>
                  <a:txBody>
                    <a:bodyPr/>
                    <a:lstStyle/>
                    <a:p>
                      <a:pPr algn="ctr"/>
                      <a:r>
                        <a:rPr lang="hr-HR" dirty="0">
                          <a:latin typeface="Garamond" panose="02020404030301010803" pitchFamily="18" charset="0"/>
                          <a:cs typeface="Calibri Light" panose="020F0302020204030204" pitchFamily="34" charset="0"/>
                        </a:rPr>
                        <a:t>   /</a:t>
                      </a:r>
                    </a:p>
                  </a:txBody>
                  <a:tcPr/>
                </a:tc>
                <a:tc>
                  <a:txBody>
                    <a:bodyPr/>
                    <a:lstStyle/>
                    <a:p>
                      <a:pPr algn="ctr"/>
                      <a:r>
                        <a:rPr lang="hr-HR" dirty="0">
                          <a:latin typeface="Garamond" panose="02020404030301010803" pitchFamily="18" charset="0"/>
                          <a:cs typeface="Calibri Light" panose="020F0302020204030204" pitchFamily="34" charset="0"/>
                        </a:rPr>
                        <a:t>   /</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tc>
                  <a:txBody>
                    <a:bodyPr/>
                    <a:lstStyle/>
                    <a:p>
                      <a:pPr algn="ctr"/>
                      <a:r>
                        <a:rPr lang="hr-HR" dirty="0">
                          <a:latin typeface="Garamond" panose="02020404030301010803" pitchFamily="18" charset="0"/>
                          <a:cs typeface="Calibri Light" panose="020F0302020204030204" pitchFamily="34" charset="0"/>
                        </a:rPr>
                        <a:t>10</a:t>
                      </a:r>
                    </a:p>
                  </a:txBody>
                  <a:tcPr/>
                </a:tc>
                <a:extLst>
                  <a:ext uri="{0D108BD9-81ED-4DB2-BD59-A6C34878D82A}">
                    <a16:rowId xmlns:a16="http://schemas.microsoft.com/office/drawing/2014/main" val="10003"/>
                  </a:ext>
                </a:extLst>
              </a:tr>
              <a:tr h="302434">
                <a:tc>
                  <a:txBody>
                    <a:bodyPr/>
                    <a:lstStyle/>
                    <a:p>
                      <a:r>
                        <a:rPr lang="hr-HR" sz="1600" b="1" dirty="0">
                          <a:latin typeface="Garamond" panose="02020404030301010803" pitchFamily="18" charset="0"/>
                          <a:cs typeface="Calibri Light" panose="020F0302020204030204" pitchFamily="34" charset="0"/>
                        </a:rPr>
                        <a:t>UKUPNO</a:t>
                      </a:r>
                    </a:p>
                  </a:txBody>
                  <a:tcPr/>
                </a:tc>
                <a:tc>
                  <a:txBody>
                    <a:bodyPr/>
                    <a:lstStyle/>
                    <a:p>
                      <a:pPr algn="ctr"/>
                      <a:r>
                        <a:rPr lang="hr-HR" dirty="0">
                          <a:latin typeface="Garamond" panose="02020404030301010803" pitchFamily="18" charset="0"/>
                          <a:cs typeface="Calibri Light" panose="020F0302020204030204" pitchFamily="34" charset="0"/>
                        </a:rPr>
                        <a:t>   /</a:t>
                      </a:r>
                    </a:p>
                  </a:txBody>
                  <a:tcPr/>
                </a:tc>
                <a:tc>
                  <a:txBody>
                    <a:bodyPr/>
                    <a:lstStyle/>
                    <a:p>
                      <a:pPr algn="ctr"/>
                      <a:r>
                        <a:rPr lang="hr-HR" dirty="0">
                          <a:latin typeface="Garamond" panose="02020404030301010803" pitchFamily="18" charset="0"/>
                          <a:cs typeface="Calibri Light" panose="020F0302020204030204" pitchFamily="34" charset="0"/>
                        </a:rPr>
                        <a:t>   /</a:t>
                      </a:r>
                    </a:p>
                  </a:txBody>
                  <a:tcPr/>
                </a:tc>
                <a:tc gridSpan="3">
                  <a:txBody>
                    <a:bodyPr/>
                    <a:lstStyle/>
                    <a:p>
                      <a:pPr algn="ctr"/>
                      <a:r>
                        <a:rPr lang="hr-HR" dirty="0">
                          <a:latin typeface="Garamond" panose="02020404030301010803" pitchFamily="18" charset="0"/>
                          <a:cs typeface="Calibri Light" panose="020F0302020204030204" pitchFamily="34" charset="0"/>
                        </a:rPr>
                        <a:t>9 + 10 + </a:t>
                      </a:r>
                      <a:r>
                        <a:rPr lang="hr-HR" dirty="0" err="1">
                          <a:latin typeface="Garamond" panose="02020404030301010803" pitchFamily="18" charset="0"/>
                          <a:cs typeface="Calibri Light" panose="020F0302020204030204" pitchFamily="34" charset="0"/>
                        </a:rPr>
                        <a:t>10</a:t>
                      </a:r>
                      <a:r>
                        <a:rPr lang="hr-HR" dirty="0">
                          <a:latin typeface="Garamond" panose="02020404030301010803" pitchFamily="18" charset="0"/>
                          <a:cs typeface="Calibri Light" panose="020F0302020204030204" pitchFamily="34" charset="0"/>
                        </a:rPr>
                        <a:t> = </a:t>
                      </a:r>
                      <a:r>
                        <a:rPr lang="hr-HR" b="1" dirty="0">
                          <a:latin typeface="Garamond" panose="02020404030301010803" pitchFamily="18" charset="0"/>
                          <a:cs typeface="Calibri Light" panose="020F0302020204030204" pitchFamily="34" charset="0"/>
                        </a:rPr>
                        <a:t>29</a:t>
                      </a:r>
                    </a:p>
                  </a:txBody>
                  <a:tcPr/>
                </a:tc>
                <a:tc hMerge="1">
                  <a:txBody>
                    <a:bodyPr/>
                    <a:lstStyle/>
                    <a:p>
                      <a:endParaRPr lang="hr-HR" dirty="0"/>
                    </a:p>
                  </a:txBody>
                  <a:tcPr/>
                </a:tc>
                <a:tc hMerge="1">
                  <a:txBody>
                    <a:bodyPr/>
                    <a:lstStyle/>
                    <a:p>
                      <a:endParaRPr lang="hr-HR"/>
                    </a:p>
                  </a:txBody>
                  <a:tcPr/>
                </a:tc>
                <a:extLst>
                  <a:ext uri="{0D108BD9-81ED-4DB2-BD59-A6C34878D82A}">
                    <a16:rowId xmlns:a16="http://schemas.microsoft.com/office/drawing/2014/main" val="10004"/>
                  </a:ext>
                </a:extLst>
              </a:tr>
            </a:tbl>
          </a:graphicData>
        </a:graphic>
      </p:graphicFrame>
      <p:graphicFrame>
        <p:nvGraphicFramePr>
          <p:cNvPr id="9" name="Tablica 8"/>
          <p:cNvGraphicFramePr>
            <a:graphicFrameLocks noGrp="1"/>
          </p:cNvGraphicFramePr>
          <p:nvPr>
            <p:extLst>
              <p:ext uri="{D42A27DB-BD31-4B8C-83A1-F6EECF244321}">
                <p14:modId xmlns:p14="http://schemas.microsoft.com/office/powerpoint/2010/main" val="2857702540"/>
              </p:ext>
            </p:extLst>
          </p:nvPr>
        </p:nvGraphicFramePr>
        <p:xfrm>
          <a:off x="6023992" y="4869160"/>
          <a:ext cx="4512706" cy="1828800"/>
        </p:xfrm>
        <a:graphic>
          <a:graphicData uri="http://schemas.openxmlformats.org/drawingml/2006/table">
            <a:tbl>
              <a:tblPr firstRow="1" bandRow="1">
                <a:tableStyleId>{68D230F3-CF80-4859-8CE7-A43EE81993B5}</a:tableStyleId>
              </a:tblPr>
              <a:tblGrid>
                <a:gridCol w="1405596">
                  <a:extLst>
                    <a:ext uri="{9D8B030D-6E8A-4147-A177-3AD203B41FA5}">
                      <a16:colId xmlns:a16="http://schemas.microsoft.com/office/drawing/2014/main" val="20000"/>
                    </a:ext>
                  </a:extLst>
                </a:gridCol>
                <a:gridCol w="591830">
                  <a:extLst>
                    <a:ext uri="{9D8B030D-6E8A-4147-A177-3AD203B41FA5}">
                      <a16:colId xmlns:a16="http://schemas.microsoft.com/office/drawing/2014/main" val="20001"/>
                    </a:ext>
                  </a:extLst>
                </a:gridCol>
                <a:gridCol w="591830">
                  <a:extLst>
                    <a:ext uri="{9D8B030D-6E8A-4147-A177-3AD203B41FA5}">
                      <a16:colId xmlns:a16="http://schemas.microsoft.com/office/drawing/2014/main" val="20002"/>
                    </a:ext>
                  </a:extLst>
                </a:gridCol>
                <a:gridCol w="591830">
                  <a:extLst>
                    <a:ext uri="{9D8B030D-6E8A-4147-A177-3AD203B41FA5}">
                      <a16:colId xmlns:a16="http://schemas.microsoft.com/office/drawing/2014/main" val="20003"/>
                    </a:ext>
                  </a:extLst>
                </a:gridCol>
                <a:gridCol w="665810">
                  <a:extLst>
                    <a:ext uri="{9D8B030D-6E8A-4147-A177-3AD203B41FA5}">
                      <a16:colId xmlns:a16="http://schemas.microsoft.com/office/drawing/2014/main" val="20004"/>
                    </a:ext>
                  </a:extLst>
                </a:gridCol>
                <a:gridCol w="665810">
                  <a:extLst>
                    <a:ext uri="{9D8B030D-6E8A-4147-A177-3AD203B41FA5}">
                      <a16:colId xmlns:a16="http://schemas.microsoft.com/office/drawing/2014/main" val="20005"/>
                    </a:ext>
                  </a:extLst>
                </a:gridCol>
              </a:tblGrid>
              <a:tr h="302434">
                <a:tc>
                  <a:txBody>
                    <a:bodyPr/>
                    <a:lstStyle/>
                    <a:p>
                      <a:r>
                        <a:rPr lang="hr-HR" dirty="0">
                          <a:latin typeface="Garamond" panose="02020404030301010803" pitchFamily="18" charset="0"/>
                          <a:cs typeface="Calibri Light" panose="020F0302020204030204" pitchFamily="34" charset="0"/>
                        </a:rPr>
                        <a:t>Razred</a:t>
                      </a:r>
                    </a:p>
                  </a:txBody>
                  <a:tcPr/>
                </a:tc>
                <a:tc>
                  <a:txBody>
                    <a:bodyPr/>
                    <a:lstStyle/>
                    <a:p>
                      <a:pPr algn="ctr"/>
                      <a:r>
                        <a:rPr lang="hr-HR" sz="1600" dirty="0">
                          <a:latin typeface="Garamond" panose="02020404030301010803" pitchFamily="18" charset="0"/>
                          <a:cs typeface="Calibri Light" panose="020F0302020204030204" pitchFamily="34" charset="0"/>
                        </a:rPr>
                        <a:t>5. r.</a:t>
                      </a:r>
                    </a:p>
                  </a:txBody>
                  <a:tcPr/>
                </a:tc>
                <a:tc>
                  <a:txBody>
                    <a:bodyPr/>
                    <a:lstStyle/>
                    <a:p>
                      <a:pPr algn="ctr"/>
                      <a:r>
                        <a:rPr lang="hr-HR" sz="1600" dirty="0">
                          <a:latin typeface="Garamond" panose="02020404030301010803" pitchFamily="18" charset="0"/>
                          <a:cs typeface="Calibri Light" panose="020F0302020204030204" pitchFamily="34" charset="0"/>
                        </a:rPr>
                        <a:t>6. r. </a:t>
                      </a:r>
                    </a:p>
                  </a:txBody>
                  <a:tcPr/>
                </a:tc>
                <a:tc>
                  <a:txBody>
                    <a:bodyPr/>
                    <a:lstStyle/>
                    <a:p>
                      <a:pPr algn="ctr"/>
                      <a:r>
                        <a:rPr lang="hr-HR" sz="1600" dirty="0">
                          <a:latin typeface="Garamond" panose="02020404030301010803" pitchFamily="18" charset="0"/>
                          <a:cs typeface="Calibri Light" panose="020F0302020204030204" pitchFamily="34" charset="0"/>
                        </a:rPr>
                        <a:t>7. r.</a:t>
                      </a:r>
                    </a:p>
                  </a:txBody>
                  <a:tcPr/>
                </a:tc>
                <a:tc>
                  <a:txBody>
                    <a:bodyPr/>
                    <a:lstStyle/>
                    <a:p>
                      <a:pPr algn="ctr"/>
                      <a:r>
                        <a:rPr lang="hr-HR" sz="1600" dirty="0">
                          <a:latin typeface="Garamond" panose="02020404030301010803" pitchFamily="18" charset="0"/>
                          <a:cs typeface="Calibri Light" panose="020F0302020204030204" pitchFamily="34" charset="0"/>
                        </a:rPr>
                        <a:t>8. r.</a:t>
                      </a:r>
                    </a:p>
                  </a:txBody>
                  <a:tcPr/>
                </a:tc>
                <a:tc>
                  <a:txBody>
                    <a:bodyPr/>
                    <a:lstStyle/>
                    <a:p>
                      <a:pPr algn="ctr"/>
                      <a:r>
                        <a:rPr lang="hr-HR" sz="1600" dirty="0">
                          <a:latin typeface="Garamond" panose="02020404030301010803" pitchFamily="18" charset="0"/>
                          <a:cs typeface="Calibri Light" panose="020F0302020204030204" pitchFamily="34" charset="0"/>
                        </a:rPr>
                        <a:t>N</a:t>
                      </a:r>
                    </a:p>
                  </a:txBody>
                  <a:tcPr/>
                </a:tc>
                <a:extLst>
                  <a:ext uri="{0D108BD9-81ED-4DB2-BD59-A6C34878D82A}">
                    <a16:rowId xmlns:a16="http://schemas.microsoft.com/office/drawing/2014/main" val="10000"/>
                  </a:ext>
                </a:extLst>
              </a:tr>
              <a:tr h="302434">
                <a:tc>
                  <a:txBody>
                    <a:bodyPr/>
                    <a:lstStyle/>
                    <a:p>
                      <a:r>
                        <a:rPr lang="hr-HR" sz="1600" dirty="0">
                          <a:latin typeface="Garamond" panose="02020404030301010803" pitchFamily="18" charset="0"/>
                          <a:cs typeface="Calibri Light" panose="020F0302020204030204" pitchFamily="34" charset="0"/>
                        </a:rPr>
                        <a:t>Biologija</a:t>
                      </a:r>
                    </a:p>
                  </a:txBody>
                  <a:tcPr/>
                </a:tc>
                <a:tc>
                  <a:txBody>
                    <a:bodyPr/>
                    <a:lstStyle/>
                    <a:p>
                      <a:pPr algn="ctr"/>
                      <a:r>
                        <a:rPr lang="hr-HR" dirty="0">
                          <a:latin typeface="Garamond" panose="02020404030301010803" pitchFamily="18" charset="0"/>
                          <a:cs typeface="Calibri Light" panose="020F0302020204030204" pitchFamily="34" charset="0"/>
                        </a:rPr>
                        <a:t>   /</a:t>
                      </a:r>
                    </a:p>
                  </a:txBody>
                  <a:tcPr/>
                </a:tc>
                <a:tc>
                  <a:txBody>
                    <a:bodyPr/>
                    <a:lstStyle/>
                    <a:p>
                      <a:pPr algn="ctr"/>
                      <a:r>
                        <a:rPr lang="hr-HR" dirty="0">
                          <a:latin typeface="Garamond" panose="02020404030301010803" pitchFamily="18" charset="0"/>
                          <a:cs typeface="Calibri Light" panose="020F0302020204030204" pitchFamily="34" charset="0"/>
                        </a:rPr>
                        <a:t>   /</a:t>
                      </a:r>
                    </a:p>
                  </a:txBody>
                  <a:tcPr/>
                </a:tc>
                <a:tc>
                  <a:txBody>
                    <a:bodyPr/>
                    <a:lstStyle/>
                    <a:p>
                      <a:pPr algn="ctr"/>
                      <a:r>
                        <a:rPr lang="hr-HR" dirty="0">
                          <a:latin typeface="Garamond" panose="02020404030301010803" pitchFamily="18" charset="0"/>
                          <a:cs typeface="Calibri Light" panose="020F0302020204030204" pitchFamily="34" charset="0"/>
                        </a:rPr>
                        <a:t>4</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tc>
                  <a:txBody>
                    <a:bodyPr/>
                    <a:lstStyle/>
                    <a:p>
                      <a:pPr algn="ctr"/>
                      <a:r>
                        <a:rPr lang="hr-HR" dirty="0">
                          <a:latin typeface="Garamond" panose="02020404030301010803" pitchFamily="18" charset="0"/>
                          <a:cs typeface="Calibri Light" panose="020F0302020204030204" pitchFamily="34" charset="0"/>
                        </a:rPr>
                        <a:t>9</a:t>
                      </a:r>
                    </a:p>
                  </a:txBody>
                  <a:tcPr/>
                </a:tc>
                <a:extLst>
                  <a:ext uri="{0D108BD9-81ED-4DB2-BD59-A6C34878D82A}">
                    <a16:rowId xmlns:a16="http://schemas.microsoft.com/office/drawing/2014/main" val="10001"/>
                  </a:ext>
                </a:extLst>
              </a:tr>
              <a:tr h="302434">
                <a:tc>
                  <a:txBody>
                    <a:bodyPr/>
                    <a:lstStyle/>
                    <a:p>
                      <a:r>
                        <a:rPr lang="hr-HR" sz="1600" dirty="0">
                          <a:latin typeface="Garamond" panose="02020404030301010803" pitchFamily="18" charset="0"/>
                          <a:cs typeface="Calibri Light" panose="020F0302020204030204" pitchFamily="34" charset="0"/>
                        </a:rPr>
                        <a:t>Povijest</a:t>
                      </a:r>
                      <a:r>
                        <a:rPr lang="hr-HR" sz="1600" baseline="0" dirty="0">
                          <a:latin typeface="Garamond" panose="02020404030301010803" pitchFamily="18" charset="0"/>
                          <a:cs typeface="Calibri Light" panose="020F0302020204030204" pitchFamily="34" charset="0"/>
                        </a:rPr>
                        <a:t> </a:t>
                      </a:r>
                      <a:r>
                        <a:rPr lang="hr-HR" sz="1600" dirty="0">
                          <a:latin typeface="Garamond" panose="02020404030301010803" pitchFamily="18" charset="0"/>
                          <a:cs typeface="Calibri Light" panose="020F0302020204030204" pitchFamily="34" charset="0"/>
                        </a:rPr>
                        <a:t> </a:t>
                      </a:r>
                    </a:p>
                  </a:txBody>
                  <a:tcPr/>
                </a:tc>
                <a:tc>
                  <a:txBody>
                    <a:bodyPr/>
                    <a:lstStyle/>
                    <a:p>
                      <a:pPr algn="ctr"/>
                      <a:r>
                        <a:rPr lang="hr-HR" dirty="0">
                          <a:latin typeface="Garamond" panose="02020404030301010803" pitchFamily="18" charset="0"/>
                          <a:cs typeface="Calibri Light" panose="020F0302020204030204" pitchFamily="34" charset="0"/>
                        </a:rPr>
                        <a:t>   /</a:t>
                      </a:r>
                    </a:p>
                  </a:txBody>
                  <a:tcPr/>
                </a:tc>
                <a:tc>
                  <a:txBody>
                    <a:bodyPr/>
                    <a:lstStyle/>
                    <a:p>
                      <a:pPr algn="ctr"/>
                      <a:r>
                        <a:rPr lang="hr-HR" dirty="0">
                          <a:latin typeface="Garamond" panose="02020404030301010803" pitchFamily="18" charset="0"/>
                          <a:cs typeface="Calibri Light" panose="020F0302020204030204" pitchFamily="34" charset="0"/>
                        </a:rPr>
                        <a:t>   /</a:t>
                      </a:r>
                    </a:p>
                  </a:txBody>
                  <a:tcPr/>
                </a:tc>
                <a:tc>
                  <a:txBody>
                    <a:bodyPr/>
                    <a:lstStyle/>
                    <a:p>
                      <a:pPr algn="ctr"/>
                      <a:r>
                        <a:rPr lang="hr-HR" dirty="0">
                          <a:latin typeface="Garamond" panose="02020404030301010803" pitchFamily="18" charset="0"/>
                          <a:cs typeface="Calibri Light" panose="020F0302020204030204" pitchFamily="34" charset="0"/>
                        </a:rPr>
                        <a:t>2</a:t>
                      </a:r>
                    </a:p>
                  </a:txBody>
                  <a:tcPr/>
                </a:tc>
                <a:tc>
                  <a:txBody>
                    <a:bodyPr/>
                    <a:lstStyle/>
                    <a:p>
                      <a:pPr algn="ctr"/>
                      <a:r>
                        <a:rPr lang="hr-HR" dirty="0">
                          <a:latin typeface="Garamond" panose="02020404030301010803" pitchFamily="18" charset="0"/>
                          <a:cs typeface="Calibri Light" panose="020F0302020204030204" pitchFamily="34" charset="0"/>
                        </a:rPr>
                        <a:t>3</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02"/>
                  </a:ext>
                </a:extLst>
              </a:tr>
              <a:tr h="302434">
                <a:tc>
                  <a:txBody>
                    <a:bodyPr/>
                    <a:lstStyle/>
                    <a:p>
                      <a:r>
                        <a:rPr lang="hr-HR" sz="1600" dirty="0">
                          <a:latin typeface="Garamond" panose="02020404030301010803" pitchFamily="18" charset="0"/>
                          <a:cs typeface="Calibri Light" panose="020F0302020204030204" pitchFamily="34" charset="0"/>
                        </a:rPr>
                        <a:t>Geografija</a:t>
                      </a:r>
                      <a:r>
                        <a:rPr lang="hr-HR" sz="1600" baseline="0" dirty="0">
                          <a:latin typeface="Garamond" panose="02020404030301010803" pitchFamily="18" charset="0"/>
                          <a:cs typeface="Calibri Light" panose="020F0302020204030204" pitchFamily="34" charset="0"/>
                        </a:rPr>
                        <a:t> </a:t>
                      </a:r>
                      <a:endParaRPr lang="hr-HR" sz="1600" dirty="0">
                        <a:latin typeface="Garamond" panose="02020404030301010803" pitchFamily="18" charset="0"/>
                        <a:cs typeface="Calibri Light" panose="020F0302020204030204" pitchFamily="34" charset="0"/>
                      </a:endParaRPr>
                    </a:p>
                  </a:txBody>
                  <a:tcPr/>
                </a:tc>
                <a:tc>
                  <a:txBody>
                    <a:bodyPr/>
                    <a:lstStyle/>
                    <a:p>
                      <a:pPr algn="ctr"/>
                      <a:r>
                        <a:rPr lang="hr-HR" dirty="0">
                          <a:latin typeface="Garamond" panose="02020404030301010803" pitchFamily="18" charset="0"/>
                          <a:cs typeface="Calibri Light" panose="020F0302020204030204" pitchFamily="34" charset="0"/>
                        </a:rPr>
                        <a:t>   /</a:t>
                      </a:r>
                    </a:p>
                  </a:txBody>
                  <a:tcPr/>
                </a:tc>
                <a:tc>
                  <a:txBody>
                    <a:bodyPr/>
                    <a:lstStyle/>
                    <a:p>
                      <a:pPr algn="ctr"/>
                      <a:r>
                        <a:rPr lang="hr-HR" dirty="0">
                          <a:latin typeface="Garamond" panose="02020404030301010803" pitchFamily="18" charset="0"/>
                          <a:cs typeface="Calibri Light" panose="020F0302020204030204" pitchFamily="34" charset="0"/>
                        </a:rPr>
                        <a:t>   /</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tc>
                  <a:txBody>
                    <a:bodyPr/>
                    <a:lstStyle/>
                    <a:p>
                      <a:pPr algn="ctr"/>
                      <a:r>
                        <a:rPr lang="hr-HR" dirty="0">
                          <a:latin typeface="Garamond" panose="02020404030301010803" pitchFamily="18" charset="0"/>
                          <a:cs typeface="Calibri Light" panose="020F0302020204030204" pitchFamily="34" charset="0"/>
                        </a:rPr>
                        <a:t>5</a:t>
                      </a:r>
                    </a:p>
                  </a:txBody>
                  <a:tcPr/>
                </a:tc>
                <a:tc>
                  <a:txBody>
                    <a:bodyPr/>
                    <a:lstStyle/>
                    <a:p>
                      <a:pPr algn="ctr"/>
                      <a:r>
                        <a:rPr lang="hr-HR" dirty="0">
                          <a:latin typeface="Garamond" panose="02020404030301010803" pitchFamily="18" charset="0"/>
                          <a:cs typeface="Calibri Light" panose="020F0302020204030204" pitchFamily="34" charset="0"/>
                        </a:rPr>
                        <a:t>10</a:t>
                      </a:r>
                    </a:p>
                  </a:txBody>
                  <a:tcPr/>
                </a:tc>
                <a:extLst>
                  <a:ext uri="{0D108BD9-81ED-4DB2-BD59-A6C34878D82A}">
                    <a16:rowId xmlns:a16="http://schemas.microsoft.com/office/drawing/2014/main" val="10003"/>
                  </a:ext>
                </a:extLst>
              </a:tr>
              <a:tr h="302434">
                <a:tc>
                  <a:txBody>
                    <a:bodyPr/>
                    <a:lstStyle/>
                    <a:p>
                      <a:r>
                        <a:rPr lang="hr-HR" sz="1600" b="1" dirty="0">
                          <a:latin typeface="Garamond" panose="02020404030301010803" pitchFamily="18" charset="0"/>
                          <a:cs typeface="Calibri Light" panose="020F0302020204030204" pitchFamily="34" charset="0"/>
                        </a:rPr>
                        <a:t>UKUPNO</a:t>
                      </a:r>
                    </a:p>
                  </a:txBody>
                  <a:tcPr/>
                </a:tc>
                <a:tc>
                  <a:txBody>
                    <a:bodyPr/>
                    <a:lstStyle/>
                    <a:p>
                      <a:pPr algn="ctr"/>
                      <a:r>
                        <a:rPr lang="hr-HR" dirty="0">
                          <a:latin typeface="Garamond" panose="02020404030301010803" pitchFamily="18" charset="0"/>
                          <a:cs typeface="Calibri Light" panose="020F0302020204030204" pitchFamily="34" charset="0"/>
                        </a:rPr>
                        <a:t>   /</a:t>
                      </a:r>
                    </a:p>
                  </a:txBody>
                  <a:tcPr/>
                </a:tc>
                <a:tc>
                  <a:txBody>
                    <a:bodyPr/>
                    <a:lstStyle/>
                    <a:p>
                      <a:pPr algn="ctr"/>
                      <a:r>
                        <a:rPr lang="hr-HR" dirty="0">
                          <a:latin typeface="Garamond" panose="02020404030301010803" pitchFamily="18" charset="0"/>
                          <a:cs typeface="Calibri Light" panose="020F0302020204030204" pitchFamily="34" charset="0"/>
                        </a:rPr>
                        <a:t>   /</a:t>
                      </a:r>
                    </a:p>
                  </a:txBody>
                  <a:tcPr/>
                </a:tc>
                <a:tc gridSpan="3">
                  <a:txBody>
                    <a:bodyPr/>
                    <a:lstStyle/>
                    <a:p>
                      <a:pPr algn="ctr"/>
                      <a:r>
                        <a:rPr lang="hr-HR" dirty="0">
                          <a:latin typeface="Garamond" panose="02020404030301010803" pitchFamily="18" charset="0"/>
                          <a:cs typeface="Calibri Light" panose="020F0302020204030204" pitchFamily="34" charset="0"/>
                        </a:rPr>
                        <a:t>9 + 5 + 10 = </a:t>
                      </a:r>
                      <a:r>
                        <a:rPr lang="hr-HR" b="1" dirty="0">
                          <a:latin typeface="Garamond" panose="02020404030301010803" pitchFamily="18" charset="0"/>
                          <a:cs typeface="Calibri Light" panose="020F0302020204030204" pitchFamily="34" charset="0"/>
                        </a:rPr>
                        <a:t>24</a:t>
                      </a:r>
                    </a:p>
                  </a:txBody>
                  <a:tcPr/>
                </a:tc>
                <a:tc hMerge="1">
                  <a:txBody>
                    <a:bodyPr/>
                    <a:lstStyle/>
                    <a:p>
                      <a:endParaRPr lang="hr-HR" dirty="0"/>
                    </a:p>
                  </a:txBody>
                  <a:tcPr/>
                </a:tc>
                <a:tc hMerge="1">
                  <a:txBody>
                    <a:bodyPr/>
                    <a:lstStyle/>
                    <a:p>
                      <a:endParaRPr lang="hr-H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64079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672064" y="332656"/>
            <a:ext cx="3096344" cy="418058"/>
          </a:xfrm>
        </p:spPr>
        <p:txBody>
          <a:bodyPr>
            <a:normAutofit fontScale="90000"/>
          </a:bodyPr>
          <a:lstStyle/>
          <a:p>
            <a:pPr algn="ctr"/>
            <a:r>
              <a:rPr lang="hr-HR" sz="2400" b="1" dirty="0">
                <a:solidFill>
                  <a:schemeClr val="accent5">
                    <a:lumMod val="50000"/>
                  </a:schemeClr>
                </a:solidFill>
                <a:latin typeface="Garamond" panose="02020404030301010803" pitchFamily="18" charset="0"/>
                <a:cs typeface="Calibri Light" panose="020F0302020204030204" pitchFamily="34" charset="0"/>
              </a:rPr>
              <a:t>Primjer računanja bodova za trogodišnje programe</a:t>
            </a:r>
          </a:p>
        </p:txBody>
      </p:sp>
      <p:graphicFrame>
        <p:nvGraphicFramePr>
          <p:cNvPr id="4" name="Rezervirano mjesto sadržaja 3"/>
          <p:cNvGraphicFramePr>
            <a:graphicFrameLocks noGrp="1"/>
          </p:cNvGraphicFramePr>
          <p:nvPr>
            <p:ph idx="1"/>
            <p:extLst>
              <p:ext uri="{D42A27DB-BD31-4B8C-83A1-F6EECF244321}">
                <p14:modId xmlns:p14="http://schemas.microsoft.com/office/powerpoint/2010/main" val="3611350961"/>
              </p:ext>
            </p:extLst>
          </p:nvPr>
        </p:nvGraphicFramePr>
        <p:xfrm>
          <a:off x="1775521" y="332656"/>
          <a:ext cx="4104455" cy="6043636"/>
        </p:xfrm>
        <a:graphic>
          <a:graphicData uri="http://schemas.openxmlformats.org/drawingml/2006/table">
            <a:tbl>
              <a:tblPr firstRow="1" bandRow="1">
                <a:tableStyleId>{5FD0F851-EC5A-4D38-B0AD-8093EC10F338}</a:tableStyleId>
              </a:tblPr>
              <a:tblGrid>
                <a:gridCol w="1728192">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594420">
                  <a:extLst>
                    <a:ext uri="{9D8B030D-6E8A-4147-A177-3AD203B41FA5}">
                      <a16:colId xmlns:a16="http://schemas.microsoft.com/office/drawing/2014/main" val="20003"/>
                    </a:ext>
                  </a:extLst>
                </a:gridCol>
                <a:gridCol w="629715">
                  <a:extLst>
                    <a:ext uri="{9D8B030D-6E8A-4147-A177-3AD203B41FA5}">
                      <a16:colId xmlns:a16="http://schemas.microsoft.com/office/drawing/2014/main" val="20004"/>
                    </a:ext>
                  </a:extLst>
                </a:gridCol>
              </a:tblGrid>
              <a:tr h="355508">
                <a:tc>
                  <a:txBody>
                    <a:bodyPr/>
                    <a:lstStyle/>
                    <a:p>
                      <a:r>
                        <a:rPr lang="hr-HR" sz="1600" dirty="0">
                          <a:latin typeface="Garamond" panose="02020404030301010803" pitchFamily="18" charset="0"/>
                          <a:cs typeface="Calibri Light" panose="020F0302020204030204" pitchFamily="34" charset="0"/>
                        </a:rPr>
                        <a:t>Razred </a:t>
                      </a:r>
                    </a:p>
                  </a:txBody>
                  <a:tcPr/>
                </a:tc>
                <a:tc>
                  <a:txBody>
                    <a:bodyPr/>
                    <a:lstStyle/>
                    <a:p>
                      <a:pPr algn="ctr"/>
                      <a:r>
                        <a:rPr lang="hr-HR" sz="1600" dirty="0">
                          <a:latin typeface="Garamond" panose="02020404030301010803" pitchFamily="18" charset="0"/>
                          <a:cs typeface="Calibri Light" panose="020F0302020204030204" pitchFamily="34" charset="0"/>
                        </a:rPr>
                        <a:t>5. r.</a:t>
                      </a:r>
                    </a:p>
                  </a:txBody>
                  <a:tcPr/>
                </a:tc>
                <a:tc>
                  <a:txBody>
                    <a:bodyPr/>
                    <a:lstStyle/>
                    <a:p>
                      <a:pPr algn="ctr"/>
                      <a:r>
                        <a:rPr lang="hr-HR" sz="1600" dirty="0">
                          <a:latin typeface="Garamond" panose="02020404030301010803" pitchFamily="18" charset="0"/>
                          <a:cs typeface="Calibri Light" panose="020F0302020204030204" pitchFamily="34" charset="0"/>
                        </a:rPr>
                        <a:t>6. r.</a:t>
                      </a:r>
                    </a:p>
                  </a:txBody>
                  <a:tcPr/>
                </a:tc>
                <a:tc>
                  <a:txBody>
                    <a:bodyPr/>
                    <a:lstStyle/>
                    <a:p>
                      <a:pPr algn="ctr"/>
                      <a:r>
                        <a:rPr lang="hr-HR" sz="1600" dirty="0">
                          <a:latin typeface="Garamond" panose="02020404030301010803" pitchFamily="18" charset="0"/>
                          <a:cs typeface="Calibri Light" panose="020F0302020204030204" pitchFamily="34" charset="0"/>
                        </a:rPr>
                        <a:t>7. r. </a:t>
                      </a:r>
                    </a:p>
                  </a:txBody>
                  <a:tcPr/>
                </a:tc>
                <a:tc>
                  <a:txBody>
                    <a:bodyPr/>
                    <a:lstStyle/>
                    <a:p>
                      <a:pPr algn="ctr"/>
                      <a:r>
                        <a:rPr lang="hr-HR" sz="1600" dirty="0">
                          <a:latin typeface="Garamond" panose="02020404030301010803" pitchFamily="18" charset="0"/>
                          <a:cs typeface="Calibri Light" panose="020F0302020204030204" pitchFamily="34" charset="0"/>
                        </a:rPr>
                        <a:t>8. r. </a:t>
                      </a:r>
                    </a:p>
                  </a:txBody>
                  <a:tcPr/>
                </a:tc>
                <a:extLst>
                  <a:ext uri="{0D108BD9-81ED-4DB2-BD59-A6C34878D82A}">
                    <a16:rowId xmlns:a16="http://schemas.microsoft.com/office/drawing/2014/main" val="10000"/>
                  </a:ext>
                </a:extLst>
              </a:tr>
              <a:tr h="355508">
                <a:tc>
                  <a:txBody>
                    <a:bodyPr/>
                    <a:lstStyle/>
                    <a:p>
                      <a:r>
                        <a:rPr lang="hr-HR" sz="1600" dirty="0">
                          <a:latin typeface="Garamond" panose="02020404030301010803" pitchFamily="18" charset="0"/>
                          <a:cs typeface="Calibri Light" panose="020F0302020204030204" pitchFamily="34" charset="0"/>
                        </a:rPr>
                        <a:t>Hrvatski jezik</a:t>
                      </a: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01"/>
                  </a:ext>
                </a:extLst>
              </a:tr>
              <a:tr h="355508">
                <a:tc>
                  <a:txBody>
                    <a:bodyPr/>
                    <a:lstStyle/>
                    <a:p>
                      <a:r>
                        <a:rPr lang="hr-HR" sz="1600" dirty="0">
                          <a:latin typeface="Garamond" panose="02020404030301010803" pitchFamily="18" charset="0"/>
                          <a:cs typeface="Calibri Light" panose="020F0302020204030204" pitchFamily="34" charset="0"/>
                        </a:rPr>
                        <a:t>Likovna kultura</a:t>
                      </a: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02"/>
                  </a:ext>
                </a:extLst>
              </a:tr>
              <a:tr h="355508">
                <a:tc>
                  <a:txBody>
                    <a:bodyPr/>
                    <a:lstStyle/>
                    <a:p>
                      <a:r>
                        <a:rPr lang="hr-HR" sz="1600" dirty="0">
                          <a:latin typeface="Garamond" panose="02020404030301010803" pitchFamily="18" charset="0"/>
                          <a:cs typeface="Calibri Light" panose="020F0302020204030204" pitchFamily="34" charset="0"/>
                        </a:rPr>
                        <a:t>Glazbena kultura</a:t>
                      </a:r>
                    </a:p>
                  </a:txBody>
                  <a:tcPr/>
                </a:tc>
                <a:tc>
                  <a:txBody>
                    <a:bodyPr/>
                    <a:lstStyle/>
                    <a:p>
                      <a:pPr algn="ctr"/>
                      <a:r>
                        <a:rPr lang="hr-HR" sz="1600" dirty="0">
                          <a:latin typeface="Garamond" panose="02020404030301010803" pitchFamily="18" charset="0"/>
                          <a:cs typeface="Calibri Light" panose="020F0302020204030204" pitchFamily="34" charset="0"/>
                        </a:rPr>
                        <a:t>3</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03"/>
                  </a:ext>
                </a:extLst>
              </a:tr>
              <a:tr h="355508">
                <a:tc>
                  <a:txBody>
                    <a:bodyPr/>
                    <a:lstStyle/>
                    <a:p>
                      <a:r>
                        <a:rPr lang="hr-HR" sz="1600" dirty="0">
                          <a:latin typeface="Garamond" panose="02020404030301010803" pitchFamily="18" charset="0"/>
                          <a:cs typeface="Calibri Light" panose="020F0302020204030204" pitchFamily="34" charset="0"/>
                        </a:rPr>
                        <a:t>Engleski</a:t>
                      </a:r>
                      <a:r>
                        <a:rPr lang="hr-HR" sz="1600" baseline="0" dirty="0">
                          <a:latin typeface="Garamond" panose="02020404030301010803" pitchFamily="18" charset="0"/>
                          <a:cs typeface="Calibri Light" panose="020F0302020204030204" pitchFamily="34" charset="0"/>
                        </a:rPr>
                        <a:t> jezik (1.)</a:t>
                      </a:r>
                      <a:endParaRPr lang="hr-HR" sz="1600" dirty="0">
                        <a:latin typeface="Garamond" panose="02020404030301010803" pitchFamily="18" charset="0"/>
                        <a:cs typeface="Calibri Light" panose="020F0302020204030204" pitchFamily="34" charset="0"/>
                      </a:endParaRP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04"/>
                  </a:ext>
                </a:extLst>
              </a:tr>
              <a:tr h="355508">
                <a:tc>
                  <a:txBody>
                    <a:bodyPr/>
                    <a:lstStyle/>
                    <a:p>
                      <a:r>
                        <a:rPr lang="hr-HR" sz="1600" dirty="0">
                          <a:latin typeface="Garamond" panose="02020404030301010803" pitchFamily="18" charset="0"/>
                          <a:cs typeface="Calibri Light" panose="020F0302020204030204" pitchFamily="34" charset="0"/>
                        </a:rPr>
                        <a:t>Matematika</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05"/>
                  </a:ext>
                </a:extLst>
              </a:tr>
              <a:tr h="355508">
                <a:tc>
                  <a:txBody>
                    <a:bodyPr/>
                    <a:lstStyle/>
                    <a:p>
                      <a:r>
                        <a:rPr lang="hr-HR" sz="1600" dirty="0">
                          <a:latin typeface="Garamond" panose="02020404030301010803" pitchFamily="18" charset="0"/>
                          <a:cs typeface="Calibri Light" panose="020F0302020204030204" pitchFamily="34" charset="0"/>
                        </a:rPr>
                        <a:t>Povijest</a:t>
                      </a: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r>
                        <a:rPr lang="hr-HR" sz="1600" dirty="0">
                          <a:latin typeface="Garamond" panose="02020404030301010803" pitchFamily="18" charset="0"/>
                          <a:cs typeface="Calibri Light" panose="020F0302020204030204" pitchFamily="34" charset="0"/>
                        </a:rPr>
                        <a:t>3</a:t>
                      </a:r>
                    </a:p>
                  </a:txBody>
                  <a:tcPr/>
                </a:tc>
                <a:tc>
                  <a:txBody>
                    <a:bodyPr/>
                    <a:lstStyle/>
                    <a:p>
                      <a:pPr algn="ctr"/>
                      <a:r>
                        <a:rPr lang="hr-HR" sz="1600" dirty="0">
                          <a:latin typeface="Garamond" panose="02020404030301010803" pitchFamily="18" charset="0"/>
                          <a:cs typeface="Calibri Light" panose="020F0302020204030204" pitchFamily="34" charset="0"/>
                        </a:rPr>
                        <a:t>2</a:t>
                      </a:r>
                    </a:p>
                  </a:txBody>
                  <a:tcPr/>
                </a:tc>
                <a:tc>
                  <a:txBody>
                    <a:bodyPr/>
                    <a:lstStyle/>
                    <a:p>
                      <a:pPr algn="ctr"/>
                      <a:r>
                        <a:rPr lang="hr-HR" sz="1600" dirty="0">
                          <a:latin typeface="Garamond" panose="02020404030301010803" pitchFamily="18" charset="0"/>
                          <a:cs typeface="Calibri Light" panose="020F0302020204030204" pitchFamily="34" charset="0"/>
                        </a:rPr>
                        <a:t>3</a:t>
                      </a:r>
                    </a:p>
                  </a:txBody>
                  <a:tcPr/>
                </a:tc>
                <a:extLst>
                  <a:ext uri="{0D108BD9-81ED-4DB2-BD59-A6C34878D82A}">
                    <a16:rowId xmlns:a16="http://schemas.microsoft.com/office/drawing/2014/main" val="10006"/>
                  </a:ext>
                </a:extLst>
              </a:tr>
              <a:tr h="355508">
                <a:tc>
                  <a:txBody>
                    <a:bodyPr/>
                    <a:lstStyle/>
                    <a:p>
                      <a:r>
                        <a:rPr lang="hr-HR" sz="1600" dirty="0">
                          <a:latin typeface="Garamond" panose="02020404030301010803" pitchFamily="18" charset="0"/>
                          <a:cs typeface="Calibri Light" panose="020F0302020204030204" pitchFamily="34" charset="0"/>
                        </a:rPr>
                        <a:t>Geografija </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07"/>
                  </a:ext>
                </a:extLst>
              </a:tr>
              <a:tr h="355508">
                <a:tc>
                  <a:txBody>
                    <a:bodyPr/>
                    <a:lstStyle/>
                    <a:p>
                      <a:r>
                        <a:rPr lang="hr-HR" sz="1600" dirty="0">
                          <a:latin typeface="Garamond" panose="02020404030301010803" pitchFamily="18" charset="0"/>
                          <a:cs typeface="Calibri Light" panose="020F0302020204030204" pitchFamily="34" charset="0"/>
                        </a:rPr>
                        <a:t>Tehnička kultura</a:t>
                      </a:r>
                    </a:p>
                  </a:txBody>
                  <a:tcPr/>
                </a:tc>
                <a:tc>
                  <a:txBody>
                    <a:bodyPr/>
                    <a:lstStyle/>
                    <a:p>
                      <a:pPr algn="ctr"/>
                      <a:r>
                        <a:rPr lang="hr-HR" sz="1600" dirty="0">
                          <a:latin typeface="Garamond" panose="02020404030301010803" pitchFamily="18" charset="0"/>
                          <a:cs typeface="Calibri Light" panose="020F0302020204030204" pitchFamily="34" charset="0"/>
                        </a:rPr>
                        <a:t>3</a:t>
                      </a: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extLst>
                  <a:ext uri="{0D108BD9-81ED-4DB2-BD59-A6C34878D82A}">
                    <a16:rowId xmlns:a16="http://schemas.microsoft.com/office/drawing/2014/main" val="10008"/>
                  </a:ext>
                </a:extLst>
              </a:tr>
              <a:tr h="355508">
                <a:tc>
                  <a:txBody>
                    <a:bodyPr/>
                    <a:lstStyle/>
                    <a:p>
                      <a:r>
                        <a:rPr lang="hr-HR" sz="1600" dirty="0">
                          <a:latin typeface="Garamond" panose="02020404030301010803" pitchFamily="18" charset="0"/>
                          <a:cs typeface="Calibri Light" panose="020F0302020204030204" pitchFamily="34" charset="0"/>
                        </a:rPr>
                        <a:t>TZK</a:t>
                      </a: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09"/>
                  </a:ext>
                </a:extLst>
              </a:tr>
              <a:tr h="355508">
                <a:tc>
                  <a:txBody>
                    <a:bodyPr/>
                    <a:lstStyle/>
                    <a:p>
                      <a:r>
                        <a:rPr lang="hr-HR" sz="1600" dirty="0">
                          <a:latin typeface="Garamond" panose="02020404030301010803" pitchFamily="18" charset="0"/>
                          <a:cs typeface="Calibri Light" panose="020F0302020204030204" pitchFamily="34" charset="0"/>
                        </a:rPr>
                        <a:t>Vjeronauk </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10"/>
                  </a:ext>
                </a:extLst>
              </a:tr>
              <a:tr h="355508">
                <a:tc>
                  <a:txBody>
                    <a:bodyPr/>
                    <a:lstStyle/>
                    <a:p>
                      <a:r>
                        <a:rPr lang="hr-HR" sz="1600" dirty="0">
                          <a:latin typeface="Garamond" panose="02020404030301010803" pitchFamily="18" charset="0"/>
                          <a:cs typeface="Calibri Light" panose="020F0302020204030204" pitchFamily="34" charset="0"/>
                        </a:rPr>
                        <a:t>Informatika </a:t>
                      </a: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11"/>
                  </a:ext>
                </a:extLst>
              </a:tr>
              <a:tr h="355508">
                <a:tc>
                  <a:txBody>
                    <a:bodyPr/>
                    <a:lstStyle/>
                    <a:p>
                      <a:r>
                        <a:rPr lang="hr-HR" sz="1600" dirty="0">
                          <a:latin typeface="Garamond" panose="02020404030301010803" pitchFamily="18" charset="0"/>
                          <a:cs typeface="Calibri Light" panose="020F0302020204030204" pitchFamily="34" charset="0"/>
                        </a:rPr>
                        <a:t>Njemački jezik (2.)</a:t>
                      </a: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12"/>
                  </a:ext>
                </a:extLst>
              </a:tr>
              <a:tr h="355508">
                <a:tc>
                  <a:txBody>
                    <a:bodyPr/>
                    <a:lstStyle/>
                    <a:p>
                      <a:r>
                        <a:rPr lang="hr-HR" sz="1600" dirty="0">
                          <a:latin typeface="Garamond" panose="02020404030301010803" pitchFamily="18" charset="0"/>
                          <a:cs typeface="Calibri Light" panose="020F0302020204030204" pitchFamily="34" charset="0"/>
                        </a:rPr>
                        <a:t>Priroda </a:t>
                      </a: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endParaRPr lang="hr-HR" sz="1600" dirty="0">
                        <a:latin typeface="Garamond" panose="02020404030301010803" pitchFamily="18" charset="0"/>
                        <a:cs typeface="Calibri Light" panose="020F0302020204030204" pitchFamily="34" charset="0"/>
                      </a:endParaRPr>
                    </a:p>
                  </a:txBody>
                  <a:tcPr/>
                </a:tc>
                <a:tc>
                  <a:txBody>
                    <a:bodyPr/>
                    <a:lstStyle/>
                    <a:p>
                      <a:pPr algn="ctr"/>
                      <a:endParaRPr lang="hr-HR" sz="1600" dirty="0">
                        <a:latin typeface="Garamond" panose="02020404030301010803" pitchFamily="18" charset="0"/>
                        <a:cs typeface="Calibri Light" panose="020F0302020204030204" pitchFamily="34" charset="0"/>
                      </a:endParaRPr>
                    </a:p>
                  </a:txBody>
                  <a:tcPr/>
                </a:tc>
                <a:extLst>
                  <a:ext uri="{0D108BD9-81ED-4DB2-BD59-A6C34878D82A}">
                    <a16:rowId xmlns:a16="http://schemas.microsoft.com/office/drawing/2014/main" val="10013"/>
                  </a:ext>
                </a:extLst>
              </a:tr>
              <a:tr h="355508">
                <a:tc>
                  <a:txBody>
                    <a:bodyPr/>
                    <a:lstStyle/>
                    <a:p>
                      <a:r>
                        <a:rPr lang="hr-HR" sz="1600" dirty="0">
                          <a:latin typeface="Garamond" panose="02020404030301010803" pitchFamily="18" charset="0"/>
                          <a:cs typeface="Calibri Light" panose="020F0302020204030204" pitchFamily="34" charset="0"/>
                        </a:rPr>
                        <a:t>Biologija</a:t>
                      </a:r>
                    </a:p>
                  </a:txBody>
                  <a:tcPr/>
                </a:tc>
                <a:tc>
                  <a:txBody>
                    <a:bodyPr/>
                    <a:lstStyle/>
                    <a:p>
                      <a:pPr algn="ctr"/>
                      <a:endParaRPr lang="hr-HR" sz="1600">
                        <a:latin typeface="Garamond" panose="02020404030301010803" pitchFamily="18" charset="0"/>
                        <a:cs typeface="Calibri Light" panose="020F0302020204030204" pitchFamily="34" charset="0"/>
                      </a:endParaRPr>
                    </a:p>
                  </a:txBody>
                  <a:tcPr/>
                </a:tc>
                <a:tc>
                  <a:txBody>
                    <a:bodyPr/>
                    <a:lstStyle/>
                    <a:p>
                      <a:pPr algn="ctr"/>
                      <a:endParaRPr lang="hr-HR" sz="1600">
                        <a:latin typeface="Garamond" panose="02020404030301010803" pitchFamily="18" charset="0"/>
                        <a:cs typeface="Calibri Light" panose="020F0302020204030204" pitchFamily="34" charset="0"/>
                      </a:endParaRP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14"/>
                  </a:ext>
                </a:extLst>
              </a:tr>
              <a:tr h="355508">
                <a:tc>
                  <a:txBody>
                    <a:bodyPr/>
                    <a:lstStyle/>
                    <a:p>
                      <a:r>
                        <a:rPr lang="hr-HR" sz="1600" dirty="0">
                          <a:latin typeface="Garamond" panose="02020404030301010803" pitchFamily="18" charset="0"/>
                          <a:cs typeface="Calibri Light" panose="020F0302020204030204" pitchFamily="34" charset="0"/>
                        </a:rPr>
                        <a:t>Kemija</a:t>
                      </a:r>
                    </a:p>
                  </a:txBody>
                  <a:tcPr/>
                </a:tc>
                <a:tc>
                  <a:txBody>
                    <a:bodyPr/>
                    <a:lstStyle/>
                    <a:p>
                      <a:pPr algn="ctr"/>
                      <a:endParaRPr lang="hr-HR" sz="1600">
                        <a:latin typeface="Garamond" panose="02020404030301010803" pitchFamily="18" charset="0"/>
                        <a:cs typeface="Calibri Light" panose="020F0302020204030204" pitchFamily="34" charset="0"/>
                      </a:endParaRPr>
                    </a:p>
                  </a:txBody>
                  <a:tcPr/>
                </a:tc>
                <a:tc>
                  <a:txBody>
                    <a:bodyPr/>
                    <a:lstStyle/>
                    <a:p>
                      <a:pPr algn="ctr"/>
                      <a:endParaRPr lang="hr-HR" sz="1600">
                        <a:latin typeface="Garamond" panose="02020404030301010803" pitchFamily="18" charset="0"/>
                        <a:cs typeface="Calibri Light" panose="020F0302020204030204" pitchFamily="34" charset="0"/>
                      </a:endParaRP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r>
                        <a:rPr lang="hr-HR" sz="1600" dirty="0">
                          <a:latin typeface="Garamond" panose="02020404030301010803" pitchFamily="18" charset="0"/>
                          <a:cs typeface="Calibri Light" panose="020F0302020204030204" pitchFamily="34" charset="0"/>
                        </a:rPr>
                        <a:t>3</a:t>
                      </a:r>
                    </a:p>
                  </a:txBody>
                  <a:tcPr/>
                </a:tc>
                <a:extLst>
                  <a:ext uri="{0D108BD9-81ED-4DB2-BD59-A6C34878D82A}">
                    <a16:rowId xmlns:a16="http://schemas.microsoft.com/office/drawing/2014/main" val="10015"/>
                  </a:ext>
                </a:extLst>
              </a:tr>
              <a:tr h="355508">
                <a:tc>
                  <a:txBody>
                    <a:bodyPr/>
                    <a:lstStyle/>
                    <a:p>
                      <a:r>
                        <a:rPr lang="hr-HR" sz="1600" dirty="0">
                          <a:latin typeface="Garamond" panose="02020404030301010803" pitchFamily="18" charset="0"/>
                          <a:cs typeface="Calibri Light" panose="020F0302020204030204" pitchFamily="34" charset="0"/>
                        </a:rPr>
                        <a:t>Fizika </a:t>
                      </a:r>
                    </a:p>
                  </a:txBody>
                  <a:tcPr/>
                </a:tc>
                <a:tc>
                  <a:txBody>
                    <a:bodyPr/>
                    <a:lstStyle/>
                    <a:p>
                      <a:pPr algn="ctr"/>
                      <a:endParaRPr lang="hr-HR" sz="1600">
                        <a:latin typeface="Garamond" panose="02020404030301010803" pitchFamily="18" charset="0"/>
                        <a:cs typeface="Calibri Light" panose="020F0302020204030204" pitchFamily="34" charset="0"/>
                      </a:endParaRPr>
                    </a:p>
                  </a:txBody>
                  <a:tcPr/>
                </a:tc>
                <a:tc>
                  <a:txBody>
                    <a:bodyPr/>
                    <a:lstStyle/>
                    <a:p>
                      <a:pPr algn="ctr"/>
                      <a:endParaRPr lang="hr-HR" sz="1600">
                        <a:latin typeface="Garamond" panose="02020404030301010803" pitchFamily="18" charset="0"/>
                        <a:cs typeface="Calibri Light" panose="020F0302020204030204" pitchFamily="34" charset="0"/>
                      </a:endParaRPr>
                    </a:p>
                  </a:txBody>
                  <a:tcPr/>
                </a:tc>
                <a:tc>
                  <a:txBody>
                    <a:bodyPr/>
                    <a:lstStyle/>
                    <a:p>
                      <a:pPr algn="ctr"/>
                      <a:r>
                        <a:rPr lang="hr-HR" sz="1600" dirty="0">
                          <a:latin typeface="Garamond" panose="02020404030301010803" pitchFamily="18" charset="0"/>
                          <a:cs typeface="Calibri Light" panose="020F0302020204030204" pitchFamily="34" charset="0"/>
                        </a:rPr>
                        <a:t>3</a:t>
                      </a: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extLst>
                  <a:ext uri="{0D108BD9-81ED-4DB2-BD59-A6C34878D82A}">
                    <a16:rowId xmlns:a16="http://schemas.microsoft.com/office/drawing/2014/main" val="10016"/>
                  </a:ext>
                </a:extLst>
              </a:tr>
            </a:tbl>
          </a:graphicData>
        </a:graphic>
      </p:graphicFrame>
      <p:sp>
        <p:nvSpPr>
          <p:cNvPr id="3" name="Footer Placeholder 2">
            <a:extLst>
              <a:ext uri="{FF2B5EF4-FFF2-40B4-BE49-F238E27FC236}">
                <a16:creationId xmlns:a16="http://schemas.microsoft.com/office/drawing/2014/main" id="{8B4CF47A-C435-439B-993F-E3914BD3D514}"/>
              </a:ext>
            </a:extLst>
          </p:cNvPr>
          <p:cNvSpPr>
            <a:spLocks noGrp="1"/>
          </p:cNvSpPr>
          <p:nvPr>
            <p:ph type="ftr" sz="quarter" idx="11"/>
          </p:nvPr>
        </p:nvSpPr>
        <p:spPr/>
        <p:txBody>
          <a:bodyPr/>
          <a:lstStyle/>
          <a:p>
            <a:pPr algn="ctr"/>
            <a:r>
              <a:rPr lang="hr-HR" dirty="0">
                <a:latin typeface="Garamond" panose="02020404030301010803" pitchFamily="18" charset="0"/>
              </a:rPr>
              <a:t>Osnovna škola "Ivan Kozarac" Nijemci</a:t>
            </a:r>
          </a:p>
        </p:txBody>
      </p:sp>
      <p:sp>
        <p:nvSpPr>
          <p:cNvPr id="7" name="Slide Number Placeholder 6">
            <a:extLst>
              <a:ext uri="{FF2B5EF4-FFF2-40B4-BE49-F238E27FC236}">
                <a16:creationId xmlns:a16="http://schemas.microsoft.com/office/drawing/2014/main" id="{03A91A38-EDD6-4683-94EB-7E0F7A360280}"/>
              </a:ext>
            </a:extLst>
          </p:cNvPr>
          <p:cNvSpPr>
            <a:spLocks noGrp="1"/>
          </p:cNvSpPr>
          <p:nvPr>
            <p:ph type="sldNum" sz="quarter" idx="12"/>
          </p:nvPr>
        </p:nvSpPr>
        <p:spPr/>
        <p:txBody>
          <a:bodyPr/>
          <a:lstStyle/>
          <a:p>
            <a:fld id="{6FDD72BF-B849-4E00-8E72-529104776363}" type="slidenum">
              <a:rPr lang="hr-HR" smtClean="0"/>
              <a:pPr/>
              <a:t>8</a:t>
            </a:fld>
            <a:endParaRPr lang="hr-HR"/>
          </a:p>
        </p:txBody>
      </p:sp>
      <p:graphicFrame>
        <p:nvGraphicFramePr>
          <p:cNvPr id="5" name="Tablica 4"/>
          <p:cNvGraphicFramePr>
            <a:graphicFrameLocks noGrp="1"/>
          </p:cNvGraphicFramePr>
          <p:nvPr>
            <p:extLst>
              <p:ext uri="{D42A27DB-BD31-4B8C-83A1-F6EECF244321}">
                <p14:modId xmlns:p14="http://schemas.microsoft.com/office/powerpoint/2010/main" val="1382754630"/>
              </p:ext>
            </p:extLst>
          </p:nvPr>
        </p:nvGraphicFramePr>
        <p:xfrm>
          <a:off x="6168009" y="1412776"/>
          <a:ext cx="4320479" cy="2479040"/>
        </p:xfrm>
        <a:graphic>
          <a:graphicData uri="http://schemas.openxmlformats.org/drawingml/2006/table">
            <a:tbl>
              <a:tblPr firstRow="1" bandRow="1">
                <a:tableStyleId>{0E3FDE45-AF77-4B5C-9715-49D594BDF05E}</a:tableStyleId>
              </a:tblPr>
              <a:tblGrid>
                <a:gridCol w="1152128">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7">
                  <a:extLst>
                    <a:ext uri="{9D8B030D-6E8A-4147-A177-3AD203B41FA5}">
                      <a16:colId xmlns:a16="http://schemas.microsoft.com/office/drawing/2014/main" val="20004"/>
                    </a:ext>
                  </a:extLst>
                </a:gridCol>
              </a:tblGrid>
              <a:tr h="370840">
                <a:tc>
                  <a:txBody>
                    <a:bodyPr/>
                    <a:lstStyle/>
                    <a:p>
                      <a:r>
                        <a:rPr lang="hr-HR" sz="1600" dirty="0">
                          <a:latin typeface="Garamond" panose="02020404030301010803" pitchFamily="18" charset="0"/>
                          <a:cs typeface="Calibri Light" panose="020F0302020204030204" pitchFamily="34" charset="0"/>
                        </a:rPr>
                        <a:t>Razred </a:t>
                      </a:r>
                    </a:p>
                  </a:txBody>
                  <a:tcPr/>
                </a:tc>
                <a:tc>
                  <a:txBody>
                    <a:bodyPr/>
                    <a:lstStyle/>
                    <a:p>
                      <a:pPr algn="ctr"/>
                      <a:r>
                        <a:rPr lang="hr-HR" sz="1600" dirty="0">
                          <a:latin typeface="Garamond" panose="02020404030301010803" pitchFamily="18" charset="0"/>
                          <a:cs typeface="Calibri Light" panose="020F0302020204030204" pitchFamily="34" charset="0"/>
                        </a:rPr>
                        <a:t>5. r. </a:t>
                      </a:r>
                    </a:p>
                  </a:txBody>
                  <a:tcPr/>
                </a:tc>
                <a:tc>
                  <a:txBody>
                    <a:bodyPr/>
                    <a:lstStyle/>
                    <a:p>
                      <a:pPr algn="ctr"/>
                      <a:r>
                        <a:rPr lang="hr-HR" sz="1600" dirty="0">
                          <a:latin typeface="Garamond" panose="02020404030301010803" pitchFamily="18" charset="0"/>
                          <a:cs typeface="Calibri Light" panose="020F0302020204030204" pitchFamily="34" charset="0"/>
                        </a:rPr>
                        <a:t>6. r. </a:t>
                      </a:r>
                    </a:p>
                  </a:txBody>
                  <a:tcPr/>
                </a:tc>
                <a:tc>
                  <a:txBody>
                    <a:bodyPr/>
                    <a:lstStyle/>
                    <a:p>
                      <a:pPr algn="ctr"/>
                      <a:r>
                        <a:rPr lang="hr-HR" sz="1600" dirty="0">
                          <a:latin typeface="Garamond" panose="02020404030301010803" pitchFamily="18" charset="0"/>
                          <a:cs typeface="Calibri Light" panose="020F0302020204030204" pitchFamily="34" charset="0"/>
                        </a:rPr>
                        <a:t>7. r. </a:t>
                      </a:r>
                    </a:p>
                  </a:txBody>
                  <a:tcPr/>
                </a:tc>
                <a:tc>
                  <a:txBody>
                    <a:bodyPr/>
                    <a:lstStyle/>
                    <a:p>
                      <a:pPr algn="ctr"/>
                      <a:r>
                        <a:rPr lang="hr-HR" sz="1600" dirty="0">
                          <a:latin typeface="Calibri Light" panose="020F0302020204030204" pitchFamily="34" charset="0"/>
                          <a:cs typeface="Calibri Light" panose="020F0302020204030204" pitchFamily="34" charset="0"/>
                        </a:rPr>
                        <a:t>8. r. </a:t>
                      </a:r>
                    </a:p>
                  </a:txBody>
                  <a:tcPr/>
                </a:tc>
                <a:extLst>
                  <a:ext uri="{0D108BD9-81ED-4DB2-BD59-A6C34878D82A}">
                    <a16:rowId xmlns:a16="http://schemas.microsoft.com/office/drawing/2014/main" val="10000"/>
                  </a:ext>
                </a:extLst>
              </a:tr>
              <a:tr h="370840">
                <a:tc>
                  <a:txBody>
                    <a:bodyPr/>
                    <a:lstStyle/>
                    <a:p>
                      <a:r>
                        <a:rPr lang="hr-HR" sz="1600" dirty="0">
                          <a:latin typeface="Garamond" panose="02020404030301010803" pitchFamily="18" charset="0"/>
                          <a:cs typeface="Calibri Light" panose="020F0302020204030204" pitchFamily="34" charset="0"/>
                        </a:rPr>
                        <a:t>Ukupan zbroj ocjena</a:t>
                      </a:r>
                    </a:p>
                  </a:txBody>
                  <a:tcPr/>
                </a:tc>
                <a:tc>
                  <a:txBody>
                    <a:bodyPr/>
                    <a:lstStyle/>
                    <a:p>
                      <a:pPr algn="ctr"/>
                      <a:r>
                        <a:rPr lang="hr-HR" sz="1600" dirty="0">
                          <a:latin typeface="Garamond" panose="02020404030301010803" pitchFamily="18" charset="0"/>
                          <a:cs typeface="Calibri Light" panose="020F0302020204030204" pitchFamily="34" charset="0"/>
                        </a:rPr>
                        <a:t>54</a:t>
                      </a:r>
                    </a:p>
                  </a:txBody>
                  <a:tcPr/>
                </a:tc>
                <a:tc>
                  <a:txBody>
                    <a:bodyPr/>
                    <a:lstStyle/>
                    <a:p>
                      <a:pPr algn="ctr"/>
                      <a:r>
                        <a:rPr lang="hr-HR" sz="1600" dirty="0">
                          <a:latin typeface="Garamond" panose="02020404030301010803" pitchFamily="18" charset="0"/>
                          <a:cs typeface="Calibri Light" panose="020F0302020204030204" pitchFamily="34" charset="0"/>
                        </a:rPr>
                        <a:t>58</a:t>
                      </a:r>
                    </a:p>
                  </a:txBody>
                  <a:tcPr/>
                </a:tc>
                <a:tc>
                  <a:txBody>
                    <a:bodyPr/>
                    <a:lstStyle/>
                    <a:p>
                      <a:pPr algn="ctr"/>
                      <a:r>
                        <a:rPr lang="hr-HR" sz="1600" dirty="0">
                          <a:latin typeface="Garamond" panose="02020404030301010803" pitchFamily="18" charset="0"/>
                          <a:cs typeface="Calibri Light" panose="020F0302020204030204" pitchFamily="34" charset="0"/>
                        </a:rPr>
                        <a:t>67</a:t>
                      </a:r>
                    </a:p>
                  </a:txBody>
                  <a:tcPr/>
                </a:tc>
                <a:tc>
                  <a:txBody>
                    <a:bodyPr/>
                    <a:lstStyle/>
                    <a:p>
                      <a:pPr algn="ctr"/>
                      <a:r>
                        <a:rPr lang="hr-HR" sz="1600" dirty="0">
                          <a:latin typeface="Calibri Light" panose="020F0302020204030204" pitchFamily="34" charset="0"/>
                          <a:cs typeface="Calibri Light" panose="020F0302020204030204" pitchFamily="34" charset="0"/>
                        </a:rPr>
                        <a:t>69</a:t>
                      </a:r>
                    </a:p>
                  </a:txBody>
                  <a:tcPr/>
                </a:tc>
                <a:extLst>
                  <a:ext uri="{0D108BD9-81ED-4DB2-BD59-A6C34878D82A}">
                    <a16:rowId xmlns:a16="http://schemas.microsoft.com/office/drawing/2014/main" val="10001"/>
                  </a:ext>
                </a:extLst>
              </a:tr>
              <a:tr h="370840">
                <a:tc>
                  <a:txBody>
                    <a:bodyPr/>
                    <a:lstStyle/>
                    <a:p>
                      <a:r>
                        <a:rPr lang="hr-HR" sz="1600" dirty="0">
                          <a:latin typeface="Garamond" panose="02020404030301010803" pitchFamily="18" charset="0"/>
                          <a:cs typeface="Calibri Light" panose="020F0302020204030204" pitchFamily="34" charset="0"/>
                        </a:rPr>
                        <a:t>Broj predmeta</a:t>
                      </a:r>
                    </a:p>
                  </a:txBody>
                  <a:tcPr/>
                </a:tc>
                <a:tc>
                  <a:txBody>
                    <a:bodyPr/>
                    <a:lstStyle/>
                    <a:p>
                      <a:pPr algn="ctr"/>
                      <a:r>
                        <a:rPr lang="hr-HR" sz="1600" dirty="0">
                          <a:latin typeface="Garamond" panose="02020404030301010803" pitchFamily="18" charset="0"/>
                          <a:cs typeface="Calibri Light" panose="020F0302020204030204" pitchFamily="34" charset="0"/>
                        </a:rPr>
                        <a:t>13</a:t>
                      </a:r>
                    </a:p>
                  </a:txBody>
                  <a:tcPr/>
                </a:tc>
                <a:tc>
                  <a:txBody>
                    <a:bodyPr/>
                    <a:lstStyle/>
                    <a:p>
                      <a:pPr algn="ctr"/>
                      <a:r>
                        <a:rPr lang="hr-HR" sz="1600" dirty="0">
                          <a:latin typeface="Garamond" panose="02020404030301010803" pitchFamily="18" charset="0"/>
                          <a:cs typeface="Calibri Light" panose="020F0302020204030204" pitchFamily="34" charset="0"/>
                        </a:rPr>
                        <a:t>13</a:t>
                      </a:r>
                    </a:p>
                  </a:txBody>
                  <a:tcPr/>
                </a:tc>
                <a:tc>
                  <a:txBody>
                    <a:bodyPr/>
                    <a:lstStyle/>
                    <a:p>
                      <a:pPr algn="ctr"/>
                      <a:r>
                        <a:rPr lang="hr-HR" sz="1600" dirty="0">
                          <a:latin typeface="Garamond" panose="02020404030301010803" pitchFamily="18" charset="0"/>
                          <a:cs typeface="Calibri Light" panose="020F0302020204030204" pitchFamily="34" charset="0"/>
                        </a:rPr>
                        <a:t>15</a:t>
                      </a:r>
                    </a:p>
                  </a:txBody>
                  <a:tcPr/>
                </a:tc>
                <a:tc>
                  <a:txBody>
                    <a:bodyPr/>
                    <a:lstStyle/>
                    <a:p>
                      <a:pPr algn="ctr"/>
                      <a:r>
                        <a:rPr lang="hr-HR" sz="1600" dirty="0">
                          <a:latin typeface="Calibri Light" panose="020F0302020204030204" pitchFamily="34" charset="0"/>
                          <a:cs typeface="Calibri Light" panose="020F0302020204030204" pitchFamily="34" charset="0"/>
                        </a:rPr>
                        <a:t>15</a:t>
                      </a:r>
                    </a:p>
                  </a:txBody>
                  <a:tcPr/>
                </a:tc>
                <a:extLst>
                  <a:ext uri="{0D108BD9-81ED-4DB2-BD59-A6C34878D82A}">
                    <a16:rowId xmlns:a16="http://schemas.microsoft.com/office/drawing/2014/main" val="10002"/>
                  </a:ext>
                </a:extLst>
              </a:tr>
              <a:tr h="370840">
                <a:tc>
                  <a:txBody>
                    <a:bodyPr/>
                    <a:lstStyle/>
                    <a:p>
                      <a:r>
                        <a:rPr lang="hr-HR" sz="1600" dirty="0">
                          <a:latin typeface="Garamond" panose="02020404030301010803" pitchFamily="18" charset="0"/>
                          <a:cs typeface="Calibri Light" panose="020F0302020204030204" pitchFamily="34" charset="0"/>
                        </a:rPr>
                        <a:t>Prosjek</a:t>
                      </a:r>
                    </a:p>
                  </a:txBody>
                  <a:tcPr/>
                </a:tc>
                <a:tc>
                  <a:txBody>
                    <a:bodyPr/>
                    <a:lstStyle/>
                    <a:p>
                      <a:pPr algn="ctr"/>
                      <a:r>
                        <a:rPr lang="hr-HR" sz="1600" dirty="0">
                          <a:latin typeface="Garamond" panose="02020404030301010803" pitchFamily="18" charset="0"/>
                          <a:cs typeface="Calibri Light" panose="020F0302020204030204" pitchFamily="34" charset="0"/>
                        </a:rPr>
                        <a:t>54/13 = 4, 15</a:t>
                      </a:r>
                    </a:p>
                  </a:txBody>
                  <a:tcPr/>
                </a:tc>
                <a:tc>
                  <a:txBody>
                    <a:bodyPr/>
                    <a:lstStyle/>
                    <a:p>
                      <a:pPr algn="ctr"/>
                      <a:r>
                        <a:rPr lang="hr-HR" sz="1600" dirty="0">
                          <a:latin typeface="Garamond" panose="02020404030301010803" pitchFamily="18" charset="0"/>
                          <a:cs typeface="Calibri Light" panose="020F0302020204030204" pitchFamily="34" charset="0"/>
                        </a:rPr>
                        <a:t>58/13</a:t>
                      </a:r>
                      <a:r>
                        <a:rPr lang="hr-HR" sz="1600" baseline="0" dirty="0">
                          <a:latin typeface="Garamond" panose="02020404030301010803" pitchFamily="18" charset="0"/>
                          <a:cs typeface="Calibri Light" panose="020F0302020204030204" pitchFamily="34" charset="0"/>
                        </a:rPr>
                        <a:t> = 4, 46</a:t>
                      </a:r>
                      <a:endParaRPr lang="hr-HR" sz="1600" dirty="0">
                        <a:latin typeface="Garamond" panose="02020404030301010803" pitchFamily="18" charset="0"/>
                        <a:cs typeface="Calibri Light" panose="020F0302020204030204" pitchFamily="34" charset="0"/>
                      </a:endParaRPr>
                    </a:p>
                  </a:txBody>
                  <a:tcPr/>
                </a:tc>
                <a:tc>
                  <a:txBody>
                    <a:bodyPr/>
                    <a:lstStyle/>
                    <a:p>
                      <a:pPr algn="ctr"/>
                      <a:r>
                        <a:rPr lang="hr-HR" sz="1600" dirty="0">
                          <a:latin typeface="Garamond" panose="02020404030301010803" pitchFamily="18" charset="0"/>
                          <a:cs typeface="Calibri Light" panose="020F0302020204030204" pitchFamily="34" charset="0"/>
                        </a:rPr>
                        <a:t>67/15 = 4, 47</a:t>
                      </a:r>
                    </a:p>
                  </a:txBody>
                  <a:tcPr/>
                </a:tc>
                <a:tc>
                  <a:txBody>
                    <a:bodyPr/>
                    <a:lstStyle/>
                    <a:p>
                      <a:pPr algn="ctr"/>
                      <a:r>
                        <a:rPr lang="hr-HR" sz="1600" dirty="0">
                          <a:latin typeface="Calibri Light" panose="020F0302020204030204" pitchFamily="34" charset="0"/>
                          <a:cs typeface="Calibri Light" panose="020F0302020204030204" pitchFamily="34" charset="0"/>
                        </a:rPr>
                        <a:t>69/15 = 4, 60</a:t>
                      </a:r>
                    </a:p>
                  </a:txBody>
                  <a:tcPr/>
                </a:tc>
                <a:extLst>
                  <a:ext uri="{0D108BD9-81ED-4DB2-BD59-A6C34878D82A}">
                    <a16:rowId xmlns:a16="http://schemas.microsoft.com/office/drawing/2014/main" val="10003"/>
                  </a:ext>
                </a:extLst>
              </a:tr>
              <a:tr h="370840">
                <a:tc>
                  <a:txBody>
                    <a:bodyPr/>
                    <a:lstStyle/>
                    <a:p>
                      <a:r>
                        <a:rPr lang="hr-HR" sz="1600" b="1" dirty="0">
                          <a:latin typeface="Garamond" panose="02020404030301010803" pitchFamily="18" charset="0"/>
                          <a:cs typeface="Calibri Light" panose="020F0302020204030204" pitchFamily="34" charset="0"/>
                        </a:rPr>
                        <a:t>UKUPNO</a:t>
                      </a:r>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n-NO" sz="1600" b="1" kern="1200" baseline="0" dirty="0">
                          <a:solidFill>
                            <a:schemeClr val="tx1"/>
                          </a:solidFill>
                          <a:latin typeface="Garamond" panose="02020404030301010803" pitchFamily="18" charset="0"/>
                          <a:ea typeface="+mn-ea"/>
                          <a:cs typeface="Calibri Light" panose="020F0302020204030204" pitchFamily="34" charset="0"/>
                        </a:rPr>
                        <a:t>17,68 bodova </a:t>
                      </a:r>
                      <a:endParaRPr lang="hr-HR" sz="1400" b="1" dirty="0">
                        <a:latin typeface="Garamond" panose="02020404030301010803" pitchFamily="18" charset="0"/>
                        <a:cs typeface="Calibri Light" panose="020F0302020204030204" pitchFamily="34" charset="0"/>
                      </a:endParaRPr>
                    </a:p>
                  </a:txBody>
                  <a:tcPr/>
                </a:tc>
                <a:tc hMerge="1">
                  <a:txBody>
                    <a:bodyPr/>
                    <a:lstStyle/>
                    <a:p>
                      <a:endParaRPr lang="hr-HR" sz="1600"/>
                    </a:p>
                  </a:txBody>
                  <a:tcPr/>
                </a:tc>
                <a:tc hMerge="1">
                  <a:txBody>
                    <a:bodyPr/>
                    <a:lstStyle/>
                    <a:p>
                      <a:endParaRPr lang="hr-HR" sz="1600"/>
                    </a:p>
                  </a:txBody>
                  <a:tcPr/>
                </a:tc>
                <a:tc hMerge="1">
                  <a:txBody>
                    <a:bodyPr/>
                    <a:lstStyle/>
                    <a:p>
                      <a:endParaRPr lang="hr-HR" sz="1600" dirty="0"/>
                    </a:p>
                  </a:txBody>
                  <a:tcPr/>
                </a:tc>
                <a:extLst>
                  <a:ext uri="{0D108BD9-81ED-4DB2-BD59-A6C34878D82A}">
                    <a16:rowId xmlns:a16="http://schemas.microsoft.com/office/drawing/2014/main" val="10004"/>
                  </a:ext>
                </a:extLst>
              </a:tr>
            </a:tbl>
          </a:graphicData>
        </a:graphic>
      </p:graphicFrame>
      <p:graphicFrame>
        <p:nvGraphicFramePr>
          <p:cNvPr id="6" name="Tablica 5"/>
          <p:cNvGraphicFramePr>
            <a:graphicFrameLocks noGrp="1"/>
          </p:cNvGraphicFramePr>
          <p:nvPr>
            <p:extLst>
              <p:ext uri="{D42A27DB-BD31-4B8C-83A1-F6EECF244321}">
                <p14:modId xmlns:p14="http://schemas.microsoft.com/office/powerpoint/2010/main" val="2545723468"/>
              </p:ext>
            </p:extLst>
          </p:nvPr>
        </p:nvGraphicFramePr>
        <p:xfrm>
          <a:off x="6168008" y="4149080"/>
          <a:ext cx="4320482" cy="1854200"/>
        </p:xfrm>
        <a:graphic>
          <a:graphicData uri="http://schemas.openxmlformats.org/drawingml/2006/table">
            <a:tbl>
              <a:tblPr firstRow="1" bandRow="1">
                <a:tableStyleId>{68D230F3-CF80-4859-8CE7-A43EE81993B5}</a:tableStyleId>
              </a:tblPr>
              <a:tblGrid>
                <a:gridCol w="1584178">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tblGrid>
              <a:tr h="370840">
                <a:tc>
                  <a:txBody>
                    <a:bodyPr/>
                    <a:lstStyle/>
                    <a:p>
                      <a:r>
                        <a:rPr lang="hr-HR" sz="1600" dirty="0">
                          <a:latin typeface="Garamond" panose="02020404030301010803" pitchFamily="18" charset="0"/>
                          <a:cs typeface="Calibri Light" panose="020F0302020204030204" pitchFamily="34" charset="0"/>
                        </a:rPr>
                        <a:t>Razred</a:t>
                      </a:r>
                    </a:p>
                  </a:txBody>
                  <a:tcPr/>
                </a:tc>
                <a:tc>
                  <a:txBody>
                    <a:bodyPr/>
                    <a:lstStyle/>
                    <a:p>
                      <a:pPr algn="ctr"/>
                      <a:r>
                        <a:rPr lang="hr-HR" sz="1600" dirty="0">
                          <a:latin typeface="Garamond" panose="02020404030301010803" pitchFamily="18" charset="0"/>
                          <a:cs typeface="Calibri Light" panose="020F0302020204030204" pitchFamily="34" charset="0"/>
                        </a:rPr>
                        <a:t>5. r. </a:t>
                      </a:r>
                    </a:p>
                  </a:txBody>
                  <a:tcPr/>
                </a:tc>
                <a:tc>
                  <a:txBody>
                    <a:bodyPr/>
                    <a:lstStyle/>
                    <a:p>
                      <a:pPr algn="ctr"/>
                      <a:r>
                        <a:rPr lang="hr-HR" sz="1600" dirty="0">
                          <a:latin typeface="Garamond" panose="02020404030301010803" pitchFamily="18" charset="0"/>
                          <a:cs typeface="Calibri Light" panose="020F0302020204030204" pitchFamily="34" charset="0"/>
                        </a:rPr>
                        <a:t>6. r. </a:t>
                      </a:r>
                    </a:p>
                  </a:txBody>
                  <a:tcPr/>
                </a:tc>
                <a:tc>
                  <a:txBody>
                    <a:bodyPr/>
                    <a:lstStyle/>
                    <a:p>
                      <a:pPr algn="ctr"/>
                      <a:r>
                        <a:rPr lang="hr-HR" sz="1600" dirty="0">
                          <a:latin typeface="Garamond" panose="02020404030301010803" pitchFamily="18" charset="0"/>
                          <a:cs typeface="Calibri Light" panose="020F0302020204030204" pitchFamily="34" charset="0"/>
                        </a:rPr>
                        <a:t>7. r. </a:t>
                      </a:r>
                    </a:p>
                  </a:txBody>
                  <a:tcPr/>
                </a:tc>
                <a:tc>
                  <a:txBody>
                    <a:bodyPr/>
                    <a:lstStyle/>
                    <a:p>
                      <a:pPr algn="ctr"/>
                      <a:r>
                        <a:rPr lang="hr-HR" sz="1600" dirty="0">
                          <a:latin typeface="Garamond" panose="02020404030301010803" pitchFamily="18" charset="0"/>
                          <a:cs typeface="Calibri Light" panose="020F0302020204030204" pitchFamily="34" charset="0"/>
                        </a:rPr>
                        <a:t>8. r.</a:t>
                      </a:r>
                    </a:p>
                  </a:txBody>
                  <a:tcPr/>
                </a:tc>
                <a:tc>
                  <a:txBody>
                    <a:bodyPr/>
                    <a:lstStyle/>
                    <a:p>
                      <a:pPr algn="ctr"/>
                      <a:r>
                        <a:rPr lang="hr-HR" sz="1600" dirty="0">
                          <a:latin typeface="Garamond" panose="02020404030301010803" pitchFamily="18" charset="0"/>
                          <a:cs typeface="Calibri Light" panose="020F0302020204030204" pitchFamily="34" charset="0"/>
                        </a:rPr>
                        <a:t>N</a:t>
                      </a:r>
                    </a:p>
                  </a:txBody>
                  <a:tcPr/>
                </a:tc>
                <a:extLst>
                  <a:ext uri="{0D108BD9-81ED-4DB2-BD59-A6C34878D82A}">
                    <a16:rowId xmlns:a16="http://schemas.microsoft.com/office/drawing/2014/main" val="10000"/>
                  </a:ext>
                </a:extLst>
              </a:tr>
              <a:tr h="370840">
                <a:tc>
                  <a:txBody>
                    <a:bodyPr/>
                    <a:lstStyle/>
                    <a:p>
                      <a:r>
                        <a:rPr lang="hr-HR" sz="1600" dirty="0">
                          <a:latin typeface="Garamond" panose="02020404030301010803" pitchFamily="18" charset="0"/>
                          <a:cs typeface="Calibri Light" panose="020F0302020204030204" pitchFamily="34" charset="0"/>
                        </a:rPr>
                        <a:t>Hrvatski jezik</a:t>
                      </a:r>
                    </a:p>
                  </a:txBody>
                  <a:tcPr/>
                </a:tc>
                <a:tc>
                  <a:txBody>
                    <a:bodyPr/>
                    <a:lstStyle/>
                    <a:p>
                      <a:pPr algn="ctr"/>
                      <a:endParaRPr lang="hr-HR" sz="1600" dirty="0">
                        <a:latin typeface="Garamond" panose="02020404030301010803" pitchFamily="18" charset="0"/>
                        <a:cs typeface="Calibri Light" panose="020F0302020204030204" pitchFamily="34" charset="0"/>
                      </a:endParaRPr>
                    </a:p>
                  </a:txBody>
                  <a:tcPr/>
                </a:tc>
                <a:tc>
                  <a:txBody>
                    <a:bodyPr/>
                    <a:lstStyle/>
                    <a:p>
                      <a:pPr algn="ctr"/>
                      <a:endParaRPr lang="hr-HR" sz="1600" dirty="0">
                        <a:latin typeface="Garamond" panose="02020404030301010803" pitchFamily="18" charset="0"/>
                        <a:cs typeface="Calibri Light" panose="020F0302020204030204" pitchFamily="34" charset="0"/>
                      </a:endParaRP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9</a:t>
                      </a:r>
                    </a:p>
                  </a:txBody>
                  <a:tcPr/>
                </a:tc>
                <a:extLst>
                  <a:ext uri="{0D108BD9-81ED-4DB2-BD59-A6C34878D82A}">
                    <a16:rowId xmlns:a16="http://schemas.microsoft.com/office/drawing/2014/main" val="10001"/>
                  </a:ext>
                </a:extLst>
              </a:tr>
              <a:tr h="370840">
                <a:tc>
                  <a:txBody>
                    <a:bodyPr/>
                    <a:lstStyle/>
                    <a:p>
                      <a:r>
                        <a:rPr lang="hr-HR" sz="1600" dirty="0">
                          <a:latin typeface="Garamond" panose="02020404030301010803" pitchFamily="18" charset="0"/>
                          <a:cs typeface="Calibri Light" panose="020F0302020204030204" pitchFamily="34" charset="0"/>
                        </a:rPr>
                        <a:t>Matematika </a:t>
                      </a:r>
                    </a:p>
                  </a:txBody>
                  <a:tcPr/>
                </a:tc>
                <a:tc>
                  <a:txBody>
                    <a:bodyPr/>
                    <a:lstStyle/>
                    <a:p>
                      <a:pPr algn="ctr"/>
                      <a:endParaRPr lang="hr-HR" sz="1600" dirty="0">
                        <a:latin typeface="Garamond" panose="02020404030301010803" pitchFamily="18" charset="0"/>
                        <a:cs typeface="Calibri Light" panose="020F0302020204030204" pitchFamily="34" charset="0"/>
                      </a:endParaRPr>
                    </a:p>
                  </a:txBody>
                  <a:tcPr/>
                </a:tc>
                <a:tc>
                  <a:txBody>
                    <a:bodyPr/>
                    <a:lstStyle/>
                    <a:p>
                      <a:pPr algn="ctr"/>
                      <a:endParaRPr lang="hr-HR" sz="1600" dirty="0">
                        <a:latin typeface="Garamond" panose="02020404030301010803" pitchFamily="18" charset="0"/>
                        <a:cs typeface="Calibri Light" panose="020F0302020204030204" pitchFamily="34" charset="0"/>
                      </a:endParaRP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10</a:t>
                      </a:r>
                    </a:p>
                  </a:txBody>
                  <a:tcPr/>
                </a:tc>
                <a:extLst>
                  <a:ext uri="{0D108BD9-81ED-4DB2-BD59-A6C34878D82A}">
                    <a16:rowId xmlns:a16="http://schemas.microsoft.com/office/drawing/2014/main" val="10002"/>
                  </a:ext>
                </a:extLst>
              </a:tr>
              <a:tr h="370840">
                <a:tc>
                  <a:txBody>
                    <a:bodyPr/>
                    <a:lstStyle/>
                    <a:p>
                      <a:r>
                        <a:rPr lang="hr-HR" sz="1600" dirty="0">
                          <a:latin typeface="Garamond" panose="02020404030301010803" pitchFamily="18" charset="0"/>
                          <a:cs typeface="Calibri Light" panose="020F0302020204030204" pitchFamily="34" charset="0"/>
                        </a:rPr>
                        <a:t>Engleski jezik</a:t>
                      </a:r>
                    </a:p>
                  </a:txBody>
                  <a:tcPr/>
                </a:tc>
                <a:tc>
                  <a:txBody>
                    <a:bodyPr/>
                    <a:lstStyle/>
                    <a:p>
                      <a:pPr algn="ctr"/>
                      <a:endParaRPr lang="hr-HR" sz="1600" dirty="0">
                        <a:latin typeface="Garamond" panose="02020404030301010803" pitchFamily="18" charset="0"/>
                        <a:cs typeface="Calibri Light" panose="020F0302020204030204" pitchFamily="34" charset="0"/>
                      </a:endParaRPr>
                    </a:p>
                  </a:txBody>
                  <a:tcPr/>
                </a:tc>
                <a:tc>
                  <a:txBody>
                    <a:bodyPr/>
                    <a:lstStyle/>
                    <a:p>
                      <a:pPr algn="ctr"/>
                      <a:endParaRPr lang="hr-HR" sz="1600" dirty="0">
                        <a:latin typeface="Garamond" panose="02020404030301010803" pitchFamily="18" charset="0"/>
                        <a:cs typeface="Calibri Light" panose="020F0302020204030204" pitchFamily="34" charset="0"/>
                      </a:endParaRP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10</a:t>
                      </a:r>
                    </a:p>
                  </a:txBody>
                  <a:tcPr/>
                </a:tc>
                <a:extLst>
                  <a:ext uri="{0D108BD9-81ED-4DB2-BD59-A6C34878D82A}">
                    <a16:rowId xmlns:a16="http://schemas.microsoft.com/office/drawing/2014/main" val="10003"/>
                  </a:ext>
                </a:extLst>
              </a:tr>
              <a:tr h="370840">
                <a:tc>
                  <a:txBody>
                    <a:bodyPr/>
                    <a:lstStyle/>
                    <a:p>
                      <a:r>
                        <a:rPr lang="hr-HR" sz="1600" b="1" dirty="0">
                          <a:latin typeface="Garamond" panose="02020404030301010803" pitchFamily="18" charset="0"/>
                          <a:cs typeface="Calibri Light" panose="020F0302020204030204" pitchFamily="34" charset="0"/>
                        </a:rPr>
                        <a:t>UKUPNO</a:t>
                      </a:r>
                    </a:p>
                  </a:txBody>
                  <a:tcPr/>
                </a:tc>
                <a:tc>
                  <a:txBody>
                    <a:bodyPr/>
                    <a:lstStyle/>
                    <a:p>
                      <a:pPr algn="ctr"/>
                      <a:endParaRPr lang="hr-HR" sz="1600">
                        <a:latin typeface="Garamond" panose="02020404030301010803" pitchFamily="18" charset="0"/>
                        <a:cs typeface="Calibri Light" panose="020F0302020204030204" pitchFamily="34" charset="0"/>
                      </a:endParaRPr>
                    </a:p>
                  </a:txBody>
                  <a:tcPr/>
                </a:tc>
                <a:tc>
                  <a:txBody>
                    <a:bodyPr/>
                    <a:lstStyle/>
                    <a:p>
                      <a:pPr algn="ctr"/>
                      <a:endParaRPr lang="hr-HR" sz="1600">
                        <a:latin typeface="Garamond" panose="02020404030301010803" pitchFamily="18" charset="0"/>
                        <a:cs typeface="Calibri Light" panose="020F0302020204030204" pitchFamily="34" charset="0"/>
                      </a:endParaRPr>
                    </a:p>
                  </a:txBody>
                  <a:tcPr/>
                </a:tc>
                <a:tc gridSpan="3">
                  <a:txBody>
                    <a:bodyPr/>
                    <a:lstStyle/>
                    <a:p>
                      <a:pPr algn="ctr"/>
                      <a:r>
                        <a:rPr lang="hr-HR" sz="1600" dirty="0">
                          <a:latin typeface="Garamond" panose="02020404030301010803" pitchFamily="18" charset="0"/>
                          <a:cs typeface="Calibri Light" panose="020F0302020204030204" pitchFamily="34" charset="0"/>
                        </a:rPr>
                        <a:t>9 + 10</a:t>
                      </a:r>
                      <a:r>
                        <a:rPr lang="hr-HR" sz="1600" baseline="0" dirty="0">
                          <a:latin typeface="Garamond" panose="02020404030301010803" pitchFamily="18" charset="0"/>
                          <a:cs typeface="Calibri Light" panose="020F0302020204030204" pitchFamily="34" charset="0"/>
                        </a:rPr>
                        <a:t> + </a:t>
                      </a:r>
                      <a:r>
                        <a:rPr lang="hr-HR" sz="1600" baseline="0" dirty="0" err="1">
                          <a:latin typeface="Garamond" panose="02020404030301010803" pitchFamily="18" charset="0"/>
                          <a:cs typeface="Calibri Light" panose="020F0302020204030204" pitchFamily="34" charset="0"/>
                        </a:rPr>
                        <a:t>10</a:t>
                      </a:r>
                      <a:r>
                        <a:rPr lang="hr-HR" sz="1600" baseline="0" dirty="0">
                          <a:latin typeface="Garamond" panose="02020404030301010803" pitchFamily="18" charset="0"/>
                          <a:cs typeface="Calibri Light" panose="020F0302020204030204" pitchFamily="34" charset="0"/>
                        </a:rPr>
                        <a:t> = </a:t>
                      </a:r>
                      <a:r>
                        <a:rPr lang="hr-HR" sz="1600" b="1" baseline="0" dirty="0">
                          <a:latin typeface="Garamond" panose="02020404030301010803" pitchFamily="18" charset="0"/>
                          <a:cs typeface="Calibri Light" panose="020F0302020204030204" pitchFamily="34" charset="0"/>
                        </a:rPr>
                        <a:t>29</a:t>
                      </a:r>
                      <a:endParaRPr lang="hr-HR" sz="1600" b="1" dirty="0">
                        <a:latin typeface="Garamond" panose="02020404030301010803" pitchFamily="18" charset="0"/>
                        <a:cs typeface="Calibri Light" panose="020F0302020204030204" pitchFamily="34" charset="0"/>
                      </a:endParaRPr>
                    </a:p>
                  </a:txBody>
                  <a:tcPr/>
                </a:tc>
                <a:tc hMerge="1">
                  <a:txBody>
                    <a:bodyPr/>
                    <a:lstStyle/>
                    <a:p>
                      <a:pPr algn="ctr"/>
                      <a:endParaRPr lang="hr-HR" sz="1600" dirty="0"/>
                    </a:p>
                  </a:txBody>
                  <a:tcPr/>
                </a:tc>
                <a:tc hMerge="1">
                  <a:txBody>
                    <a:bodyPr/>
                    <a:lstStyle/>
                    <a:p>
                      <a:pPr algn="ctr"/>
                      <a:endParaRPr lang="hr-HR" sz="16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78698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589712" y="1208100"/>
            <a:ext cx="3826768" cy="418058"/>
          </a:xfrm>
        </p:spPr>
        <p:txBody>
          <a:bodyPr>
            <a:noAutofit/>
          </a:bodyPr>
          <a:lstStyle/>
          <a:p>
            <a:r>
              <a:rPr lang="hr-HR" sz="2400" dirty="0"/>
              <a:t/>
            </a:r>
            <a:br>
              <a:rPr lang="hr-HR" sz="2400" dirty="0"/>
            </a:br>
            <a:r>
              <a:rPr lang="hr-HR" sz="2400" dirty="0"/>
              <a:t/>
            </a:r>
            <a:br>
              <a:rPr lang="hr-HR" sz="2400" dirty="0"/>
            </a:br>
            <a:r>
              <a:rPr lang="hr-HR" sz="2400" dirty="0"/>
              <a:t/>
            </a:r>
            <a:br>
              <a:rPr lang="hr-HR" sz="2400" dirty="0"/>
            </a:br>
            <a:r>
              <a:rPr lang="hr-HR" sz="2400" dirty="0"/>
              <a:t/>
            </a:r>
            <a:br>
              <a:rPr lang="hr-HR" sz="2400" dirty="0"/>
            </a:br>
            <a:endParaRPr lang="hr-HR" sz="2400" b="1" dirty="0">
              <a:solidFill>
                <a:schemeClr val="accent5">
                  <a:lumMod val="50000"/>
                </a:schemeClr>
              </a:solidFill>
              <a:latin typeface="Calibri Light" panose="020F0302020204030204" pitchFamily="34" charset="0"/>
              <a:cs typeface="Calibri Light" panose="020F0302020204030204" pitchFamily="34" charset="0"/>
            </a:endParaRPr>
          </a:p>
        </p:txBody>
      </p:sp>
      <p:graphicFrame>
        <p:nvGraphicFramePr>
          <p:cNvPr id="4" name="Rezervirano mjesto sadržaja 3"/>
          <p:cNvGraphicFramePr>
            <a:graphicFrameLocks noGrp="1"/>
          </p:cNvGraphicFramePr>
          <p:nvPr>
            <p:ph idx="1"/>
            <p:extLst>
              <p:ext uri="{D42A27DB-BD31-4B8C-83A1-F6EECF244321}">
                <p14:modId xmlns:p14="http://schemas.microsoft.com/office/powerpoint/2010/main" val="1205923214"/>
              </p:ext>
            </p:extLst>
          </p:nvPr>
        </p:nvGraphicFramePr>
        <p:xfrm>
          <a:off x="1775520" y="260648"/>
          <a:ext cx="4320480" cy="6268720"/>
        </p:xfrm>
        <a:graphic>
          <a:graphicData uri="http://schemas.openxmlformats.org/drawingml/2006/table">
            <a:tbl>
              <a:tblPr firstRow="1" bandRow="1">
                <a:tableStyleId>{68D230F3-CF80-4859-8CE7-A43EE81993B5}</a:tableStyleId>
              </a:tblPr>
              <a:tblGrid>
                <a:gridCol w="1795900">
                  <a:extLst>
                    <a:ext uri="{9D8B030D-6E8A-4147-A177-3AD203B41FA5}">
                      <a16:colId xmlns:a16="http://schemas.microsoft.com/office/drawing/2014/main" val="20000"/>
                    </a:ext>
                  </a:extLst>
                </a:gridCol>
                <a:gridCol w="646524">
                  <a:extLst>
                    <a:ext uri="{9D8B030D-6E8A-4147-A177-3AD203B41FA5}">
                      <a16:colId xmlns:a16="http://schemas.microsoft.com/office/drawing/2014/main" val="20001"/>
                    </a:ext>
                  </a:extLst>
                </a:gridCol>
                <a:gridCol w="574688">
                  <a:extLst>
                    <a:ext uri="{9D8B030D-6E8A-4147-A177-3AD203B41FA5}">
                      <a16:colId xmlns:a16="http://schemas.microsoft.com/office/drawing/2014/main" val="20002"/>
                    </a:ext>
                  </a:extLst>
                </a:gridCol>
                <a:gridCol w="634604">
                  <a:extLst>
                    <a:ext uri="{9D8B030D-6E8A-4147-A177-3AD203B41FA5}">
                      <a16:colId xmlns:a16="http://schemas.microsoft.com/office/drawing/2014/main" val="20003"/>
                    </a:ext>
                  </a:extLst>
                </a:gridCol>
                <a:gridCol w="668764">
                  <a:extLst>
                    <a:ext uri="{9D8B030D-6E8A-4147-A177-3AD203B41FA5}">
                      <a16:colId xmlns:a16="http://schemas.microsoft.com/office/drawing/2014/main" val="20004"/>
                    </a:ext>
                  </a:extLst>
                </a:gridCol>
              </a:tblGrid>
              <a:tr h="126216">
                <a:tc>
                  <a:txBody>
                    <a:bodyPr/>
                    <a:lstStyle/>
                    <a:p>
                      <a:r>
                        <a:rPr lang="hr-HR" sz="1600" dirty="0">
                          <a:latin typeface="Garamond" panose="02020404030301010803" pitchFamily="18" charset="0"/>
                          <a:cs typeface="Calibri Light" panose="020F0302020204030204" pitchFamily="34" charset="0"/>
                        </a:rPr>
                        <a:t>Razred </a:t>
                      </a:r>
                    </a:p>
                  </a:txBody>
                  <a:tcPr/>
                </a:tc>
                <a:tc>
                  <a:txBody>
                    <a:bodyPr/>
                    <a:lstStyle/>
                    <a:p>
                      <a:pPr algn="ctr"/>
                      <a:r>
                        <a:rPr lang="hr-HR" sz="1600" dirty="0">
                          <a:latin typeface="Garamond" panose="02020404030301010803" pitchFamily="18" charset="0"/>
                          <a:cs typeface="Calibri Light" panose="020F0302020204030204" pitchFamily="34" charset="0"/>
                        </a:rPr>
                        <a:t>5. r.</a:t>
                      </a:r>
                    </a:p>
                  </a:txBody>
                  <a:tcPr/>
                </a:tc>
                <a:tc>
                  <a:txBody>
                    <a:bodyPr/>
                    <a:lstStyle/>
                    <a:p>
                      <a:pPr algn="ctr"/>
                      <a:r>
                        <a:rPr lang="hr-HR" sz="1600" dirty="0">
                          <a:latin typeface="Garamond" panose="02020404030301010803" pitchFamily="18" charset="0"/>
                          <a:cs typeface="Calibri Light" panose="020F0302020204030204" pitchFamily="34" charset="0"/>
                        </a:rPr>
                        <a:t>6. 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600" dirty="0">
                          <a:latin typeface="Garamond" panose="02020404030301010803" pitchFamily="18" charset="0"/>
                          <a:cs typeface="Calibri Light" panose="020F0302020204030204" pitchFamily="34" charset="0"/>
                        </a:rPr>
                        <a:t>7. r.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600" dirty="0">
                          <a:latin typeface="Garamond" panose="02020404030301010803" pitchFamily="18" charset="0"/>
                          <a:cs typeface="Calibri Light" panose="020F0302020204030204" pitchFamily="34" charset="0"/>
                        </a:rPr>
                        <a:t>8.</a:t>
                      </a:r>
                      <a:r>
                        <a:rPr lang="hr-HR" sz="1600" baseline="0" dirty="0">
                          <a:latin typeface="Garamond" panose="02020404030301010803" pitchFamily="18" charset="0"/>
                          <a:cs typeface="Calibri Light" panose="020F0302020204030204" pitchFamily="34" charset="0"/>
                        </a:rPr>
                        <a:t> r.</a:t>
                      </a:r>
                      <a:endParaRPr lang="hr-HR" sz="1600" dirty="0">
                        <a:latin typeface="Garamond" panose="02020404030301010803" pitchFamily="18" charset="0"/>
                        <a:cs typeface="Calibri Light" panose="020F0302020204030204" pitchFamily="34" charset="0"/>
                      </a:endParaRPr>
                    </a:p>
                  </a:txBody>
                  <a:tcPr/>
                </a:tc>
                <a:extLst>
                  <a:ext uri="{0D108BD9-81ED-4DB2-BD59-A6C34878D82A}">
                    <a16:rowId xmlns:a16="http://schemas.microsoft.com/office/drawing/2014/main" val="10000"/>
                  </a:ext>
                </a:extLst>
              </a:tr>
              <a:tr h="370840">
                <a:tc>
                  <a:txBody>
                    <a:bodyPr/>
                    <a:lstStyle/>
                    <a:p>
                      <a:r>
                        <a:rPr lang="hr-HR" sz="1600" dirty="0">
                          <a:latin typeface="Garamond" panose="02020404030301010803" pitchFamily="18" charset="0"/>
                          <a:cs typeface="Calibri Light" panose="020F0302020204030204" pitchFamily="34" charset="0"/>
                        </a:rPr>
                        <a:t>Hrvatski jezik</a:t>
                      </a: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01"/>
                  </a:ext>
                </a:extLst>
              </a:tr>
              <a:tr h="370840">
                <a:tc>
                  <a:txBody>
                    <a:bodyPr/>
                    <a:lstStyle/>
                    <a:p>
                      <a:r>
                        <a:rPr lang="hr-HR" sz="1600" dirty="0">
                          <a:latin typeface="Garamond" panose="02020404030301010803" pitchFamily="18" charset="0"/>
                          <a:cs typeface="Calibri Light" panose="020F0302020204030204" pitchFamily="34" charset="0"/>
                        </a:rPr>
                        <a:t>Likovna kultura</a:t>
                      </a: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02"/>
                  </a:ext>
                </a:extLst>
              </a:tr>
              <a:tr h="370840">
                <a:tc>
                  <a:txBody>
                    <a:bodyPr/>
                    <a:lstStyle/>
                    <a:p>
                      <a:r>
                        <a:rPr lang="hr-HR" sz="1600" dirty="0">
                          <a:latin typeface="Garamond" panose="02020404030301010803" pitchFamily="18" charset="0"/>
                          <a:cs typeface="Calibri Light" panose="020F0302020204030204" pitchFamily="34" charset="0"/>
                        </a:rPr>
                        <a:t>Glazbena kultura</a:t>
                      </a:r>
                    </a:p>
                  </a:txBody>
                  <a:tcPr/>
                </a:tc>
                <a:tc>
                  <a:txBody>
                    <a:bodyPr/>
                    <a:lstStyle/>
                    <a:p>
                      <a:pPr algn="ctr"/>
                      <a:r>
                        <a:rPr lang="hr-HR" sz="1600" dirty="0">
                          <a:latin typeface="Garamond" panose="02020404030301010803" pitchFamily="18" charset="0"/>
                          <a:cs typeface="Calibri Light" panose="020F0302020204030204" pitchFamily="34" charset="0"/>
                        </a:rPr>
                        <a:t>3</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03"/>
                  </a:ext>
                </a:extLst>
              </a:tr>
              <a:tr h="370840">
                <a:tc>
                  <a:txBody>
                    <a:bodyPr/>
                    <a:lstStyle/>
                    <a:p>
                      <a:r>
                        <a:rPr lang="hr-HR" sz="1600" dirty="0">
                          <a:latin typeface="Garamond" panose="02020404030301010803" pitchFamily="18" charset="0"/>
                          <a:cs typeface="Calibri Light" panose="020F0302020204030204" pitchFamily="34" charset="0"/>
                        </a:rPr>
                        <a:t>Engleski jezik (1.)</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04"/>
                  </a:ext>
                </a:extLst>
              </a:tr>
              <a:tr h="370840">
                <a:tc>
                  <a:txBody>
                    <a:bodyPr/>
                    <a:lstStyle/>
                    <a:p>
                      <a:r>
                        <a:rPr lang="hr-HR" sz="1600" dirty="0">
                          <a:latin typeface="Garamond" panose="02020404030301010803" pitchFamily="18" charset="0"/>
                          <a:cs typeface="Calibri Light" panose="020F0302020204030204" pitchFamily="34" charset="0"/>
                        </a:rPr>
                        <a:t>Matematika</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05"/>
                  </a:ext>
                </a:extLst>
              </a:tr>
              <a:tr h="370840">
                <a:tc>
                  <a:txBody>
                    <a:bodyPr/>
                    <a:lstStyle/>
                    <a:p>
                      <a:r>
                        <a:rPr lang="hr-HR" sz="1600" dirty="0">
                          <a:latin typeface="Garamond" panose="02020404030301010803" pitchFamily="18" charset="0"/>
                          <a:cs typeface="Calibri Light" panose="020F0302020204030204" pitchFamily="34" charset="0"/>
                        </a:rPr>
                        <a:t>Povijest</a:t>
                      </a: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r>
                        <a:rPr lang="hr-HR" sz="1600" dirty="0">
                          <a:latin typeface="Garamond" panose="02020404030301010803" pitchFamily="18" charset="0"/>
                          <a:cs typeface="Calibri Light" panose="020F0302020204030204" pitchFamily="34" charset="0"/>
                        </a:rPr>
                        <a:t>3</a:t>
                      </a:r>
                    </a:p>
                  </a:txBody>
                  <a:tcPr/>
                </a:tc>
                <a:tc>
                  <a:txBody>
                    <a:bodyPr/>
                    <a:lstStyle/>
                    <a:p>
                      <a:pPr algn="ctr"/>
                      <a:r>
                        <a:rPr lang="hr-HR" sz="1600" dirty="0">
                          <a:latin typeface="Garamond" panose="02020404030301010803" pitchFamily="18" charset="0"/>
                          <a:cs typeface="Calibri Light" panose="020F0302020204030204" pitchFamily="34" charset="0"/>
                        </a:rPr>
                        <a:t>2</a:t>
                      </a:r>
                    </a:p>
                  </a:txBody>
                  <a:tcPr/>
                </a:tc>
                <a:tc>
                  <a:txBody>
                    <a:bodyPr/>
                    <a:lstStyle/>
                    <a:p>
                      <a:pPr algn="ctr"/>
                      <a:r>
                        <a:rPr lang="hr-HR" sz="1600" dirty="0">
                          <a:latin typeface="Garamond" panose="02020404030301010803" pitchFamily="18" charset="0"/>
                          <a:cs typeface="Calibri Light" panose="020F0302020204030204" pitchFamily="34" charset="0"/>
                        </a:rPr>
                        <a:t>3</a:t>
                      </a:r>
                    </a:p>
                  </a:txBody>
                  <a:tcPr/>
                </a:tc>
                <a:extLst>
                  <a:ext uri="{0D108BD9-81ED-4DB2-BD59-A6C34878D82A}">
                    <a16:rowId xmlns:a16="http://schemas.microsoft.com/office/drawing/2014/main" val="10006"/>
                  </a:ext>
                </a:extLst>
              </a:tr>
              <a:tr h="370840">
                <a:tc>
                  <a:txBody>
                    <a:bodyPr/>
                    <a:lstStyle/>
                    <a:p>
                      <a:r>
                        <a:rPr lang="hr-HR" sz="1600" dirty="0">
                          <a:latin typeface="Garamond" panose="02020404030301010803" pitchFamily="18" charset="0"/>
                          <a:cs typeface="Calibri Light" panose="020F0302020204030204" pitchFamily="34" charset="0"/>
                        </a:rPr>
                        <a:t>Geografija </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07"/>
                  </a:ext>
                </a:extLst>
              </a:tr>
              <a:tr h="370840">
                <a:tc>
                  <a:txBody>
                    <a:bodyPr/>
                    <a:lstStyle/>
                    <a:p>
                      <a:r>
                        <a:rPr lang="hr-HR" sz="1600" dirty="0">
                          <a:latin typeface="Garamond" panose="02020404030301010803" pitchFamily="18" charset="0"/>
                          <a:cs typeface="Calibri Light" panose="020F0302020204030204" pitchFamily="34" charset="0"/>
                        </a:rPr>
                        <a:t>Tehnička kultura</a:t>
                      </a:r>
                    </a:p>
                  </a:txBody>
                  <a:tcPr/>
                </a:tc>
                <a:tc>
                  <a:txBody>
                    <a:bodyPr/>
                    <a:lstStyle/>
                    <a:p>
                      <a:pPr algn="ctr"/>
                      <a:r>
                        <a:rPr lang="hr-HR" sz="1600" dirty="0">
                          <a:latin typeface="Garamond" panose="02020404030301010803" pitchFamily="18" charset="0"/>
                          <a:cs typeface="Calibri Light" panose="020F0302020204030204" pitchFamily="34" charset="0"/>
                        </a:rPr>
                        <a:t>3</a:t>
                      </a: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extLst>
                  <a:ext uri="{0D108BD9-81ED-4DB2-BD59-A6C34878D82A}">
                    <a16:rowId xmlns:a16="http://schemas.microsoft.com/office/drawing/2014/main" val="10008"/>
                  </a:ext>
                </a:extLst>
              </a:tr>
              <a:tr h="370840">
                <a:tc>
                  <a:txBody>
                    <a:bodyPr/>
                    <a:lstStyle/>
                    <a:p>
                      <a:r>
                        <a:rPr lang="hr-HR" sz="1600" dirty="0">
                          <a:latin typeface="Garamond" panose="02020404030301010803" pitchFamily="18" charset="0"/>
                          <a:cs typeface="Calibri Light" panose="020F0302020204030204" pitchFamily="34" charset="0"/>
                        </a:rPr>
                        <a:t>TZK</a:t>
                      </a: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09"/>
                  </a:ext>
                </a:extLst>
              </a:tr>
              <a:tr h="370840">
                <a:tc>
                  <a:txBody>
                    <a:bodyPr/>
                    <a:lstStyle/>
                    <a:p>
                      <a:r>
                        <a:rPr lang="hr-HR" sz="1600" dirty="0">
                          <a:latin typeface="Garamond" panose="02020404030301010803" pitchFamily="18" charset="0"/>
                          <a:cs typeface="Calibri Light" panose="020F0302020204030204" pitchFamily="34" charset="0"/>
                        </a:rPr>
                        <a:t>Vjeronauk</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10"/>
                  </a:ext>
                </a:extLst>
              </a:tr>
              <a:tr h="370840">
                <a:tc>
                  <a:txBody>
                    <a:bodyPr/>
                    <a:lstStyle/>
                    <a:p>
                      <a:r>
                        <a:rPr lang="hr-HR" sz="1600" dirty="0">
                          <a:latin typeface="Garamond" panose="02020404030301010803" pitchFamily="18" charset="0"/>
                          <a:cs typeface="Calibri Light" panose="020F0302020204030204" pitchFamily="34" charset="0"/>
                        </a:rPr>
                        <a:t>Informatika</a:t>
                      </a: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11"/>
                  </a:ext>
                </a:extLst>
              </a:tr>
              <a:tr h="370840">
                <a:tc>
                  <a:txBody>
                    <a:bodyPr/>
                    <a:lstStyle/>
                    <a:p>
                      <a:r>
                        <a:rPr lang="hr-HR" sz="1600" dirty="0">
                          <a:latin typeface="Garamond" panose="02020404030301010803" pitchFamily="18" charset="0"/>
                          <a:cs typeface="Calibri Light" panose="020F0302020204030204" pitchFamily="34" charset="0"/>
                        </a:rPr>
                        <a:t>Njemački jezik (2.)</a:t>
                      </a: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12"/>
                  </a:ext>
                </a:extLst>
              </a:tr>
              <a:tr h="370840">
                <a:tc>
                  <a:txBody>
                    <a:bodyPr/>
                    <a:lstStyle/>
                    <a:p>
                      <a:r>
                        <a:rPr lang="hr-HR" sz="1600" dirty="0">
                          <a:latin typeface="Garamond" panose="02020404030301010803" pitchFamily="18" charset="0"/>
                          <a:cs typeface="Calibri Light" panose="020F0302020204030204" pitchFamily="34" charset="0"/>
                        </a:rPr>
                        <a:t>Priroda</a:t>
                      </a: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endParaRPr lang="hr-HR" sz="1600" dirty="0">
                        <a:latin typeface="Garamond" panose="02020404030301010803" pitchFamily="18" charset="0"/>
                        <a:cs typeface="Calibri Light" panose="020F0302020204030204" pitchFamily="34" charset="0"/>
                      </a:endParaRPr>
                    </a:p>
                  </a:txBody>
                  <a:tcPr/>
                </a:tc>
                <a:tc>
                  <a:txBody>
                    <a:bodyPr/>
                    <a:lstStyle/>
                    <a:p>
                      <a:pPr algn="ctr"/>
                      <a:endParaRPr lang="hr-HR" sz="1600" dirty="0">
                        <a:latin typeface="Garamond" panose="02020404030301010803" pitchFamily="18" charset="0"/>
                        <a:cs typeface="Calibri Light" panose="020F0302020204030204" pitchFamily="34" charset="0"/>
                      </a:endParaRPr>
                    </a:p>
                  </a:txBody>
                  <a:tcPr/>
                </a:tc>
                <a:extLst>
                  <a:ext uri="{0D108BD9-81ED-4DB2-BD59-A6C34878D82A}">
                    <a16:rowId xmlns:a16="http://schemas.microsoft.com/office/drawing/2014/main" val="10013"/>
                  </a:ext>
                </a:extLst>
              </a:tr>
              <a:tr h="370840">
                <a:tc>
                  <a:txBody>
                    <a:bodyPr/>
                    <a:lstStyle/>
                    <a:p>
                      <a:r>
                        <a:rPr lang="hr-HR" sz="1600" dirty="0">
                          <a:latin typeface="Garamond" panose="02020404030301010803" pitchFamily="18" charset="0"/>
                          <a:cs typeface="Calibri Light" panose="020F0302020204030204" pitchFamily="34" charset="0"/>
                        </a:rPr>
                        <a:t>Biologija</a:t>
                      </a:r>
                    </a:p>
                  </a:txBody>
                  <a:tcPr/>
                </a:tc>
                <a:tc>
                  <a:txBody>
                    <a:bodyPr/>
                    <a:lstStyle/>
                    <a:p>
                      <a:pPr algn="ctr"/>
                      <a:endParaRPr lang="hr-HR" sz="1600">
                        <a:latin typeface="Garamond" panose="02020404030301010803" pitchFamily="18" charset="0"/>
                        <a:cs typeface="Calibri Light" panose="020F0302020204030204" pitchFamily="34" charset="0"/>
                      </a:endParaRPr>
                    </a:p>
                  </a:txBody>
                  <a:tcPr/>
                </a:tc>
                <a:tc>
                  <a:txBody>
                    <a:bodyPr/>
                    <a:lstStyle/>
                    <a:p>
                      <a:pPr algn="ctr"/>
                      <a:endParaRPr lang="hr-HR" sz="1600" dirty="0">
                        <a:latin typeface="Garamond" panose="02020404030301010803" pitchFamily="18" charset="0"/>
                        <a:cs typeface="Calibri Light" panose="020F0302020204030204" pitchFamily="34" charset="0"/>
                      </a:endParaRP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r>
                        <a:rPr lang="hr-HR" sz="1600" dirty="0">
                          <a:latin typeface="Garamond" panose="02020404030301010803" pitchFamily="18" charset="0"/>
                          <a:cs typeface="Calibri Light" panose="020F0302020204030204" pitchFamily="34" charset="0"/>
                        </a:rPr>
                        <a:t>5</a:t>
                      </a:r>
                    </a:p>
                  </a:txBody>
                  <a:tcPr/>
                </a:tc>
                <a:extLst>
                  <a:ext uri="{0D108BD9-81ED-4DB2-BD59-A6C34878D82A}">
                    <a16:rowId xmlns:a16="http://schemas.microsoft.com/office/drawing/2014/main" val="10014"/>
                  </a:ext>
                </a:extLst>
              </a:tr>
              <a:tr h="370840">
                <a:tc>
                  <a:txBody>
                    <a:bodyPr/>
                    <a:lstStyle/>
                    <a:p>
                      <a:r>
                        <a:rPr lang="hr-HR" sz="1600" dirty="0">
                          <a:latin typeface="Garamond" panose="02020404030301010803" pitchFamily="18" charset="0"/>
                          <a:cs typeface="Calibri Light" panose="020F0302020204030204" pitchFamily="34" charset="0"/>
                        </a:rPr>
                        <a:t>Kemija</a:t>
                      </a:r>
                    </a:p>
                  </a:txBody>
                  <a:tcPr/>
                </a:tc>
                <a:tc>
                  <a:txBody>
                    <a:bodyPr/>
                    <a:lstStyle/>
                    <a:p>
                      <a:pPr algn="ctr"/>
                      <a:endParaRPr lang="hr-HR" sz="1600">
                        <a:latin typeface="Garamond" panose="02020404030301010803" pitchFamily="18" charset="0"/>
                        <a:cs typeface="Calibri Light" panose="020F0302020204030204" pitchFamily="34" charset="0"/>
                      </a:endParaRPr>
                    </a:p>
                  </a:txBody>
                  <a:tcPr/>
                </a:tc>
                <a:tc>
                  <a:txBody>
                    <a:bodyPr/>
                    <a:lstStyle/>
                    <a:p>
                      <a:pPr algn="ctr"/>
                      <a:endParaRPr lang="hr-HR" sz="1600">
                        <a:latin typeface="Garamond" panose="02020404030301010803" pitchFamily="18" charset="0"/>
                        <a:cs typeface="Calibri Light" panose="020F0302020204030204" pitchFamily="34" charset="0"/>
                      </a:endParaRP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tc>
                  <a:txBody>
                    <a:bodyPr/>
                    <a:lstStyle/>
                    <a:p>
                      <a:pPr algn="ctr"/>
                      <a:r>
                        <a:rPr lang="hr-HR" sz="1600" dirty="0">
                          <a:latin typeface="Garamond" panose="02020404030301010803" pitchFamily="18" charset="0"/>
                          <a:cs typeface="Calibri Light" panose="020F0302020204030204" pitchFamily="34" charset="0"/>
                        </a:rPr>
                        <a:t>3</a:t>
                      </a:r>
                    </a:p>
                  </a:txBody>
                  <a:tcPr/>
                </a:tc>
                <a:extLst>
                  <a:ext uri="{0D108BD9-81ED-4DB2-BD59-A6C34878D82A}">
                    <a16:rowId xmlns:a16="http://schemas.microsoft.com/office/drawing/2014/main" val="10015"/>
                  </a:ext>
                </a:extLst>
              </a:tr>
              <a:tr h="370840">
                <a:tc>
                  <a:txBody>
                    <a:bodyPr/>
                    <a:lstStyle/>
                    <a:p>
                      <a:r>
                        <a:rPr lang="hr-HR" sz="1600" dirty="0">
                          <a:latin typeface="Garamond" panose="02020404030301010803" pitchFamily="18" charset="0"/>
                          <a:cs typeface="Calibri Light" panose="020F0302020204030204" pitchFamily="34" charset="0"/>
                        </a:rPr>
                        <a:t>Fizika </a:t>
                      </a:r>
                    </a:p>
                  </a:txBody>
                  <a:tcPr/>
                </a:tc>
                <a:tc>
                  <a:txBody>
                    <a:bodyPr/>
                    <a:lstStyle/>
                    <a:p>
                      <a:pPr algn="ctr"/>
                      <a:endParaRPr lang="hr-HR" sz="1600" dirty="0">
                        <a:latin typeface="Garamond" panose="02020404030301010803" pitchFamily="18" charset="0"/>
                        <a:cs typeface="Calibri Light" panose="020F0302020204030204" pitchFamily="34" charset="0"/>
                      </a:endParaRPr>
                    </a:p>
                  </a:txBody>
                  <a:tcPr/>
                </a:tc>
                <a:tc>
                  <a:txBody>
                    <a:bodyPr/>
                    <a:lstStyle/>
                    <a:p>
                      <a:pPr algn="ctr"/>
                      <a:endParaRPr lang="hr-HR" sz="1600" dirty="0">
                        <a:latin typeface="Garamond" panose="02020404030301010803" pitchFamily="18" charset="0"/>
                        <a:cs typeface="Calibri Light" panose="020F0302020204030204" pitchFamily="34" charset="0"/>
                      </a:endParaRPr>
                    </a:p>
                  </a:txBody>
                  <a:tcPr/>
                </a:tc>
                <a:tc>
                  <a:txBody>
                    <a:bodyPr/>
                    <a:lstStyle/>
                    <a:p>
                      <a:pPr algn="ctr"/>
                      <a:r>
                        <a:rPr lang="hr-HR" sz="1600" dirty="0">
                          <a:latin typeface="Garamond" panose="02020404030301010803" pitchFamily="18" charset="0"/>
                          <a:cs typeface="Calibri Light" panose="020F0302020204030204" pitchFamily="34" charset="0"/>
                        </a:rPr>
                        <a:t>3</a:t>
                      </a:r>
                    </a:p>
                  </a:txBody>
                  <a:tcPr/>
                </a:tc>
                <a:tc>
                  <a:txBody>
                    <a:bodyPr/>
                    <a:lstStyle/>
                    <a:p>
                      <a:pPr algn="ctr"/>
                      <a:r>
                        <a:rPr lang="hr-HR" sz="1600" dirty="0">
                          <a:latin typeface="Garamond" panose="02020404030301010803" pitchFamily="18" charset="0"/>
                          <a:cs typeface="Calibri Light" panose="020F0302020204030204" pitchFamily="34" charset="0"/>
                        </a:rPr>
                        <a:t>4</a:t>
                      </a:r>
                    </a:p>
                  </a:txBody>
                  <a:tcPr/>
                </a:tc>
                <a:extLst>
                  <a:ext uri="{0D108BD9-81ED-4DB2-BD59-A6C34878D82A}">
                    <a16:rowId xmlns:a16="http://schemas.microsoft.com/office/drawing/2014/main" val="10016"/>
                  </a:ext>
                </a:extLst>
              </a:tr>
            </a:tbl>
          </a:graphicData>
        </a:graphic>
      </p:graphicFrame>
      <p:sp>
        <p:nvSpPr>
          <p:cNvPr id="3" name="Footer Placeholder 2">
            <a:extLst>
              <a:ext uri="{FF2B5EF4-FFF2-40B4-BE49-F238E27FC236}">
                <a16:creationId xmlns:a16="http://schemas.microsoft.com/office/drawing/2014/main" id="{0A8AD116-1A33-442F-B938-02C735D88457}"/>
              </a:ext>
            </a:extLst>
          </p:cNvPr>
          <p:cNvSpPr>
            <a:spLocks noGrp="1"/>
          </p:cNvSpPr>
          <p:nvPr>
            <p:ph type="ftr" sz="quarter" idx="11"/>
          </p:nvPr>
        </p:nvSpPr>
        <p:spPr/>
        <p:txBody>
          <a:bodyPr/>
          <a:lstStyle/>
          <a:p>
            <a:pPr algn="ctr"/>
            <a:r>
              <a:rPr lang="hr-HR" dirty="0">
                <a:latin typeface="Garamond" panose="02020404030301010803" pitchFamily="18" charset="0"/>
              </a:rPr>
              <a:t>Osnovna škola "Ivan Kozarac" Nijemci</a:t>
            </a:r>
          </a:p>
        </p:txBody>
      </p:sp>
      <p:sp>
        <p:nvSpPr>
          <p:cNvPr id="6" name="Slide Number Placeholder 5">
            <a:extLst>
              <a:ext uri="{FF2B5EF4-FFF2-40B4-BE49-F238E27FC236}">
                <a16:creationId xmlns:a16="http://schemas.microsoft.com/office/drawing/2014/main" id="{489830F8-CDEB-4E1F-ABCD-A7EDD3713AF6}"/>
              </a:ext>
            </a:extLst>
          </p:cNvPr>
          <p:cNvSpPr>
            <a:spLocks noGrp="1"/>
          </p:cNvSpPr>
          <p:nvPr>
            <p:ph type="sldNum" sz="quarter" idx="12"/>
          </p:nvPr>
        </p:nvSpPr>
        <p:spPr/>
        <p:txBody>
          <a:bodyPr/>
          <a:lstStyle/>
          <a:p>
            <a:fld id="{6FDD72BF-B849-4E00-8E72-529104776363}" type="slidenum">
              <a:rPr lang="hr-HR" smtClean="0"/>
              <a:pPr/>
              <a:t>9</a:t>
            </a:fld>
            <a:endParaRPr lang="hr-HR"/>
          </a:p>
        </p:txBody>
      </p:sp>
      <p:graphicFrame>
        <p:nvGraphicFramePr>
          <p:cNvPr id="5" name="Tablica 4"/>
          <p:cNvGraphicFramePr>
            <a:graphicFrameLocks noGrp="1"/>
          </p:cNvGraphicFramePr>
          <p:nvPr>
            <p:extLst>
              <p:ext uri="{D42A27DB-BD31-4B8C-83A1-F6EECF244321}">
                <p14:modId xmlns:p14="http://schemas.microsoft.com/office/powerpoint/2010/main" val="1776739158"/>
              </p:ext>
            </p:extLst>
          </p:nvPr>
        </p:nvGraphicFramePr>
        <p:xfrm>
          <a:off x="6240017" y="2348880"/>
          <a:ext cx="4451428" cy="2659062"/>
        </p:xfrm>
        <a:graphic>
          <a:graphicData uri="http://schemas.openxmlformats.org/drawingml/2006/table">
            <a:tbl>
              <a:tblPr firstRow="1" bandRow="1">
                <a:tableStyleId>{D27102A9-8310-4765-A935-A1911B00CA55}</a:tableStyleId>
              </a:tblPr>
              <a:tblGrid>
                <a:gridCol w="1249523">
                  <a:extLst>
                    <a:ext uri="{9D8B030D-6E8A-4147-A177-3AD203B41FA5}">
                      <a16:colId xmlns:a16="http://schemas.microsoft.com/office/drawing/2014/main" val="20000"/>
                    </a:ext>
                  </a:extLst>
                </a:gridCol>
                <a:gridCol w="780952">
                  <a:extLst>
                    <a:ext uri="{9D8B030D-6E8A-4147-A177-3AD203B41FA5}">
                      <a16:colId xmlns:a16="http://schemas.microsoft.com/office/drawing/2014/main" val="20001"/>
                    </a:ext>
                  </a:extLst>
                </a:gridCol>
                <a:gridCol w="859048">
                  <a:extLst>
                    <a:ext uri="{9D8B030D-6E8A-4147-A177-3AD203B41FA5}">
                      <a16:colId xmlns:a16="http://schemas.microsoft.com/office/drawing/2014/main" val="20002"/>
                    </a:ext>
                  </a:extLst>
                </a:gridCol>
                <a:gridCol w="780952">
                  <a:extLst>
                    <a:ext uri="{9D8B030D-6E8A-4147-A177-3AD203B41FA5}">
                      <a16:colId xmlns:a16="http://schemas.microsoft.com/office/drawing/2014/main" val="20003"/>
                    </a:ext>
                  </a:extLst>
                </a:gridCol>
                <a:gridCol w="780953">
                  <a:extLst>
                    <a:ext uri="{9D8B030D-6E8A-4147-A177-3AD203B41FA5}">
                      <a16:colId xmlns:a16="http://schemas.microsoft.com/office/drawing/2014/main" val="20004"/>
                    </a:ext>
                  </a:extLst>
                </a:gridCol>
              </a:tblGrid>
              <a:tr h="460851">
                <a:tc>
                  <a:txBody>
                    <a:bodyPr/>
                    <a:lstStyle/>
                    <a:p>
                      <a:r>
                        <a:rPr lang="hr-HR" sz="1600" dirty="0">
                          <a:latin typeface="Garamond" panose="02020404030301010803" pitchFamily="18" charset="0"/>
                          <a:cs typeface="Calibri Light" panose="020F0302020204030204" pitchFamily="34" charset="0"/>
                        </a:rPr>
                        <a:t>Razred </a:t>
                      </a:r>
                    </a:p>
                  </a:txBody>
                  <a:tcPr/>
                </a:tc>
                <a:tc>
                  <a:txBody>
                    <a:bodyPr/>
                    <a:lstStyle/>
                    <a:p>
                      <a:pPr algn="ctr"/>
                      <a:r>
                        <a:rPr lang="hr-HR" sz="1600" dirty="0">
                          <a:latin typeface="Garamond" panose="02020404030301010803" pitchFamily="18" charset="0"/>
                          <a:cs typeface="Calibri Light" panose="020F0302020204030204" pitchFamily="34" charset="0"/>
                        </a:rPr>
                        <a:t>5. r. </a:t>
                      </a:r>
                    </a:p>
                  </a:txBody>
                  <a:tcPr/>
                </a:tc>
                <a:tc>
                  <a:txBody>
                    <a:bodyPr/>
                    <a:lstStyle/>
                    <a:p>
                      <a:pPr algn="ctr"/>
                      <a:r>
                        <a:rPr lang="hr-HR" sz="1600" dirty="0">
                          <a:latin typeface="Garamond" panose="02020404030301010803" pitchFamily="18" charset="0"/>
                          <a:cs typeface="Calibri Light" panose="020F0302020204030204" pitchFamily="34" charset="0"/>
                        </a:rPr>
                        <a:t>6. r.</a:t>
                      </a:r>
                    </a:p>
                  </a:txBody>
                  <a:tcPr/>
                </a:tc>
                <a:tc>
                  <a:txBody>
                    <a:bodyPr/>
                    <a:lstStyle/>
                    <a:p>
                      <a:pPr algn="ctr"/>
                      <a:r>
                        <a:rPr lang="hr-HR" sz="1600" dirty="0">
                          <a:latin typeface="Garamond" panose="02020404030301010803" pitchFamily="18" charset="0"/>
                          <a:cs typeface="Calibri Light" panose="020F0302020204030204" pitchFamily="34" charset="0"/>
                        </a:rPr>
                        <a:t>7. r. </a:t>
                      </a:r>
                    </a:p>
                  </a:txBody>
                  <a:tcPr/>
                </a:tc>
                <a:tc>
                  <a:txBody>
                    <a:bodyPr/>
                    <a:lstStyle/>
                    <a:p>
                      <a:pPr algn="ctr"/>
                      <a:r>
                        <a:rPr lang="hr-HR" sz="1600" dirty="0">
                          <a:latin typeface="Garamond" panose="02020404030301010803" pitchFamily="18" charset="0"/>
                          <a:cs typeface="Calibri Light" panose="020F0302020204030204" pitchFamily="34" charset="0"/>
                        </a:rPr>
                        <a:t>8.</a:t>
                      </a:r>
                      <a:r>
                        <a:rPr lang="hr-HR" sz="1600" baseline="0" dirty="0">
                          <a:latin typeface="Garamond" panose="02020404030301010803" pitchFamily="18" charset="0"/>
                          <a:cs typeface="Calibri Light" panose="020F0302020204030204" pitchFamily="34" charset="0"/>
                        </a:rPr>
                        <a:t> r. </a:t>
                      </a:r>
                      <a:endParaRPr lang="hr-HR" sz="1600" dirty="0">
                        <a:latin typeface="Garamond" panose="02020404030301010803" pitchFamily="18" charset="0"/>
                        <a:cs typeface="Calibri Light" panose="020F0302020204030204" pitchFamily="34" charset="0"/>
                      </a:endParaRPr>
                    </a:p>
                  </a:txBody>
                  <a:tcPr/>
                </a:tc>
                <a:extLst>
                  <a:ext uri="{0D108BD9-81ED-4DB2-BD59-A6C34878D82A}">
                    <a16:rowId xmlns:a16="http://schemas.microsoft.com/office/drawing/2014/main" val="10000"/>
                  </a:ext>
                </a:extLst>
              </a:tr>
              <a:tr h="460851">
                <a:tc>
                  <a:txBody>
                    <a:bodyPr/>
                    <a:lstStyle/>
                    <a:p>
                      <a:r>
                        <a:rPr lang="hr-HR" sz="1600" dirty="0">
                          <a:latin typeface="Garamond" panose="02020404030301010803" pitchFamily="18" charset="0"/>
                          <a:cs typeface="Calibri Light" panose="020F0302020204030204" pitchFamily="34" charset="0"/>
                        </a:rPr>
                        <a:t>Ukupan zbroj ocjena</a:t>
                      </a:r>
                    </a:p>
                  </a:txBody>
                  <a:tcPr/>
                </a:tc>
                <a:tc>
                  <a:txBody>
                    <a:bodyPr/>
                    <a:lstStyle/>
                    <a:p>
                      <a:pPr algn="ctr"/>
                      <a:r>
                        <a:rPr lang="hr-HR" sz="1600" dirty="0">
                          <a:latin typeface="Garamond" panose="02020404030301010803" pitchFamily="18" charset="0"/>
                          <a:cs typeface="Calibri Light" panose="020F0302020204030204" pitchFamily="34" charset="0"/>
                        </a:rPr>
                        <a:t>54</a:t>
                      </a:r>
                    </a:p>
                  </a:txBody>
                  <a:tcPr/>
                </a:tc>
                <a:tc>
                  <a:txBody>
                    <a:bodyPr/>
                    <a:lstStyle/>
                    <a:p>
                      <a:pPr algn="ctr"/>
                      <a:r>
                        <a:rPr lang="hr-HR" sz="1600" dirty="0">
                          <a:latin typeface="Garamond" panose="02020404030301010803" pitchFamily="18" charset="0"/>
                          <a:cs typeface="Calibri Light" panose="020F0302020204030204" pitchFamily="34" charset="0"/>
                        </a:rPr>
                        <a:t>58</a:t>
                      </a:r>
                    </a:p>
                  </a:txBody>
                  <a:tcPr/>
                </a:tc>
                <a:tc>
                  <a:txBody>
                    <a:bodyPr/>
                    <a:lstStyle/>
                    <a:p>
                      <a:pPr algn="ctr"/>
                      <a:r>
                        <a:rPr lang="hr-HR" sz="1600" dirty="0">
                          <a:latin typeface="Garamond" panose="02020404030301010803" pitchFamily="18" charset="0"/>
                          <a:cs typeface="Calibri Light" panose="020F0302020204030204" pitchFamily="34" charset="0"/>
                        </a:rPr>
                        <a:t>67</a:t>
                      </a:r>
                    </a:p>
                  </a:txBody>
                  <a:tcPr/>
                </a:tc>
                <a:tc>
                  <a:txBody>
                    <a:bodyPr/>
                    <a:lstStyle/>
                    <a:p>
                      <a:pPr algn="ctr"/>
                      <a:r>
                        <a:rPr lang="hr-HR" sz="1600" dirty="0">
                          <a:latin typeface="Garamond" panose="02020404030301010803" pitchFamily="18" charset="0"/>
                          <a:cs typeface="Calibri Light" panose="020F0302020204030204" pitchFamily="34" charset="0"/>
                        </a:rPr>
                        <a:t>69</a:t>
                      </a:r>
                    </a:p>
                  </a:txBody>
                  <a:tcPr/>
                </a:tc>
                <a:extLst>
                  <a:ext uri="{0D108BD9-81ED-4DB2-BD59-A6C34878D82A}">
                    <a16:rowId xmlns:a16="http://schemas.microsoft.com/office/drawing/2014/main" val="10001"/>
                  </a:ext>
                </a:extLst>
              </a:tr>
              <a:tr h="460851">
                <a:tc>
                  <a:txBody>
                    <a:bodyPr/>
                    <a:lstStyle/>
                    <a:p>
                      <a:r>
                        <a:rPr lang="hr-HR" sz="1600" dirty="0">
                          <a:latin typeface="Garamond" panose="02020404030301010803" pitchFamily="18" charset="0"/>
                          <a:cs typeface="Calibri Light" panose="020F0302020204030204" pitchFamily="34" charset="0"/>
                        </a:rPr>
                        <a:t>Broj predmeta</a:t>
                      </a:r>
                    </a:p>
                  </a:txBody>
                  <a:tcPr/>
                </a:tc>
                <a:tc>
                  <a:txBody>
                    <a:bodyPr/>
                    <a:lstStyle/>
                    <a:p>
                      <a:pPr algn="ctr"/>
                      <a:r>
                        <a:rPr lang="hr-HR" sz="1600" dirty="0">
                          <a:latin typeface="Garamond" panose="02020404030301010803" pitchFamily="18" charset="0"/>
                          <a:cs typeface="Calibri Light" panose="020F0302020204030204" pitchFamily="34" charset="0"/>
                        </a:rPr>
                        <a:t>13</a:t>
                      </a:r>
                    </a:p>
                  </a:txBody>
                  <a:tcPr/>
                </a:tc>
                <a:tc>
                  <a:txBody>
                    <a:bodyPr/>
                    <a:lstStyle/>
                    <a:p>
                      <a:pPr algn="ctr"/>
                      <a:r>
                        <a:rPr lang="hr-HR" sz="1600" dirty="0">
                          <a:latin typeface="Garamond" panose="02020404030301010803" pitchFamily="18" charset="0"/>
                          <a:cs typeface="Calibri Light" panose="020F0302020204030204" pitchFamily="34" charset="0"/>
                        </a:rPr>
                        <a:t>13</a:t>
                      </a:r>
                    </a:p>
                  </a:txBody>
                  <a:tcPr/>
                </a:tc>
                <a:tc>
                  <a:txBody>
                    <a:bodyPr/>
                    <a:lstStyle/>
                    <a:p>
                      <a:pPr algn="ctr"/>
                      <a:r>
                        <a:rPr lang="hr-HR" sz="1600" dirty="0">
                          <a:latin typeface="Garamond" panose="02020404030301010803" pitchFamily="18" charset="0"/>
                          <a:cs typeface="Calibri Light" panose="020F0302020204030204" pitchFamily="34" charset="0"/>
                        </a:rPr>
                        <a:t>15</a:t>
                      </a:r>
                    </a:p>
                  </a:txBody>
                  <a:tcPr/>
                </a:tc>
                <a:tc>
                  <a:txBody>
                    <a:bodyPr/>
                    <a:lstStyle/>
                    <a:p>
                      <a:pPr algn="ctr"/>
                      <a:r>
                        <a:rPr lang="hr-HR" sz="1600" dirty="0">
                          <a:latin typeface="Garamond" panose="02020404030301010803" pitchFamily="18" charset="0"/>
                          <a:cs typeface="Calibri Light" panose="020F0302020204030204" pitchFamily="34" charset="0"/>
                        </a:rPr>
                        <a:t>15</a:t>
                      </a:r>
                    </a:p>
                  </a:txBody>
                  <a:tcPr/>
                </a:tc>
                <a:extLst>
                  <a:ext uri="{0D108BD9-81ED-4DB2-BD59-A6C34878D82A}">
                    <a16:rowId xmlns:a16="http://schemas.microsoft.com/office/drawing/2014/main" val="10002"/>
                  </a:ext>
                </a:extLst>
              </a:tr>
              <a:tr h="460851">
                <a:tc>
                  <a:txBody>
                    <a:bodyPr/>
                    <a:lstStyle/>
                    <a:p>
                      <a:r>
                        <a:rPr lang="hr-HR" sz="1600" dirty="0">
                          <a:latin typeface="Garamond" panose="02020404030301010803" pitchFamily="18" charset="0"/>
                          <a:cs typeface="Calibri Light" panose="020F0302020204030204" pitchFamily="34" charset="0"/>
                        </a:rPr>
                        <a:t>Prosjek</a:t>
                      </a:r>
                    </a:p>
                  </a:txBody>
                  <a:tcPr/>
                </a:tc>
                <a:tc>
                  <a:txBody>
                    <a:bodyPr/>
                    <a:lstStyle/>
                    <a:p>
                      <a:pPr algn="ctr"/>
                      <a:r>
                        <a:rPr lang="hr-HR" sz="1600" dirty="0">
                          <a:latin typeface="Garamond" panose="02020404030301010803" pitchFamily="18" charset="0"/>
                          <a:cs typeface="Calibri Light" panose="020F0302020204030204" pitchFamily="34" charset="0"/>
                        </a:rPr>
                        <a:t>54/13 = 4, 15</a:t>
                      </a:r>
                    </a:p>
                  </a:txBody>
                  <a:tcPr/>
                </a:tc>
                <a:tc>
                  <a:txBody>
                    <a:bodyPr/>
                    <a:lstStyle/>
                    <a:p>
                      <a:pPr algn="ctr"/>
                      <a:r>
                        <a:rPr lang="hr-HR" sz="1600" dirty="0">
                          <a:latin typeface="Garamond" panose="02020404030301010803" pitchFamily="18" charset="0"/>
                          <a:cs typeface="Calibri Light" panose="020F0302020204030204" pitchFamily="34" charset="0"/>
                        </a:rPr>
                        <a:t>58/13 =</a:t>
                      </a:r>
                      <a:r>
                        <a:rPr lang="hr-HR" sz="1600" baseline="0" dirty="0">
                          <a:latin typeface="Garamond" panose="02020404030301010803" pitchFamily="18" charset="0"/>
                          <a:cs typeface="Calibri Light" panose="020F0302020204030204" pitchFamily="34" charset="0"/>
                        </a:rPr>
                        <a:t> 4, 46</a:t>
                      </a:r>
                      <a:endParaRPr lang="hr-HR" sz="1600" dirty="0">
                        <a:latin typeface="Garamond" panose="02020404030301010803" pitchFamily="18" charset="0"/>
                        <a:cs typeface="Calibri Light" panose="020F0302020204030204" pitchFamily="34" charset="0"/>
                      </a:endParaRPr>
                    </a:p>
                  </a:txBody>
                  <a:tcPr/>
                </a:tc>
                <a:tc>
                  <a:txBody>
                    <a:bodyPr/>
                    <a:lstStyle/>
                    <a:p>
                      <a:pPr algn="ctr"/>
                      <a:r>
                        <a:rPr lang="hr-HR" sz="1600" dirty="0">
                          <a:latin typeface="Garamond" panose="02020404030301010803" pitchFamily="18" charset="0"/>
                          <a:cs typeface="Calibri Light" panose="020F0302020204030204" pitchFamily="34" charset="0"/>
                        </a:rPr>
                        <a:t>67/15 = 4,47</a:t>
                      </a:r>
                    </a:p>
                  </a:txBody>
                  <a:tcPr/>
                </a:tc>
                <a:tc>
                  <a:txBody>
                    <a:bodyPr/>
                    <a:lstStyle/>
                    <a:p>
                      <a:pPr algn="ctr"/>
                      <a:r>
                        <a:rPr lang="hr-HR" sz="1600" dirty="0">
                          <a:latin typeface="Garamond" panose="02020404030301010803" pitchFamily="18" charset="0"/>
                          <a:cs typeface="Calibri Light" panose="020F0302020204030204" pitchFamily="34" charset="0"/>
                        </a:rPr>
                        <a:t>69/15 = 4,60</a:t>
                      </a:r>
                    </a:p>
                  </a:txBody>
                  <a:tcPr/>
                </a:tc>
                <a:extLst>
                  <a:ext uri="{0D108BD9-81ED-4DB2-BD59-A6C34878D82A}">
                    <a16:rowId xmlns:a16="http://schemas.microsoft.com/office/drawing/2014/main" val="10003"/>
                  </a:ext>
                </a:extLst>
              </a:tr>
              <a:tr h="460851">
                <a:tc>
                  <a:txBody>
                    <a:bodyPr/>
                    <a:lstStyle/>
                    <a:p>
                      <a:r>
                        <a:rPr lang="hr-HR" sz="1600" b="1" dirty="0">
                          <a:latin typeface="Garamond" panose="02020404030301010803" pitchFamily="18" charset="0"/>
                          <a:cs typeface="Calibri Light" panose="020F0302020204030204" pitchFamily="34" charset="0"/>
                        </a:rPr>
                        <a:t>UKUPNO</a:t>
                      </a:r>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n-NO" sz="1600" b="1" kern="1200" baseline="0" dirty="0">
                          <a:solidFill>
                            <a:schemeClr val="tx1"/>
                          </a:solidFill>
                          <a:latin typeface="Garamond" panose="02020404030301010803" pitchFamily="18" charset="0"/>
                          <a:ea typeface="+mn-ea"/>
                          <a:cs typeface="Calibri Light" panose="020F0302020204030204" pitchFamily="34" charset="0"/>
                        </a:rPr>
                        <a:t>17,68 bodova </a:t>
                      </a:r>
                      <a:endParaRPr lang="hr-HR" sz="1400" b="1" dirty="0">
                        <a:latin typeface="Garamond" panose="02020404030301010803" pitchFamily="18" charset="0"/>
                        <a:cs typeface="Calibri Light" panose="020F0302020204030204" pitchFamily="34" charset="0"/>
                      </a:endParaRPr>
                    </a:p>
                  </a:txBody>
                  <a:tcPr/>
                </a:tc>
                <a:tc hMerge="1">
                  <a:txBody>
                    <a:bodyPr/>
                    <a:lstStyle/>
                    <a:p>
                      <a:pPr algn="ctr"/>
                      <a:endParaRPr lang="hr-HR" sz="1600" dirty="0"/>
                    </a:p>
                  </a:txBody>
                  <a:tcPr/>
                </a:tc>
                <a:tc hMerge="1">
                  <a:txBody>
                    <a:bodyPr/>
                    <a:lstStyle/>
                    <a:p>
                      <a:pPr algn="ctr"/>
                      <a:endParaRPr lang="hr-HR" sz="1600"/>
                    </a:p>
                  </a:txBody>
                  <a:tcPr/>
                </a:tc>
                <a:tc hMerge="1">
                  <a:txBody>
                    <a:bodyPr/>
                    <a:lstStyle/>
                    <a:p>
                      <a:pPr algn="ctr"/>
                      <a:endParaRPr lang="hr-HR" sz="1600" dirty="0"/>
                    </a:p>
                  </a:txBody>
                  <a:tcPr/>
                </a:tc>
                <a:extLst>
                  <a:ext uri="{0D108BD9-81ED-4DB2-BD59-A6C34878D82A}">
                    <a16:rowId xmlns:a16="http://schemas.microsoft.com/office/drawing/2014/main" val="10004"/>
                  </a:ext>
                </a:extLst>
              </a:tr>
            </a:tbl>
          </a:graphicData>
        </a:graphic>
      </p:graphicFrame>
      <p:sp>
        <p:nvSpPr>
          <p:cNvPr id="7" name="Rectangle 6">
            <a:extLst>
              <a:ext uri="{FF2B5EF4-FFF2-40B4-BE49-F238E27FC236}">
                <a16:creationId xmlns:a16="http://schemas.microsoft.com/office/drawing/2014/main" id="{33C7D4BC-D109-4D75-B1CF-F08A4F87599F}"/>
              </a:ext>
            </a:extLst>
          </p:cNvPr>
          <p:cNvSpPr/>
          <p:nvPr/>
        </p:nvSpPr>
        <p:spPr>
          <a:xfrm>
            <a:off x="5455096" y="903436"/>
            <a:ext cx="6096000" cy="1200329"/>
          </a:xfrm>
          <a:prstGeom prst="rect">
            <a:avLst/>
          </a:prstGeom>
        </p:spPr>
        <p:txBody>
          <a:bodyPr>
            <a:spAutoFit/>
          </a:bodyPr>
          <a:lstStyle/>
          <a:p>
            <a:pPr algn="ctr"/>
            <a:r>
              <a:rPr lang="hr-HR" sz="2400" b="1" dirty="0">
                <a:solidFill>
                  <a:srgbClr val="77A2BB">
                    <a:lumMod val="50000"/>
                  </a:srgbClr>
                </a:solidFill>
                <a:latin typeface="Garamond" panose="02020404030301010803" pitchFamily="18" charset="0"/>
                <a:ea typeface="+mj-ea"/>
                <a:cs typeface="Calibri Light" panose="020F0302020204030204" pitchFamily="34" charset="0"/>
              </a:rPr>
              <a:t>Primjer računanja bodova </a:t>
            </a:r>
          </a:p>
          <a:p>
            <a:pPr algn="ctr"/>
            <a:r>
              <a:rPr lang="hr-HR" sz="2400" b="1" dirty="0">
                <a:solidFill>
                  <a:srgbClr val="77A2BB">
                    <a:lumMod val="50000"/>
                  </a:srgbClr>
                </a:solidFill>
                <a:latin typeface="Garamond" panose="02020404030301010803" pitchFamily="18" charset="0"/>
                <a:ea typeface="+mj-ea"/>
                <a:cs typeface="Calibri Light" panose="020F0302020204030204" pitchFamily="34" charset="0"/>
              </a:rPr>
              <a:t>za dvogodišnje i </a:t>
            </a:r>
          </a:p>
          <a:p>
            <a:pPr algn="ctr"/>
            <a:r>
              <a:rPr lang="hr-HR" sz="2400" b="1" dirty="0">
                <a:solidFill>
                  <a:srgbClr val="77A2BB">
                    <a:lumMod val="50000"/>
                  </a:srgbClr>
                </a:solidFill>
                <a:latin typeface="Garamond" panose="02020404030301010803" pitchFamily="18" charset="0"/>
                <a:ea typeface="+mj-ea"/>
                <a:cs typeface="Calibri Light" panose="020F0302020204030204" pitchFamily="34" charset="0"/>
              </a:rPr>
              <a:t>jednogodišnje programe</a:t>
            </a:r>
            <a:endParaRPr lang="en-US" dirty="0">
              <a:latin typeface="Garamond" panose="02020404030301010803" pitchFamily="18" charset="0"/>
            </a:endParaRPr>
          </a:p>
        </p:txBody>
      </p:sp>
    </p:spTree>
    <p:extLst>
      <p:ext uri="{BB962C8B-B14F-4D97-AF65-F5344CB8AC3E}">
        <p14:creationId xmlns:p14="http://schemas.microsoft.com/office/powerpoint/2010/main" val="2811819301"/>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6788</Words>
  <Application>Microsoft Office PowerPoint</Application>
  <PresentationFormat>Široki zaslon</PresentationFormat>
  <Paragraphs>1086</Paragraphs>
  <Slides>67</Slides>
  <Notes>2</Notes>
  <HiddenSlides>0</HiddenSlides>
  <MMClips>0</MMClips>
  <ScaleCrop>false</ScaleCrop>
  <HeadingPairs>
    <vt:vector size="6" baseType="variant">
      <vt:variant>
        <vt:lpstr>Korišteni fontovi</vt:lpstr>
      </vt:variant>
      <vt:variant>
        <vt:i4>10</vt:i4>
      </vt:variant>
      <vt:variant>
        <vt:lpstr>Tema</vt:lpstr>
      </vt:variant>
      <vt:variant>
        <vt:i4>2</vt:i4>
      </vt:variant>
      <vt:variant>
        <vt:lpstr>Naslovi slajdova</vt:lpstr>
      </vt:variant>
      <vt:variant>
        <vt:i4>67</vt:i4>
      </vt:variant>
    </vt:vector>
  </HeadingPairs>
  <TitlesOfParts>
    <vt:vector size="79" baseType="lpstr">
      <vt:lpstr>맑은 고딕</vt:lpstr>
      <vt:lpstr>Arial</vt:lpstr>
      <vt:lpstr>Calibri</vt:lpstr>
      <vt:lpstr>Calibri Light</vt:lpstr>
      <vt:lpstr>Courier New</vt:lpstr>
      <vt:lpstr>돋움</vt:lpstr>
      <vt:lpstr>Franklin Gothic Book</vt:lpstr>
      <vt:lpstr>Garamond</vt:lpstr>
      <vt:lpstr>Symbol</vt:lpstr>
      <vt:lpstr>Wingdings</vt:lpstr>
      <vt:lpstr>Office tema</vt:lpstr>
      <vt:lpstr>Crop</vt:lpstr>
      <vt:lpstr>Postupak prijava i upisa u srednju školu – gdje, kako, kada? </vt:lpstr>
      <vt:lpstr>PowerPoint prezentacija</vt:lpstr>
      <vt:lpstr>Zadaci osnovne škole</vt:lpstr>
      <vt:lpstr>Sustav bodovanja</vt:lpstr>
      <vt:lpstr>Što se boduje za upis u srednju školu? </vt:lpstr>
      <vt:lpstr>Zajednički element</vt:lpstr>
      <vt:lpstr>Primjer bodovanja za četverogodišnje programe</vt:lpstr>
      <vt:lpstr>Primjer računanja bodova za trogodišnje programe</vt:lpstr>
      <vt:lpstr>    </vt:lpstr>
      <vt:lpstr>Dodatni element</vt:lpstr>
      <vt:lpstr>Dodatne provjere znanja i sposobnosti kandidata</vt:lpstr>
      <vt:lpstr>Kako se vrednuju rezultati postignuti na natjecanjima u znanju i sportu?</vt:lpstr>
      <vt:lpstr>Poseban element</vt:lpstr>
      <vt:lpstr>Kako se vrednuju rezultati u otežanim uvjetima prethodnog obrazovanja? </vt:lpstr>
      <vt:lpstr>Potrebna dokumentacija</vt:lpstr>
      <vt:lpstr>Kandidati s teškoćama u razvoju</vt:lpstr>
      <vt:lpstr>PowerPoint prezentacija</vt:lpstr>
      <vt:lpstr>Kako se utvrđuje ukupan rezultat kandidata? </vt:lpstr>
      <vt:lpstr>Utvrđivanje zdravstvene sposobnosti kandidata za obavljanje poslova i radnih zadaća u odabranom zanimanju </vt:lpstr>
      <vt:lpstr>Ugovor o naukovanju (JMO)</vt:lpstr>
      <vt:lpstr>Natječaj za upis učenika:  Natječaj za upis učenika objavljuje se najkasnije do 20. lipnja 2018. godine na mrežnim stranicama i oglasnim pločama srednje škole i osnivača.  Natječaj za upis sadrži:  </vt:lpstr>
      <vt:lpstr>Postupci prijava i upisa u srednje škole </vt:lpstr>
      <vt:lpstr>Prva prijava na www.upisi.hr  </vt:lpstr>
      <vt:lpstr>Uputa za prijavu u sustav upisi.hr </vt:lpstr>
      <vt:lpstr>Provjera unesenih ocjena i ostalih podataka kandidata u sustavu NISpuSŠ  (u periodu do prijave obrazovnih programa)</vt:lpstr>
      <vt:lpstr>PowerPoint prezentacija</vt:lpstr>
      <vt:lpstr>PowerPoint prezentacija</vt:lpstr>
      <vt:lpstr>PowerPoint prezentacija</vt:lpstr>
      <vt:lpstr>Prijava programa obrazovanja </vt:lpstr>
      <vt:lpstr>PowerPoint prezentacija</vt:lpstr>
      <vt:lpstr>PowerPoint prezentacija</vt:lpstr>
      <vt:lpstr>PowerPoint prezentacija</vt:lpstr>
      <vt:lpstr>PowerPoint prezentacija</vt:lpstr>
      <vt:lpstr>Obrazovni programi  (detalji – podaci o školi, opis zanimanja) </vt:lpstr>
      <vt:lpstr>PowerPoint prezentacija</vt:lpstr>
      <vt:lpstr>PowerPoint prezentacija</vt:lpstr>
      <vt:lpstr>PowerPoint prezentacija</vt:lpstr>
      <vt:lpstr>PowerPoint prezentacija</vt:lpstr>
      <vt:lpstr>Moj raspored – Raspored provjera dodatnih sposobnosti</vt:lpstr>
      <vt:lpstr>Praćenje bodovnoga stanja</vt:lpstr>
      <vt:lpstr>PowerPoint prezentacija</vt:lpstr>
      <vt:lpstr>Ljestvice poretka</vt:lpstr>
      <vt:lpstr>PowerPoint prezentacija</vt:lpstr>
      <vt:lpstr>PowerPoint prezentacija</vt:lpstr>
      <vt:lpstr>Podnošenje prigovora </vt:lpstr>
      <vt:lpstr>Zaključavanje liste prioriteta, potpisivanje prijavnica, objava konačnih ljestvica poretka </vt:lpstr>
      <vt:lpstr>PowerPoint prezentacija</vt:lpstr>
      <vt:lpstr>Jesenski i naknadni upisni rok</vt:lpstr>
      <vt:lpstr>Srednje škole u Vinkovcima:</vt:lpstr>
      <vt:lpstr>Gimnazija Matije Antuna Reljkovića Vinkovci  </vt:lpstr>
      <vt:lpstr>Ekonomska i trgovačka škola Ivana Domca Vinkovci  . </vt:lpstr>
      <vt:lpstr>Drvodjelska tehnička škola Vinkovci</vt:lpstr>
      <vt:lpstr>Tehnička škola Ruđera Boškovića Vinkovci</vt:lpstr>
      <vt:lpstr>Tehnička škola Ruđera Boškovića Vinkovci</vt:lpstr>
      <vt:lpstr>Poljoprivredno šumarska škola Vinkovci</vt:lpstr>
      <vt:lpstr>Poljoprivredno šumarska škola Vinkovci</vt:lpstr>
      <vt:lpstr>Srednja strukovna škola Vinkovci  </vt:lpstr>
      <vt:lpstr>Srednja strukovna škola Vinkovci</vt:lpstr>
      <vt:lpstr>Srednja strukovna škola Vinkovci</vt:lpstr>
      <vt:lpstr>Zdravstvena i veterinarska škola dr. Andrije Štampara Vinkovci</vt:lpstr>
      <vt:lpstr>Glazbena škola J. Runjanina Vinkovci  Podaci za upis SAMO SU INFORMATIVNI! Napravljeni su na osnovu analize podataka sa stranice Upisi.hr za šk. god. 2017./2018., jer natječaj još uvijek nije objavljen na mrežnoj stranici škole.</vt:lpstr>
      <vt:lpstr>PowerPoint prezentacija</vt:lpstr>
      <vt:lpstr>PowerPoint prezentacija</vt:lpstr>
      <vt:lpstr>PowerPoint prezentacija</vt:lpstr>
      <vt:lpstr>Kalkulator upisa u srednje škole</vt:lpstr>
      <vt:lpstr>Korisni linkovi:</vt:lpstr>
      <vt:lpstr>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Postupak prijava i upisa u srednju školu – gdje, kako, kada? </dc:title>
  <dc:creator>Windows korisnik</dc:creator>
  <cp:lastModifiedBy>Pedagog</cp:lastModifiedBy>
  <cp:revision>150</cp:revision>
  <dcterms:created xsi:type="dcterms:W3CDTF">2017-05-31T08:25:02Z</dcterms:created>
  <dcterms:modified xsi:type="dcterms:W3CDTF">2018-06-18T11:24:56Z</dcterms:modified>
</cp:coreProperties>
</file>