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05"/>
  </p:notesMasterIdLst>
  <p:sldIdLst>
    <p:sldId id="256" r:id="rId2"/>
    <p:sldId id="260" r:id="rId3"/>
    <p:sldId id="393" r:id="rId4"/>
    <p:sldId id="258" r:id="rId5"/>
    <p:sldId id="425" r:id="rId6"/>
    <p:sldId id="301" r:id="rId7"/>
    <p:sldId id="426" r:id="rId8"/>
    <p:sldId id="303" r:id="rId9"/>
    <p:sldId id="427" r:id="rId10"/>
    <p:sldId id="370" r:id="rId11"/>
    <p:sldId id="371" r:id="rId12"/>
    <p:sldId id="391" r:id="rId13"/>
    <p:sldId id="392" r:id="rId14"/>
    <p:sldId id="423" r:id="rId15"/>
    <p:sldId id="372" r:id="rId16"/>
    <p:sldId id="400" r:id="rId17"/>
    <p:sldId id="373" r:id="rId18"/>
    <p:sldId id="374" r:id="rId19"/>
    <p:sldId id="375" r:id="rId20"/>
    <p:sldId id="376" r:id="rId21"/>
    <p:sldId id="424" r:id="rId22"/>
    <p:sldId id="381" r:id="rId23"/>
    <p:sldId id="382" r:id="rId24"/>
    <p:sldId id="401" r:id="rId25"/>
    <p:sldId id="403" r:id="rId26"/>
    <p:sldId id="402" r:id="rId27"/>
    <p:sldId id="404" r:id="rId28"/>
    <p:sldId id="398" r:id="rId29"/>
    <p:sldId id="384" r:id="rId30"/>
    <p:sldId id="383" r:id="rId31"/>
    <p:sldId id="405" r:id="rId32"/>
    <p:sldId id="395" r:id="rId33"/>
    <p:sldId id="304" r:id="rId34"/>
    <p:sldId id="305" r:id="rId35"/>
    <p:sldId id="396" r:id="rId36"/>
    <p:sldId id="265" r:id="rId37"/>
    <p:sldId id="308" r:id="rId38"/>
    <p:sldId id="309" r:id="rId39"/>
    <p:sldId id="310" r:id="rId40"/>
    <p:sldId id="311" r:id="rId41"/>
    <p:sldId id="312" r:id="rId42"/>
    <p:sldId id="313" r:id="rId43"/>
    <p:sldId id="315" r:id="rId44"/>
    <p:sldId id="314" r:id="rId45"/>
    <p:sldId id="316" r:id="rId46"/>
    <p:sldId id="397" r:id="rId47"/>
    <p:sldId id="318" r:id="rId48"/>
    <p:sldId id="319" r:id="rId49"/>
    <p:sldId id="321" r:id="rId50"/>
    <p:sldId id="322" r:id="rId51"/>
    <p:sldId id="323" r:id="rId52"/>
    <p:sldId id="324" r:id="rId53"/>
    <p:sldId id="325" r:id="rId54"/>
    <p:sldId id="326" r:id="rId55"/>
    <p:sldId id="327" r:id="rId56"/>
    <p:sldId id="328" r:id="rId57"/>
    <p:sldId id="329" r:id="rId58"/>
    <p:sldId id="331" r:id="rId59"/>
    <p:sldId id="332" r:id="rId60"/>
    <p:sldId id="334" r:id="rId61"/>
    <p:sldId id="335" r:id="rId62"/>
    <p:sldId id="338" r:id="rId63"/>
    <p:sldId id="340" r:id="rId64"/>
    <p:sldId id="342" r:id="rId65"/>
    <p:sldId id="343" r:id="rId66"/>
    <p:sldId id="346" r:id="rId67"/>
    <p:sldId id="345" r:id="rId68"/>
    <p:sldId id="347" r:id="rId69"/>
    <p:sldId id="406" r:id="rId70"/>
    <p:sldId id="348" r:id="rId71"/>
    <p:sldId id="349" r:id="rId72"/>
    <p:sldId id="350" r:id="rId73"/>
    <p:sldId id="351" r:id="rId74"/>
    <p:sldId id="352" r:id="rId75"/>
    <p:sldId id="353" r:id="rId76"/>
    <p:sldId id="354" r:id="rId77"/>
    <p:sldId id="355" r:id="rId78"/>
    <p:sldId id="356" r:id="rId79"/>
    <p:sldId id="357" r:id="rId80"/>
    <p:sldId id="358" r:id="rId81"/>
    <p:sldId id="259" r:id="rId82"/>
    <p:sldId id="407" r:id="rId83"/>
    <p:sldId id="412" r:id="rId84"/>
    <p:sldId id="408" r:id="rId85"/>
    <p:sldId id="409" r:id="rId86"/>
    <p:sldId id="411" r:id="rId87"/>
    <p:sldId id="410" r:id="rId88"/>
    <p:sldId id="363" r:id="rId89"/>
    <p:sldId id="390" r:id="rId90"/>
    <p:sldId id="364" r:id="rId91"/>
    <p:sldId id="415" r:id="rId92"/>
    <p:sldId id="416" r:id="rId93"/>
    <p:sldId id="418" r:id="rId94"/>
    <p:sldId id="419" r:id="rId95"/>
    <p:sldId id="420" r:id="rId96"/>
    <p:sldId id="421" r:id="rId97"/>
    <p:sldId id="422" r:id="rId98"/>
    <p:sldId id="428" r:id="rId99"/>
    <p:sldId id="429" r:id="rId100"/>
    <p:sldId id="430" r:id="rId101"/>
    <p:sldId id="271" r:id="rId102"/>
    <p:sldId id="281" r:id="rId103"/>
    <p:sldId id="413" r:id="rId104"/>
  </p:sldIdLst>
  <p:sldSz cx="9144000" cy="5143500" type="screen16x9"/>
  <p:notesSz cx="6858000" cy="9144000"/>
  <p:embeddedFontLst>
    <p:embeddedFont>
      <p:font typeface="Barlow" panose="020B0604020202020204" charset="-18"/>
      <p:regular r:id="rId106"/>
      <p:bold r:id="rId107"/>
      <p:italic r:id="rId108"/>
      <p:boldItalic r:id="rId109"/>
    </p:embeddedFont>
    <p:embeddedFont>
      <p:font typeface="Big Shoulders Text" panose="020B0604020202020204" charset="-18"/>
      <p:regular r:id="rId110"/>
      <p:bold r:id="rId111"/>
    </p:embeddedFont>
    <p:embeddedFont>
      <p:font typeface="Big Shoulders Text SemiBold" panose="020B0604020202020204" charset="-18"/>
      <p:regular r:id="rId112"/>
      <p:bold r:id="rId113"/>
    </p:embeddedFont>
    <p:embeddedFont>
      <p:font typeface="Calibri" panose="020F0502020204030204" pitchFamily="34" charset="0"/>
      <p:regular r:id="rId114"/>
      <p:bold r:id="rId115"/>
      <p:italic r:id="rId116"/>
      <p:boldItalic r:id="rId117"/>
    </p:embeddedFont>
    <p:embeddedFont>
      <p:font typeface="Didact Gothic" panose="020B0604020202020204" charset="0"/>
      <p:regular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CDBD08-A21B-496F-9872-11F7D9A0DE7B}">
  <a:tblStyle styleId="{F3CDBD08-A21B-496F-9872-11F7D9A0DE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Srednji stil 1 - Isticanj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vijetli stil 3 - Isticanj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vijetli stil 3 - Isticanj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rednji stil 4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633" autoAdjust="0"/>
  </p:normalViewPr>
  <p:slideViewPr>
    <p:cSldViewPr snapToGrid="0">
      <p:cViewPr varScale="1">
        <p:scale>
          <a:sx n="116" d="100"/>
          <a:sy n="116" d="100"/>
        </p:scale>
        <p:origin x="5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2.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8.fntdata"/><Relationship Id="rId118" Type="http://schemas.openxmlformats.org/officeDocument/2006/relationships/font" Target="fonts/font13.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9.fntdata"/><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DB71E-F177-44C5-B928-5A9F651A7334}"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hr-HR"/>
        </a:p>
      </dgm:t>
    </dgm:pt>
    <dgm:pt modelId="{859E2EB3-ECBE-4881-85D0-C781B3D64B98}">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ZAJEDNIČKI ELEMENT</a:t>
          </a:r>
        </a:p>
      </dgm:t>
    </dgm:pt>
    <dgm:pt modelId="{E1451AF3-4D92-488E-9156-5C5BCBE83328}" type="parTrans" cxnId="{0854957A-BF5B-4906-A2EE-79D5FF85B620}">
      <dgm:prSet/>
      <dgm:spPr/>
      <dgm:t>
        <a:bodyPr/>
        <a:lstStyle/>
        <a:p>
          <a:endParaRPr lang="hr-HR"/>
        </a:p>
      </dgm:t>
    </dgm:pt>
    <dgm:pt modelId="{1908F9E1-3861-4CB7-ABD6-D742840E8F85}" type="sibTrans" cxnId="{0854957A-BF5B-4906-A2EE-79D5FF85B620}">
      <dgm:prSet/>
      <dgm:spPr/>
      <dgm:t>
        <a:bodyPr/>
        <a:lstStyle/>
        <a:p>
          <a:endParaRPr lang="hr-HR"/>
        </a:p>
      </dgm:t>
    </dgm:pt>
    <dgm:pt modelId="{8CE59CB6-62B2-479C-9711-789DEF687E6E}">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DODATNI ELEMENT</a:t>
          </a:r>
        </a:p>
      </dgm:t>
    </dgm:pt>
    <dgm:pt modelId="{EC77EE1B-1903-4010-8545-EDAB4ACC8BDF}" type="parTrans" cxnId="{00E13B36-E461-4A41-8ABD-94CFC9C2BF9D}">
      <dgm:prSet/>
      <dgm:spPr/>
      <dgm:t>
        <a:bodyPr/>
        <a:lstStyle/>
        <a:p>
          <a:endParaRPr lang="hr-HR"/>
        </a:p>
      </dgm:t>
    </dgm:pt>
    <dgm:pt modelId="{FABA76CB-C43C-4221-BF8D-EE1B347719C3}" type="sibTrans" cxnId="{00E13B36-E461-4A41-8ABD-94CFC9C2BF9D}">
      <dgm:prSet/>
      <dgm:spPr/>
      <dgm:t>
        <a:bodyPr/>
        <a:lstStyle/>
        <a:p>
          <a:endParaRPr lang="hr-HR"/>
        </a:p>
      </dgm:t>
    </dgm:pt>
    <dgm:pt modelId="{D3D82331-1B4C-47E1-8C35-7A13E35209B6}">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POSEBAN ELEMENT</a:t>
          </a:r>
        </a:p>
      </dgm:t>
    </dgm:pt>
    <dgm:pt modelId="{2F599D52-E259-491F-B8A8-3B82C4205158}" type="parTrans" cxnId="{1970DBBF-831C-4FA7-8701-EDC090BAC6EF}">
      <dgm:prSet/>
      <dgm:spPr/>
      <dgm:t>
        <a:bodyPr/>
        <a:lstStyle/>
        <a:p>
          <a:endParaRPr lang="hr-HR"/>
        </a:p>
      </dgm:t>
    </dgm:pt>
    <dgm:pt modelId="{00F506F6-7A69-4F66-B833-EE1914BB30F1}" type="sibTrans" cxnId="{1970DBBF-831C-4FA7-8701-EDC090BAC6EF}">
      <dgm:prSet/>
      <dgm:spPr/>
      <dgm:t>
        <a:bodyPr/>
        <a:lstStyle/>
        <a:p>
          <a:endParaRPr lang="hr-HR"/>
        </a:p>
      </dgm:t>
    </dgm:pt>
    <dgm:pt modelId="{03D57274-C0A4-4A6F-AB86-8221C3DEE3F5}" type="pres">
      <dgm:prSet presAssocID="{FE5DB71E-F177-44C5-B928-5A9F651A7334}" presName="Name0" presStyleCnt="0">
        <dgm:presLayoutVars>
          <dgm:dir/>
          <dgm:resizeHandles val="exact"/>
        </dgm:presLayoutVars>
      </dgm:prSet>
      <dgm:spPr/>
      <dgm:t>
        <a:bodyPr/>
        <a:lstStyle/>
        <a:p>
          <a:endParaRPr lang="hr-HR"/>
        </a:p>
      </dgm:t>
    </dgm:pt>
    <dgm:pt modelId="{BE6A43F0-8D59-4A67-8101-612B42B0369E}" type="pres">
      <dgm:prSet presAssocID="{859E2EB3-ECBE-4881-85D0-C781B3D64B98}" presName="node" presStyleLbl="node1" presStyleIdx="0" presStyleCnt="3">
        <dgm:presLayoutVars>
          <dgm:bulletEnabled val="1"/>
        </dgm:presLayoutVars>
      </dgm:prSet>
      <dgm:spPr/>
      <dgm:t>
        <a:bodyPr/>
        <a:lstStyle/>
        <a:p>
          <a:endParaRPr lang="hr-HR"/>
        </a:p>
      </dgm:t>
    </dgm:pt>
    <dgm:pt modelId="{0C1BC5BC-9777-484D-AB57-1697641A4AE2}" type="pres">
      <dgm:prSet presAssocID="{1908F9E1-3861-4CB7-ABD6-D742840E8F85}" presName="sibTrans" presStyleCnt="0"/>
      <dgm:spPr/>
    </dgm:pt>
    <dgm:pt modelId="{56401471-1B29-4533-A0CC-F5CBB07EBB7F}" type="pres">
      <dgm:prSet presAssocID="{8CE59CB6-62B2-479C-9711-789DEF687E6E}" presName="node" presStyleLbl="node1" presStyleIdx="1" presStyleCnt="3">
        <dgm:presLayoutVars>
          <dgm:bulletEnabled val="1"/>
        </dgm:presLayoutVars>
      </dgm:prSet>
      <dgm:spPr/>
      <dgm:t>
        <a:bodyPr/>
        <a:lstStyle/>
        <a:p>
          <a:endParaRPr lang="hr-HR"/>
        </a:p>
      </dgm:t>
    </dgm:pt>
    <dgm:pt modelId="{A80E0B5F-E098-452C-91F2-D7A42E939D8D}" type="pres">
      <dgm:prSet presAssocID="{FABA76CB-C43C-4221-BF8D-EE1B347719C3}" presName="sibTrans" presStyleCnt="0"/>
      <dgm:spPr/>
    </dgm:pt>
    <dgm:pt modelId="{A4EF4AB5-C116-418B-8C71-41ECB64F7466}" type="pres">
      <dgm:prSet presAssocID="{D3D82331-1B4C-47E1-8C35-7A13E35209B6}" presName="node" presStyleLbl="node1" presStyleIdx="2" presStyleCnt="3">
        <dgm:presLayoutVars>
          <dgm:bulletEnabled val="1"/>
        </dgm:presLayoutVars>
      </dgm:prSet>
      <dgm:spPr/>
      <dgm:t>
        <a:bodyPr/>
        <a:lstStyle/>
        <a:p>
          <a:endParaRPr lang="hr-HR"/>
        </a:p>
      </dgm:t>
    </dgm:pt>
  </dgm:ptLst>
  <dgm:cxnLst>
    <dgm:cxn modelId="{7F278B36-D8FE-45E2-B8D4-479112A16FE9}" type="presOf" srcId="{FE5DB71E-F177-44C5-B928-5A9F651A7334}" destId="{03D57274-C0A4-4A6F-AB86-8221C3DEE3F5}" srcOrd="0" destOrd="0" presId="urn:microsoft.com/office/officeart/2005/8/layout/hList6"/>
    <dgm:cxn modelId="{D3FAE25A-58A7-4581-8AFD-CBE630A85505}" type="presOf" srcId="{8CE59CB6-62B2-479C-9711-789DEF687E6E}" destId="{56401471-1B29-4533-A0CC-F5CBB07EBB7F}" srcOrd="0" destOrd="0" presId="urn:microsoft.com/office/officeart/2005/8/layout/hList6"/>
    <dgm:cxn modelId="{D49210AF-0A09-4F42-A0FD-BC5D25739D93}" type="presOf" srcId="{859E2EB3-ECBE-4881-85D0-C781B3D64B98}" destId="{BE6A43F0-8D59-4A67-8101-612B42B0369E}" srcOrd="0" destOrd="0" presId="urn:microsoft.com/office/officeart/2005/8/layout/hList6"/>
    <dgm:cxn modelId="{08A4B4A2-73A8-4C45-B14F-A8EFD1DBA708}" type="presOf" srcId="{D3D82331-1B4C-47E1-8C35-7A13E35209B6}" destId="{A4EF4AB5-C116-418B-8C71-41ECB64F7466}" srcOrd="0" destOrd="0" presId="urn:microsoft.com/office/officeart/2005/8/layout/hList6"/>
    <dgm:cxn modelId="{0854957A-BF5B-4906-A2EE-79D5FF85B620}" srcId="{FE5DB71E-F177-44C5-B928-5A9F651A7334}" destId="{859E2EB3-ECBE-4881-85D0-C781B3D64B98}" srcOrd="0" destOrd="0" parTransId="{E1451AF3-4D92-488E-9156-5C5BCBE83328}" sibTransId="{1908F9E1-3861-4CB7-ABD6-D742840E8F85}"/>
    <dgm:cxn modelId="{1970DBBF-831C-4FA7-8701-EDC090BAC6EF}" srcId="{FE5DB71E-F177-44C5-B928-5A9F651A7334}" destId="{D3D82331-1B4C-47E1-8C35-7A13E35209B6}" srcOrd="2" destOrd="0" parTransId="{2F599D52-E259-491F-B8A8-3B82C4205158}" sibTransId="{00F506F6-7A69-4F66-B833-EE1914BB30F1}"/>
    <dgm:cxn modelId="{00E13B36-E461-4A41-8ABD-94CFC9C2BF9D}" srcId="{FE5DB71E-F177-44C5-B928-5A9F651A7334}" destId="{8CE59CB6-62B2-479C-9711-789DEF687E6E}" srcOrd="1" destOrd="0" parTransId="{EC77EE1B-1903-4010-8545-EDAB4ACC8BDF}" sibTransId="{FABA76CB-C43C-4221-BF8D-EE1B347719C3}"/>
    <dgm:cxn modelId="{3BD768E4-C3AC-4F82-B435-220A98E60722}" type="presParOf" srcId="{03D57274-C0A4-4A6F-AB86-8221C3DEE3F5}" destId="{BE6A43F0-8D59-4A67-8101-612B42B0369E}" srcOrd="0" destOrd="0" presId="urn:microsoft.com/office/officeart/2005/8/layout/hList6"/>
    <dgm:cxn modelId="{AA0266D2-F1A3-49FE-B951-8E35BEAD6021}" type="presParOf" srcId="{03D57274-C0A4-4A6F-AB86-8221C3DEE3F5}" destId="{0C1BC5BC-9777-484D-AB57-1697641A4AE2}" srcOrd="1" destOrd="0" presId="urn:microsoft.com/office/officeart/2005/8/layout/hList6"/>
    <dgm:cxn modelId="{0918C427-2082-46DB-99AD-C90FADEBD66A}" type="presParOf" srcId="{03D57274-C0A4-4A6F-AB86-8221C3DEE3F5}" destId="{56401471-1B29-4533-A0CC-F5CBB07EBB7F}" srcOrd="2" destOrd="0" presId="urn:microsoft.com/office/officeart/2005/8/layout/hList6"/>
    <dgm:cxn modelId="{05E75B1A-AC82-4C21-AA37-361BD75A8736}" type="presParOf" srcId="{03D57274-C0A4-4A6F-AB86-8221C3DEE3F5}" destId="{A80E0B5F-E098-452C-91F2-D7A42E939D8D}" srcOrd="3" destOrd="0" presId="urn:microsoft.com/office/officeart/2005/8/layout/hList6"/>
    <dgm:cxn modelId="{26E5D311-2779-435F-91A2-170D616CCC87}" type="presParOf" srcId="{03D57274-C0A4-4A6F-AB86-8221C3DEE3F5}" destId="{A4EF4AB5-C116-418B-8C71-41ECB64F746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AF368-8FC8-4453-A24A-71CF3DE79E1A}" type="doc">
      <dgm:prSet loTypeId="urn:microsoft.com/office/officeart/2005/8/layout/equation2" loCatId="process" qsTypeId="urn:microsoft.com/office/officeart/2005/8/quickstyle/3d4" qsCatId="3D" csTypeId="urn:microsoft.com/office/officeart/2005/8/colors/colorful1#1" csCatId="colorful" phldr="1"/>
      <dgm:spPr/>
    </dgm:pt>
    <dgm:pt modelId="{82CB718C-B758-411A-9E51-39ACE4D7E33B}" type="pres">
      <dgm:prSet presAssocID="{D6EAF368-8FC8-4453-A24A-71CF3DE79E1A}" presName="Name0" presStyleCnt="0">
        <dgm:presLayoutVars>
          <dgm:dir/>
          <dgm:resizeHandles val="exact"/>
        </dgm:presLayoutVars>
      </dgm:prSet>
      <dgm:spPr/>
    </dgm:pt>
  </dgm:ptLst>
  <dgm:cxnLst>
    <dgm:cxn modelId="{09372D2E-5722-4597-8C5B-0DD35015C266}" type="presOf" srcId="{D6EAF368-8FC8-4453-A24A-71CF3DE79E1A}" destId="{82CB718C-B758-411A-9E51-39ACE4D7E33B}"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48D1E-36A4-468B-B5F6-B6DCB1BC8F19}" type="doc">
      <dgm:prSet loTypeId="urn:microsoft.com/office/officeart/2005/8/layout/hProcess9" loCatId="process" qsTypeId="urn:microsoft.com/office/officeart/2005/8/quickstyle/simple2" qsCatId="simple" csTypeId="urn:microsoft.com/office/officeart/2005/8/colors/accent1_2" csCatId="accent1" phldr="1"/>
      <dgm:spPr/>
    </dgm:pt>
    <dgm:pt modelId="{0022B014-CB57-4AFC-A3DE-35722B426C81}">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Bodovi stečeni zajedničkim, dodatnim i posebnim elementom vrednovanja.</a:t>
          </a:r>
        </a:p>
      </dgm:t>
    </dgm:pt>
    <dgm:pt modelId="{EFB66A8E-9772-4DC8-9D97-35732C0AA9DB}" type="parTrans" cxnId="{585AF39E-B666-45CA-8D14-76208F87E8F5}">
      <dgm:prSet/>
      <dgm:spPr/>
      <dgm:t>
        <a:bodyPr/>
        <a:lstStyle/>
        <a:p>
          <a:endParaRPr lang="hr-HR"/>
        </a:p>
      </dgm:t>
    </dgm:pt>
    <dgm:pt modelId="{9C2D0C2D-5010-48A5-9D6D-E0E3E1AD0088}" type="sibTrans" cxnId="{585AF39E-B666-45CA-8D14-76208F87E8F5}">
      <dgm:prSet/>
      <dgm:spPr/>
      <dgm:t>
        <a:bodyPr/>
        <a:lstStyle/>
        <a:p>
          <a:endParaRPr lang="hr-HR"/>
        </a:p>
      </dgm:t>
    </dgm:pt>
    <dgm:pt modelId="{9461368F-DCBF-4C99-ADB9-98D1E6F70084}">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Dokazivanje zdravstvene sposobnosti kandidata za obavljanje poslova i radnih zadaća u odabranom zanimanju.</a:t>
          </a:r>
        </a:p>
      </dgm:t>
    </dgm:pt>
    <dgm:pt modelId="{A73C5436-0804-4967-B48A-95F343FC2F90}" type="parTrans" cxnId="{88AEB9CE-CC5C-46CA-B15F-AA8210061787}">
      <dgm:prSet/>
      <dgm:spPr/>
      <dgm:t>
        <a:bodyPr/>
        <a:lstStyle/>
        <a:p>
          <a:endParaRPr lang="hr-HR"/>
        </a:p>
      </dgm:t>
    </dgm:pt>
    <dgm:pt modelId="{167991C7-053A-48B5-B2CC-E32E5180B6FB}" type="sibTrans" cxnId="{88AEB9CE-CC5C-46CA-B15F-AA8210061787}">
      <dgm:prSet/>
      <dgm:spPr/>
      <dgm:t>
        <a:bodyPr/>
        <a:lstStyle/>
        <a:p>
          <a:endParaRPr lang="hr-HR"/>
        </a:p>
      </dgm:t>
    </dgm:pt>
    <dgm:pt modelId="{47B9677C-6D89-4EAC-9406-D29F9FF0AEA1}">
      <dgm:prSet phldrT="[Tekst]" custT="1"/>
      <dgm:spPr>
        <a:solidFill>
          <a:schemeClr val="bg1">
            <a:lumMod val="90000"/>
          </a:schemeClr>
        </a:solidFill>
        <a:ln>
          <a:solidFill>
            <a:srgbClr val="00B050"/>
          </a:solidFill>
        </a:ln>
      </dgm:spPr>
      <dgm:t>
        <a:bodyPr/>
        <a:lstStyle/>
        <a:p>
          <a:r>
            <a:rPr lang="hr-HR" sz="2400" dirty="0" smtClean="0">
              <a:solidFill>
                <a:schemeClr val="accent4">
                  <a:lumMod val="75000"/>
                </a:schemeClr>
              </a:solidFill>
              <a:latin typeface="Barlow" panose="020B0604020202020204" charset="-18"/>
            </a:rPr>
            <a:t>UPIS</a:t>
          </a:r>
          <a:endParaRPr lang="hr-HR" sz="2400" dirty="0">
            <a:solidFill>
              <a:schemeClr val="accent4">
                <a:lumMod val="75000"/>
              </a:schemeClr>
            </a:solidFill>
            <a:latin typeface="Barlow" panose="020B0604020202020204" charset="-18"/>
          </a:endParaRPr>
        </a:p>
      </dgm:t>
    </dgm:pt>
    <dgm:pt modelId="{1DA9AA09-C8FB-4F72-97E6-25A38C99FBC8}" type="parTrans" cxnId="{0EC64655-5F0D-459B-AFE6-26EA47AA10F8}">
      <dgm:prSet/>
      <dgm:spPr/>
      <dgm:t>
        <a:bodyPr/>
        <a:lstStyle/>
        <a:p>
          <a:endParaRPr lang="hr-HR"/>
        </a:p>
      </dgm:t>
    </dgm:pt>
    <dgm:pt modelId="{2030D7DC-BC77-470B-AC82-0A0FF02054EF}" type="sibTrans" cxnId="{0EC64655-5F0D-459B-AFE6-26EA47AA10F8}">
      <dgm:prSet/>
      <dgm:spPr/>
      <dgm:t>
        <a:bodyPr/>
        <a:lstStyle/>
        <a:p>
          <a:endParaRPr lang="hr-HR"/>
        </a:p>
      </dgm:t>
    </dgm:pt>
    <dgm:pt modelId="{5556F8DB-A6C1-414C-90FA-CF14264399AA}" type="pres">
      <dgm:prSet presAssocID="{88748D1E-36A4-468B-B5F6-B6DCB1BC8F19}" presName="CompostProcess" presStyleCnt="0">
        <dgm:presLayoutVars>
          <dgm:dir/>
          <dgm:resizeHandles val="exact"/>
        </dgm:presLayoutVars>
      </dgm:prSet>
      <dgm:spPr/>
    </dgm:pt>
    <dgm:pt modelId="{5889F702-73B6-47A2-AE98-807BAC43D97E}" type="pres">
      <dgm:prSet presAssocID="{88748D1E-36A4-468B-B5F6-B6DCB1BC8F19}" presName="arrow" presStyleLbl="bgShp" presStyleIdx="0" presStyleCnt="1" custScaleX="91995" custScaleY="87500" custLinFactNeighborX="1783" custLinFactNeighborY="2500">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dgm:spPr>
    </dgm:pt>
    <dgm:pt modelId="{A549DA14-1253-4FCB-9542-511EB2793B81}" type="pres">
      <dgm:prSet presAssocID="{88748D1E-36A4-468B-B5F6-B6DCB1BC8F19}" presName="linearProcess" presStyleCnt="0"/>
      <dgm:spPr/>
    </dgm:pt>
    <dgm:pt modelId="{544D1510-8E10-4D49-80CA-C3E6EB39CB9C}" type="pres">
      <dgm:prSet presAssocID="{0022B014-CB57-4AFC-A3DE-35722B426C81}" presName="textNode" presStyleLbl="node1" presStyleIdx="0" presStyleCnt="3" custLinFactX="-44813" custLinFactNeighborX="-100000" custLinFactNeighborY="6818">
        <dgm:presLayoutVars>
          <dgm:bulletEnabled val="1"/>
        </dgm:presLayoutVars>
      </dgm:prSet>
      <dgm:spPr/>
      <dgm:t>
        <a:bodyPr/>
        <a:lstStyle/>
        <a:p>
          <a:endParaRPr lang="hr-HR"/>
        </a:p>
      </dgm:t>
    </dgm:pt>
    <dgm:pt modelId="{28578E46-E600-4376-9481-2BE178CDA1E2}" type="pres">
      <dgm:prSet presAssocID="{9C2D0C2D-5010-48A5-9D6D-E0E3E1AD0088}" presName="sibTrans" presStyleCnt="0"/>
      <dgm:spPr/>
    </dgm:pt>
    <dgm:pt modelId="{FEE2F502-2E33-4D49-80C4-CAAF70F9A63F}" type="pres">
      <dgm:prSet presAssocID="{9461368F-DCBF-4C99-ADB9-98D1E6F70084}" presName="textNode" presStyleLbl="node1" presStyleIdx="1" presStyleCnt="3" custLinFactNeighborX="-22739" custLinFactNeighborY="6818">
        <dgm:presLayoutVars>
          <dgm:bulletEnabled val="1"/>
        </dgm:presLayoutVars>
      </dgm:prSet>
      <dgm:spPr/>
      <dgm:t>
        <a:bodyPr/>
        <a:lstStyle/>
        <a:p>
          <a:endParaRPr lang="hr-HR"/>
        </a:p>
      </dgm:t>
    </dgm:pt>
    <dgm:pt modelId="{EE9F08C3-AE37-46DF-9BA7-492D30472023}" type="pres">
      <dgm:prSet presAssocID="{167991C7-053A-48B5-B2CC-E32E5180B6FB}" presName="sibTrans" presStyleCnt="0"/>
      <dgm:spPr/>
    </dgm:pt>
    <dgm:pt modelId="{3ED427AB-2FE6-40E4-B3AB-570631E641C2}" type="pres">
      <dgm:prSet presAssocID="{47B9677C-6D89-4EAC-9406-D29F9FF0AEA1}" presName="textNode" presStyleLbl="node1" presStyleIdx="2" presStyleCnt="3" custScaleX="84620" custLinFactNeighborX="93110" custLinFactNeighborY="6818">
        <dgm:presLayoutVars>
          <dgm:bulletEnabled val="1"/>
        </dgm:presLayoutVars>
      </dgm:prSet>
      <dgm:spPr/>
      <dgm:t>
        <a:bodyPr/>
        <a:lstStyle/>
        <a:p>
          <a:endParaRPr lang="hr-HR"/>
        </a:p>
      </dgm:t>
    </dgm:pt>
  </dgm:ptLst>
  <dgm:cxnLst>
    <dgm:cxn modelId="{88AEB9CE-CC5C-46CA-B15F-AA8210061787}" srcId="{88748D1E-36A4-468B-B5F6-B6DCB1BC8F19}" destId="{9461368F-DCBF-4C99-ADB9-98D1E6F70084}" srcOrd="1" destOrd="0" parTransId="{A73C5436-0804-4967-B48A-95F343FC2F90}" sibTransId="{167991C7-053A-48B5-B2CC-E32E5180B6FB}"/>
    <dgm:cxn modelId="{856DAFA2-CCA2-473F-BA59-BE49F5C8CE47}" type="presOf" srcId="{0022B014-CB57-4AFC-A3DE-35722B426C81}" destId="{544D1510-8E10-4D49-80CA-C3E6EB39CB9C}" srcOrd="0" destOrd="0" presId="urn:microsoft.com/office/officeart/2005/8/layout/hProcess9"/>
    <dgm:cxn modelId="{0EC64655-5F0D-459B-AFE6-26EA47AA10F8}" srcId="{88748D1E-36A4-468B-B5F6-B6DCB1BC8F19}" destId="{47B9677C-6D89-4EAC-9406-D29F9FF0AEA1}" srcOrd="2" destOrd="0" parTransId="{1DA9AA09-C8FB-4F72-97E6-25A38C99FBC8}" sibTransId="{2030D7DC-BC77-470B-AC82-0A0FF02054EF}"/>
    <dgm:cxn modelId="{43C12D2E-D4EB-4658-BBC2-9C9D914D0B79}" type="presOf" srcId="{9461368F-DCBF-4C99-ADB9-98D1E6F70084}" destId="{FEE2F502-2E33-4D49-80C4-CAAF70F9A63F}" srcOrd="0" destOrd="0" presId="urn:microsoft.com/office/officeart/2005/8/layout/hProcess9"/>
    <dgm:cxn modelId="{67BEAE2E-A2F3-478C-8670-DF4A1B4CBC2B}" type="presOf" srcId="{88748D1E-36A4-468B-B5F6-B6DCB1BC8F19}" destId="{5556F8DB-A6C1-414C-90FA-CF14264399AA}" srcOrd="0" destOrd="0" presId="urn:microsoft.com/office/officeart/2005/8/layout/hProcess9"/>
    <dgm:cxn modelId="{B104CA16-3188-4638-A93A-FC2B8F0C1114}" type="presOf" srcId="{47B9677C-6D89-4EAC-9406-D29F9FF0AEA1}" destId="{3ED427AB-2FE6-40E4-B3AB-570631E641C2}" srcOrd="0" destOrd="0" presId="urn:microsoft.com/office/officeart/2005/8/layout/hProcess9"/>
    <dgm:cxn modelId="{585AF39E-B666-45CA-8D14-76208F87E8F5}" srcId="{88748D1E-36A4-468B-B5F6-B6DCB1BC8F19}" destId="{0022B014-CB57-4AFC-A3DE-35722B426C81}" srcOrd="0" destOrd="0" parTransId="{EFB66A8E-9772-4DC8-9D97-35732C0AA9DB}" sibTransId="{9C2D0C2D-5010-48A5-9D6D-E0E3E1AD0088}"/>
    <dgm:cxn modelId="{EC8A076A-9327-49AF-BD5F-36237C5F70E4}" type="presParOf" srcId="{5556F8DB-A6C1-414C-90FA-CF14264399AA}" destId="{5889F702-73B6-47A2-AE98-807BAC43D97E}" srcOrd="0" destOrd="0" presId="urn:microsoft.com/office/officeart/2005/8/layout/hProcess9"/>
    <dgm:cxn modelId="{DC341E22-3B99-4EB2-88DC-07D7672F2731}" type="presParOf" srcId="{5556F8DB-A6C1-414C-90FA-CF14264399AA}" destId="{A549DA14-1253-4FCB-9542-511EB2793B81}" srcOrd="1" destOrd="0" presId="urn:microsoft.com/office/officeart/2005/8/layout/hProcess9"/>
    <dgm:cxn modelId="{D47D8831-7101-4B9C-906A-FC9D0720AF64}" type="presParOf" srcId="{A549DA14-1253-4FCB-9542-511EB2793B81}" destId="{544D1510-8E10-4D49-80CA-C3E6EB39CB9C}" srcOrd="0" destOrd="0" presId="urn:microsoft.com/office/officeart/2005/8/layout/hProcess9"/>
    <dgm:cxn modelId="{58C40A30-805A-469D-9142-E5AB4376A254}" type="presParOf" srcId="{A549DA14-1253-4FCB-9542-511EB2793B81}" destId="{28578E46-E600-4376-9481-2BE178CDA1E2}" srcOrd="1" destOrd="0" presId="urn:microsoft.com/office/officeart/2005/8/layout/hProcess9"/>
    <dgm:cxn modelId="{85D99CBB-125C-46AA-A72D-B2E40E249D7D}" type="presParOf" srcId="{A549DA14-1253-4FCB-9542-511EB2793B81}" destId="{FEE2F502-2E33-4D49-80C4-CAAF70F9A63F}" srcOrd="2" destOrd="0" presId="urn:microsoft.com/office/officeart/2005/8/layout/hProcess9"/>
    <dgm:cxn modelId="{2CA4BE5A-246C-465D-B24E-DCDE74B5AC6E}" type="presParOf" srcId="{A549DA14-1253-4FCB-9542-511EB2793B81}" destId="{EE9F08C3-AE37-46DF-9BA7-492D30472023}" srcOrd="3" destOrd="0" presId="urn:microsoft.com/office/officeart/2005/8/layout/hProcess9"/>
    <dgm:cxn modelId="{5C2104E5-8279-4620-BF78-B1D4C05C36F4}" type="presParOf" srcId="{A549DA14-1253-4FCB-9542-511EB2793B81}" destId="{3ED427AB-2FE6-40E4-B3AB-570631E641C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A43F0-8D59-4A67-8101-612B42B0369E}">
      <dsp:nvSpPr>
        <dsp:cNvPr id="0" name=""/>
        <dsp:cNvSpPr/>
      </dsp:nvSpPr>
      <dsp:spPr>
        <a:xfrm rot="16200000">
          <a:off x="-841336"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ZAJEDNIČKI ELEMENT</a:t>
          </a:r>
        </a:p>
      </dsp:txBody>
      <dsp:txXfrm rot="5400000">
        <a:off x="583" y="639526"/>
        <a:ext cx="1513799" cy="1918583"/>
      </dsp:txXfrm>
    </dsp:sp>
    <dsp:sp modelId="{56401471-1B29-4533-A0CC-F5CBB07EBB7F}">
      <dsp:nvSpPr>
        <dsp:cNvPr id="0" name=""/>
        <dsp:cNvSpPr/>
      </dsp:nvSpPr>
      <dsp:spPr>
        <a:xfrm rot="16200000">
          <a:off x="785997"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DODATNI ELEMENT</a:t>
          </a:r>
        </a:p>
      </dsp:txBody>
      <dsp:txXfrm rot="5400000">
        <a:off x="1627916" y="639526"/>
        <a:ext cx="1513799" cy="1918583"/>
      </dsp:txXfrm>
    </dsp:sp>
    <dsp:sp modelId="{A4EF4AB5-C116-418B-8C71-41ECB64F7466}">
      <dsp:nvSpPr>
        <dsp:cNvPr id="0" name=""/>
        <dsp:cNvSpPr/>
      </dsp:nvSpPr>
      <dsp:spPr>
        <a:xfrm rot="16200000">
          <a:off x="2413331"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dsp:txBody>
      <dsp:txXfrm rot="5400000">
        <a:off x="3255250" y="639526"/>
        <a:ext cx="1513799" cy="1918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F702-73B6-47A2-AE98-807BAC43D97E}">
      <dsp:nvSpPr>
        <dsp:cNvPr id="0" name=""/>
        <dsp:cNvSpPr/>
      </dsp:nvSpPr>
      <dsp:spPr>
        <a:xfrm>
          <a:off x="790186" y="355600"/>
          <a:ext cx="4975911" cy="3556000"/>
        </a:xfrm>
        <a:prstGeom prst="rightArrow">
          <a:avLst/>
        </a:prstGeom>
        <a:solidFill>
          <a:schemeClr val="accent4">
            <a:lumMod val="40000"/>
            <a:lumOff val="6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544D1510-8E10-4D49-80CA-C3E6EB39CB9C}">
      <dsp:nvSpPr>
        <dsp:cNvPr id="0" name=""/>
        <dsp:cNvSpPr/>
      </dsp:nvSpPr>
      <dsp:spPr>
        <a:xfrm>
          <a:off x="0" y="1330033"/>
          <a:ext cx="2159455"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solidFill>
                <a:schemeClr val="accent4">
                  <a:lumMod val="75000"/>
                </a:schemeClr>
              </a:solidFill>
              <a:latin typeface="Barlow" panose="020B0604020202020204" charset="-18"/>
            </a:rPr>
            <a:t>Bodovi stečeni zajedničkim, dodatnim i posebnim elementom vrednovanja.</a:t>
          </a:r>
        </a:p>
      </dsp:txBody>
      <dsp:txXfrm>
        <a:off x="79355" y="1409388"/>
        <a:ext cx="2000745" cy="1466890"/>
      </dsp:txXfrm>
    </dsp:sp>
    <dsp:sp modelId="{FEE2F502-2E33-4D49-80C4-CAAF70F9A63F}">
      <dsp:nvSpPr>
        <dsp:cNvPr id="0" name=""/>
        <dsp:cNvSpPr/>
      </dsp:nvSpPr>
      <dsp:spPr>
        <a:xfrm>
          <a:off x="2243484" y="1330033"/>
          <a:ext cx="2159455"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solidFill>
                <a:schemeClr val="accent4">
                  <a:lumMod val="75000"/>
                </a:schemeClr>
              </a:solidFill>
              <a:latin typeface="Barlow" panose="020B0604020202020204" charset="-18"/>
            </a:rPr>
            <a:t>Dokazivanje zdravstvene sposobnosti kandidata za obavljanje poslova i radnih zadaća u odabranom zanimanju.</a:t>
          </a:r>
        </a:p>
      </dsp:txBody>
      <dsp:txXfrm>
        <a:off x="2322839" y="1409388"/>
        <a:ext cx="2000745" cy="1466890"/>
      </dsp:txXfrm>
    </dsp:sp>
    <dsp:sp modelId="{3ED427AB-2FE6-40E4-B3AB-570631E641C2}">
      <dsp:nvSpPr>
        <dsp:cNvPr id="0" name=""/>
        <dsp:cNvSpPr/>
      </dsp:nvSpPr>
      <dsp:spPr>
        <a:xfrm>
          <a:off x="4536072" y="1330033"/>
          <a:ext cx="1827331"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dirty="0" smtClean="0">
              <a:solidFill>
                <a:schemeClr val="accent4">
                  <a:lumMod val="75000"/>
                </a:schemeClr>
              </a:solidFill>
              <a:latin typeface="Barlow" panose="020B0604020202020204" charset="-18"/>
            </a:rPr>
            <a:t>UPIS</a:t>
          </a:r>
          <a:endParaRPr lang="hr-HR" sz="2400" kern="1200" dirty="0">
            <a:solidFill>
              <a:schemeClr val="accent4">
                <a:lumMod val="75000"/>
              </a:schemeClr>
            </a:solidFill>
            <a:latin typeface="Barlow" panose="020B0604020202020204" charset="-18"/>
          </a:endParaRPr>
        </a:p>
      </dsp:txBody>
      <dsp:txXfrm>
        <a:off x="4615427" y="1409388"/>
        <a:ext cx="1668621"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58965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7818f8d3bf_2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7818f8d3bf_2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71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79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smtClean="0"/>
              <a:t>Na</a:t>
            </a:r>
            <a:r>
              <a:rPr lang="hr-HR" baseline="0" dirty="0" smtClean="0"/>
              <a:t> kartici </a:t>
            </a:r>
            <a:r>
              <a:rPr lang="hr-HR" b="1" i="1" baseline="0" dirty="0" smtClean="0"/>
              <a:t>Moji podaci </a:t>
            </a:r>
            <a:r>
              <a:rPr lang="hr-HR" baseline="0" dirty="0" smtClean="0"/>
              <a:t>bitno je provjeriti jesu li svi podaci točni i ako nisu, unijeti ih.</a:t>
            </a:r>
            <a:endParaRPr lang="hr-HR" dirty="0"/>
          </a:p>
        </p:txBody>
      </p:sp>
    </p:spTree>
    <p:extLst>
      <p:ext uri="{BB962C8B-B14F-4D97-AF65-F5344CB8AC3E}">
        <p14:creationId xmlns:p14="http://schemas.microsoft.com/office/powerpoint/2010/main" val="112499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smtClean="0"/>
              <a:t>Kad učenik ode na karticu Dodatni bodovi, može označiti sve ono što ispunjava. </a:t>
            </a:r>
          </a:p>
          <a:p>
            <a:endParaRPr lang="hr-HR" dirty="0" smtClean="0"/>
          </a:p>
          <a:p>
            <a:r>
              <a:rPr lang="hr-HR" dirty="0" smtClean="0"/>
              <a:t>LJUBIČASTA STRELICA → Mogućnost da se bodovi provjere automatski provjerom u sustavu e-Matica, e-Građani i sl., </a:t>
            </a:r>
          </a:p>
          <a:p>
            <a:r>
              <a:rPr lang="hr-HR" dirty="0" smtClean="0"/>
              <a:t>ZELENA STRELICA → Mogućnost da osnovna škola učita dokument, ali u tom slučaju je dokument potrebno osobno odnijeti u osnovnu školu ili na određeni način poslati.</a:t>
            </a:r>
          </a:p>
          <a:p>
            <a:r>
              <a:rPr lang="hr-HR" dirty="0" smtClean="0"/>
              <a:t>ŽUTA STRELICA →  Mogućnost samostalnog učitavanja dokumenata putem vlastitog računala.</a:t>
            </a:r>
          </a:p>
          <a:p>
            <a:r>
              <a:rPr lang="hr-HR" dirty="0" smtClean="0"/>
              <a:t>PLAVA STRELICA → U slučaju da se radi o određenim kriterijima za dodatne bodove, roditelj ili skrbnik mora dati privolu u vlastitom sustavu budući da se radi o osobnim podacima. učenika. Roditelj prijavom u svoj sustav daje privolu koja se potom provjerava u sustavu e-Građani. Nakon što je privola provjerena, ako dijete zaista zadovoljava navedene kriterije, u sustavu će mu pisati da je prihvaćena. Isto će pisati i za sve ostale kriterije stjecanja dodatnih bodova, bilo da učenik sam učitava dokument ili to škola čini → CRVENA STRELICA. </a:t>
            </a:r>
          </a:p>
          <a:p>
            <a:r>
              <a:rPr lang="hr-HR" dirty="0" smtClean="0"/>
              <a:t>RUŽIČASTA STRELICA → Ispod polja Napomena pisat će u kojemu je procesu status određenog dodatnog boda.</a:t>
            </a:r>
          </a:p>
          <a:p>
            <a:endParaRPr lang="hr-HR" dirty="0"/>
          </a:p>
        </p:txBody>
      </p:sp>
    </p:spTree>
    <p:extLst>
      <p:ext uri="{BB962C8B-B14F-4D97-AF65-F5344CB8AC3E}">
        <p14:creationId xmlns:p14="http://schemas.microsoft.com/office/powerpoint/2010/main" val="203740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Način provjere podataka odabire se tako da se klikne unutar potvrdnog okvira u stupcu kraj uvjeta koji se želi odabrati i potom klikne na gumb </a:t>
            </a:r>
            <a:r>
              <a:rPr lang="hr-HR" sz="1800" b="1" i="1" u="none" strike="noStrike" baseline="0" dirty="0">
                <a:solidFill>
                  <a:srgbClr val="000000"/>
                </a:solidFill>
                <a:latin typeface="Arial" panose="020B0604020202020204" pitchFamily="34" charset="0"/>
              </a:rPr>
              <a:t>Pohrani </a:t>
            </a:r>
            <a:r>
              <a:rPr lang="hr-HR" sz="1800" b="0" i="0" u="none" strike="noStrike" baseline="0" dirty="0">
                <a:solidFill>
                  <a:srgbClr val="000000"/>
                </a:solidFill>
                <a:latin typeface="Arial" panose="020B0604020202020204" pitchFamily="34" charset="0"/>
              </a:rPr>
              <a:t>pri dnu ekrana, a moguće je označiti samo jedan od uvjeta u retku. </a:t>
            </a:r>
            <a:endParaRPr lang="hr-HR" dirty="0"/>
          </a:p>
        </p:txBody>
      </p:sp>
    </p:spTree>
    <p:extLst>
      <p:ext uri="{BB962C8B-B14F-4D97-AF65-F5344CB8AC3E}">
        <p14:creationId xmlns:p14="http://schemas.microsoft.com/office/powerpoint/2010/main" val="152573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Napomena </a:t>
            </a:r>
            <a:r>
              <a:rPr lang="hr-HR" sz="1800" b="0" i="0" u="none" strike="noStrike" baseline="0" dirty="0">
                <a:solidFill>
                  <a:srgbClr val="000000"/>
                </a:solidFill>
                <a:latin typeface="Arial" panose="020B0604020202020204" pitchFamily="34" charset="0"/>
              </a:rPr>
              <a:t>moguće je pratiti status provjere podataka (slika 17), a način provjere podataka ili ponovno učitavanje dokumenta korisnik može mijenjati sve do trenutka dok status uvjeta ne bude </a:t>
            </a:r>
            <a:r>
              <a:rPr lang="hr-HR" sz="1800" b="0" i="1" u="none" strike="noStrike" baseline="0" dirty="0">
                <a:solidFill>
                  <a:srgbClr val="000000"/>
                </a:solidFill>
                <a:latin typeface="Arial" panose="020B0604020202020204" pitchFamily="34" charset="0"/>
              </a:rPr>
              <a:t>Prihvaćeno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9441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smtClean="0">
                <a:solidFill>
                  <a:srgbClr val="000000"/>
                </a:solidFill>
                <a:latin typeface="Arial" panose="020B0604020202020204" pitchFamily="34" charset="0"/>
              </a:rPr>
              <a:t>U </a:t>
            </a:r>
            <a:r>
              <a:rPr lang="hr-HR" sz="1800" b="0" i="0" u="none" strike="noStrike" baseline="0" dirty="0">
                <a:solidFill>
                  <a:srgbClr val="000000"/>
                </a:solidFill>
                <a:latin typeface="Arial" panose="020B0604020202020204" pitchFamily="34" charset="0"/>
              </a:rPr>
              <a:t>stupcu </a:t>
            </a:r>
            <a:r>
              <a:rPr lang="hr-HR" sz="1800" b="0" i="1" u="none" strike="noStrike" baseline="0" dirty="0">
                <a:solidFill>
                  <a:srgbClr val="000000"/>
                </a:solidFill>
                <a:latin typeface="Arial" panose="020B0604020202020204" pitchFamily="34" charset="0"/>
              </a:rPr>
              <a:t>Želim da se podaci provjere automatski </a:t>
            </a:r>
            <a:r>
              <a:rPr lang="hr-HR" sz="1800" b="0" i="0" u="none" strike="noStrike" baseline="0" dirty="0">
                <a:solidFill>
                  <a:srgbClr val="000000"/>
                </a:solidFill>
                <a:latin typeface="Arial" panose="020B0604020202020204" pitchFamily="34" charset="0"/>
              </a:rPr>
              <a:t>prikazuje se potvrdni okvir s mogućnošću označavanja, dok kod ostalih uvjeta kod kojih nije moguća takva provjera potvrdni okvir se ne prikazuje i taj je uvjet moguće dokazati samo na preostala dva načina provjere podataka. </a:t>
            </a:r>
          </a:p>
          <a:p>
            <a:pPr algn="just"/>
            <a:r>
              <a:rPr lang="hr-HR" sz="1800" b="0" i="0" u="none" strike="noStrike" baseline="0" dirty="0">
                <a:solidFill>
                  <a:srgbClr val="000000"/>
                </a:solidFill>
                <a:latin typeface="Arial" panose="020B0604020202020204" pitchFamily="34" charset="0"/>
              </a:rPr>
              <a:t>U slučaju da korisnik označi da želi da se podaci provjere automatski, za daljnje postupanje potrebno je da se korisnikov roditelj prijavi u sustav sa svojim korisničkim podacima i da privolu za provjeru podataka. Postupak kako će to napraviti opisan je u poglavlju </a:t>
            </a:r>
            <a:r>
              <a:rPr lang="hr-HR" sz="1800" b="0" i="1" u="none" strike="noStrike" baseline="0" dirty="0">
                <a:solidFill>
                  <a:srgbClr val="000000"/>
                </a:solidFill>
                <a:latin typeface="Arial" panose="020B0604020202020204" pitchFamily="34" charset="0"/>
              </a:rPr>
              <a:t>Davanje privole roditelja za provjeru podataka</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Ako korisnik nema roditelje odnosno ima skrbnika, a želi da se podaci za ispunjavanje uvjeta provjere na gore opisani način, potrebno je da se javi svojemu razredniku u osnovnoj školi s potvrdom o skrbništvu, a potom će mu razrednik kroz administracijsko sučelje dati privolu za provjeru podataka. </a:t>
            </a:r>
          </a:p>
          <a:p>
            <a:pPr algn="just"/>
            <a:r>
              <a:rPr lang="hr-HR" sz="1800" b="0" i="0" u="none" strike="noStrike" baseline="0" dirty="0">
                <a:solidFill>
                  <a:srgbClr val="000000"/>
                </a:solidFill>
                <a:latin typeface="Arial" panose="020B0604020202020204" pitchFamily="34" charset="0"/>
              </a:rPr>
              <a:t>U slučaju da se provjerom iz drugog sustava korisniku vrati odgovor da nije pronađen podatak koji se traži, korisniku se aktiviraju mogućnosti da sam učita dokument ili da ga učita škola. </a:t>
            </a:r>
          </a:p>
          <a:p>
            <a:pPr algn="just"/>
            <a:r>
              <a:rPr lang="hr-HR" sz="1800" b="0" i="0" u="none" strike="noStrike" baseline="0" dirty="0">
                <a:solidFill>
                  <a:srgbClr val="000000"/>
                </a:solidFill>
                <a:latin typeface="Arial" panose="020B0604020202020204" pitchFamily="34" charset="0"/>
              </a:rPr>
              <a:t>Korisnik će navedeno moći vidjeti u statusu dokumenta na svom sučelju, a pridodane dodatne bodove, u slučaju da je provjerom podataka utvrđeno da korisnik ispunjava uvjet,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95245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Druga mogućnost provjere podataka je da korisnik sam učita potrebne dokumente u sustav. Kako bi to napravio potrebno je da korisnik prvo označi da želi takvu mogućnost klikom u </a:t>
            </a:r>
            <a:r>
              <a:rPr lang="hr-HR" sz="1800" b="0" i="0" u="none" strike="noStrike" baseline="0" dirty="0" smtClean="0">
                <a:solidFill>
                  <a:srgbClr val="000000"/>
                </a:solidFill>
                <a:latin typeface="Arial" panose="020B0604020202020204" pitchFamily="34" charset="0"/>
              </a:rPr>
              <a:t>kvadratić, </a:t>
            </a:r>
            <a:r>
              <a:rPr lang="hr-HR" sz="1800" b="0" i="0" u="none" strike="noStrike" baseline="0" dirty="0">
                <a:solidFill>
                  <a:srgbClr val="000000"/>
                </a:solidFill>
                <a:latin typeface="Arial" panose="020B0604020202020204" pitchFamily="34" charset="0"/>
              </a:rPr>
              <a:t>a potom će se kraj kvačice pojaviti ikona za učitavanje i slanje </a:t>
            </a:r>
            <a:r>
              <a:rPr lang="hr-HR" sz="1800" b="0" i="0" u="none" strike="noStrike" baseline="0" dirty="0" smtClean="0">
                <a:solidFill>
                  <a:srgbClr val="000000"/>
                </a:solidFill>
                <a:latin typeface="Arial" panose="020B0604020202020204" pitchFamily="34" charset="0"/>
              </a:rPr>
              <a:t>dokumenata (crvena strelica).</a:t>
            </a:r>
            <a:endParaRPr lang="hr-HR" dirty="0"/>
          </a:p>
        </p:txBody>
      </p:sp>
    </p:spTree>
    <p:extLst>
      <p:ext uri="{BB962C8B-B14F-4D97-AF65-F5344CB8AC3E}">
        <p14:creationId xmlns:p14="http://schemas.microsoft.com/office/powerpoint/2010/main" val="1085739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otvorenom prozoru potrebno je kliknuti na gumb </a:t>
            </a:r>
            <a:r>
              <a:rPr lang="hr-HR" sz="1800" b="1" i="1" u="none" strike="noStrike" baseline="0" dirty="0">
                <a:solidFill>
                  <a:srgbClr val="000000"/>
                </a:solidFill>
                <a:latin typeface="Arial" panose="020B0604020202020204" pitchFamily="34" charset="0"/>
              </a:rPr>
              <a:t>Učitaj</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i tada će se korisniku otvoriti mogućnost učitavanja dokumenta s vlastitog računala ili </a:t>
            </a:r>
            <a:r>
              <a:rPr lang="hr-HR" sz="1800" b="0" i="0" u="none" strike="noStrike" baseline="0" dirty="0" smtClean="0">
                <a:solidFill>
                  <a:srgbClr val="000000"/>
                </a:solidFill>
                <a:latin typeface="Arial" panose="020B0604020202020204" pitchFamily="34" charset="0"/>
              </a:rPr>
              <a:t>mobitela.</a:t>
            </a:r>
            <a:endParaRPr lang="hr-HR" dirty="0"/>
          </a:p>
        </p:txBody>
      </p:sp>
    </p:spTree>
    <p:extLst>
      <p:ext uri="{BB962C8B-B14F-4D97-AF65-F5344CB8AC3E}">
        <p14:creationId xmlns:p14="http://schemas.microsoft.com/office/powerpoint/2010/main" val="326154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Veličina dokumenta koji se može učitati ograničena je na 5 MB, a može biti u </a:t>
            </a:r>
            <a:r>
              <a:rPr lang="hr-HR" sz="1800" b="0" i="0" u="none" strike="noStrike" baseline="0" dirty="0" err="1">
                <a:solidFill>
                  <a:srgbClr val="000000"/>
                </a:solidFill>
                <a:latin typeface="Arial" panose="020B0604020202020204" pitchFamily="34" charset="0"/>
              </a:rPr>
              <a:t>pdf-u</a:t>
            </a:r>
            <a:r>
              <a:rPr lang="hr-HR" sz="1800" b="0" i="0" u="none" strike="noStrike" baseline="0" dirty="0">
                <a:solidFill>
                  <a:srgbClr val="000000"/>
                </a:solidFill>
                <a:latin typeface="Arial" panose="020B0604020202020204" pitchFamily="34" charset="0"/>
              </a:rPr>
              <a:t> ili </a:t>
            </a:r>
            <a:r>
              <a:rPr lang="hr-HR" sz="1800" b="0" i="0" u="none" strike="noStrike" baseline="0" dirty="0" err="1">
                <a:solidFill>
                  <a:srgbClr val="000000"/>
                </a:solidFill>
                <a:latin typeface="Arial" panose="020B0604020202020204" pitchFamily="34" charset="0"/>
              </a:rPr>
              <a:t>jpg</a:t>
            </a:r>
            <a:r>
              <a:rPr lang="hr-HR" sz="1800" b="0" i="0" u="none" strike="noStrike" baseline="0" dirty="0">
                <a:solidFill>
                  <a:srgbClr val="000000"/>
                </a:solidFill>
                <a:latin typeface="Arial" panose="020B0604020202020204" pitchFamily="34" charset="0"/>
              </a:rPr>
              <a:t>-u, a moguće je učitati i nekoliko dokumenata koji čine cjelinu (u slučaju da dokument ima više stranica) prije slanja, koji će se u sustavu, nakon spremanja, prikazati kao jedan cjeloviti dokument. </a:t>
            </a:r>
          </a:p>
          <a:p>
            <a:r>
              <a:rPr lang="hr-HR" sz="1800" b="0" i="0" u="none" strike="noStrike" baseline="0" dirty="0">
                <a:solidFill>
                  <a:srgbClr val="000000"/>
                </a:solidFill>
                <a:latin typeface="Arial" panose="020B0604020202020204" pitchFamily="34" charset="0"/>
              </a:rPr>
              <a:t>Kada se željeni dokument učita u sustav potrebno je kliknuti na gumb </a:t>
            </a:r>
            <a:r>
              <a:rPr lang="hr-HR" sz="1800" b="1" i="1" u="none" strike="noStrike" baseline="0" dirty="0">
                <a:solidFill>
                  <a:srgbClr val="000000"/>
                </a:solidFill>
                <a:latin typeface="Arial" panose="020B0604020202020204" pitchFamily="34" charset="0"/>
              </a:rPr>
              <a:t>Slanje datoteka </a:t>
            </a:r>
            <a:r>
              <a:rPr lang="hr-HR" sz="1800" b="0" i="0" u="none" strike="noStrike" baseline="0" dirty="0">
                <a:solidFill>
                  <a:srgbClr val="000000"/>
                </a:solidFill>
                <a:latin typeface="Arial" panose="020B0604020202020204" pitchFamily="34" charset="0"/>
              </a:rPr>
              <a:t>i time će se dokument spremiti u </a:t>
            </a:r>
            <a:r>
              <a:rPr lang="hr-HR" sz="1800" b="0" i="0" u="none" strike="noStrike" baseline="0" dirty="0" smtClean="0">
                <a:solidFill>
                  <a:srgbClr val="000000"/>
                </a:solidFill>
                <a:latin typeface="Arial" panose="020B0604020202020204" pitchFamily="34" charset="0"/>
              </a:rPr>
              <a:t>sustavu.</a:t>
            </a:r>
            <a:endParaRPr lang="hr-HR" dirty="0"/>
          </a:p>
        </p:txBody>
      </p:sp>
    </p:spTree>
    <p:extLst>
      <p:ext uri="{BB962C8B-B14F-4D97-AF65-F5344CB8AC3E}">
        <p14:creationId xmlns:p14="http://schemas.microsoft.com/office/powerpoint/2010/main" val="218095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1" i="1" u="none" strike="noStrike" baseline="0" dirty="0">
                <a:solidFill>
                  <a:srgbClr val="000000"/>
                </a:solidFill>
                <a:latin typeface="Arial" panose="020B0604020202020204" pitchFamily="34" charset="0"/>
              </a:rPr>
              <a:t>Pregled</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u stupcu </a:t>
            </a:r>
            <a:r>
              <a:rPr lang="hr-HR" sz="1800" b="1"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a:t>
            </a:r>
            <a:r>
              <a:rPr lang="hr-HR" sz="1800" b="0" i="0" u="none" strike="noStrike" baseline="0" dirty="0" smtClean="0">
                <a:solidFill>
                  <a:srgbClr val="000000"/>
                </a:solidFill>
                <a:latin typeface="Arial" panose="020B0604020202020204" pitchFamily="34" charset="0"/>
              </a:rPr>
              <a:t>dokumenta (prikaz na sljedećem </a:t>
            </a:r>
            <a:r>
              <a:rPr lang="hr-HR" sz="1800" b="0" i="0" u="none" strike="noStrike" baseline="0" dirty="0" err="1" smtClean="0">
                <a:solidFill>
                  <a:srgbClr val="000000"/>
                </a:solidFill>
                <a:latin typeface="Arial" panose="020B0604020202020204" pitchFamily="34" charset="0"/>
              </a:rPr>
              <a:t>slideu</a:t>
            </a:r>
            <a:r>
              <a:rPr lang="hr-HR" sz="1800" b="0" i="0"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119634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783c9fd4e4_3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783c9fd4e4_3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30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0" i="1" u="none" strike="noStrike" baseline="0" dirty="0">
                <a:solidFill>
                  <a:srgbClr val="000000"/>
                </a:solidFill>
                <a:latin typeface="Arial" panose="020B0604020202020204" pitchFamily="34" charset="0"/>
              </a:rPr>
              <a:t>Pregled </a:t>
            </a:r>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dokumenta </a:t>
            </a:r>
          </a:p>
          <a:p>
            <a:r>
              <a:rPr lang="hr-HR" sz="1800" b="0" i="0" u="none" strike="noStrike" baseline="0" dirty="0">
                <a:solidFill>
                  <a:srgbClr val="000000"/>
                </a:solidFill>
                <a:latin typeface="Arial" panose="020B0604020202020204" pitchFamily="34" charset="0"/>
              </a:rPr>
              <a:t>Upisno povjerenstvo u osnovnoj školi provjerava valjanost učitanih dokumenata te u sustavu označava iste kao prihvaćene za upis što korisnik može vidjeti u stupcu </a:t>
            </a:r>
            <a:r>
              <a:rPr lang="hr-HR" sz="1800" b="0" i="1" u="none" strike="noStrike" baseline="0" dirty="0">
                <a:solidFill>
                  <a:srgbClr val="000000"/>
                </a:solidFill>
                <a:latin typeface="Arial" panose="020B0604020202020204" pitchFamily="34" charset="0"/>
              </a:rPr>
              <a:t>Prihvaćeno </a:t>
            </a:r>
            <a:r>
              <a:rPr lang="hr-HR" sz="1800" b="0" i="0" u="none" strike="noStrike" baseline="0" dirty="0">
                <a:solidFill>
                  <a:srgbClr val="000000"/>
                </a:solidFill>
                <a:latin typeface="Arial" panose="020B0604020202020204" pitchFamily="34" charset="0"/>
              </a:rPr>
              <a:t>u retku uvjeta koji je označio za provjeru podataka. </a:t>
            </a:r>
          </a:p>
          <a:p>
            <a:r>
              <a:rPr lang="hr-HR" sz="1800" b="0" i="0" u="none" strike="noStrike" baseline="0" dirty="0">
                <a:solidFill>
                  <a:srgbClr val="000000"/>
                </a:solidFill>
                <a:latin typeface="Arial" panose="020B0604020202020204" pitchFamily="34" charset="0"/>
              </a:rPr>
              <a:t>Prihvaćanjem navedenog dokumenta korisnik će ostvariti prava prednosti/dodatne bodove koji će mu se prikazati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533538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Treća je mogućnost provjere podataka da korisnik označi opciju </a:t>
            </a:r>
            <a:r>
              <a:rPr lang="hr-HR" sz="1800" b="1" i="1" u="none" strike="noStrike" baseline="0" dirty="0">
                <a:solidFill>
                  <a:srgbClr val="000000"/>
                </a:solidFill>
                <a:latin typeface="Arial" panose="020B0604020202020204" pitchFamily="34" charset="0"/>
              </a:rPr>
              <a:t>Želim da osnovna škola učita </a:t>
            </a:r>
            <a:r>
              <a:rPr lang="hr-HR" sz="1800" b="1" i="1" u="none" strike="noStrike" baseline="0" dirty="0" smtClean="0">
                <a:solidFill>
                  <a:srgbClr val="000000"/>
                </a:solidFill>
                <a:latin typeface="Arial" panose="020B0604020202020204" pitchFamily="34" charset="0"/>
              </a:rPr>
              <a:t>dokument</a:t>
            </a:r>
            <a:r>
              <a:rPr lang="hr-HR" sz="1800" b="0" i="1" u="none" strike="noStrike" baseline="0" dirty="0" smtClean="0">
                <a:solidFill>
                  <a:srgbClr val="000000"/>
                </a:solidFill>
                <a:latin typeface="Arial" panose="020B0604020202020204" pitchFamily="34" charset="0"/>
              </a:rPr>
              <a:t>. </a:t>
            </a:r>
            <a:endParaRPr lang="hr-HR" sz="1800" b="0" i="1"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Ako korisnik označi navedenu mogućnost, potrebno je da odnese dokument kojim dokazuje ispunjavanje uvjeta za stjecanje dodatnih bodova razredniku u osnovnoj školi koji učitava navedeni dokument u sustav te utvrđuje je li relevantan za upis i potom ga označava u sustavu kao prihvaćen. </a:t>
            </a:r>
          </a:p>
          <a:p>
            <a:r>
              <a:rPr lang="hr-HR" sz="1800" b="0" i="0" u="none" strike="noStrike" baseline="0" dirty="0">
                <a:solidFill>
                  <a:srgbClr val="000000"/>
                </a:solidFill>
                <a:latin typeface="Arial" panose="020B0604020202020204" pitchFamily="34" charset="0"/>
              </a:rPr>
              <a:t>Prihvaćanjem navedenog dokumenata korisnik će ostvariti prava prednosti/dodatne bodove koji će mu se prikazati u kartici </a:t>
            </a:r>
            <a:r>
              <a:rPr lang="hr-HR" sz="1800" b="1"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4202195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U svakom upisnom roku korisnik može prijaviti ograničen broj (6) obrazovnih programa. </a:t>
            </a:r>
          </a:p>
          <a:p>
            <a:pPr algn="just"/>
            <a:r>
              <a:rPr lang="hr-HR" sz="1800" b="0" i="0" u="none" strike="noStrike" baseline="0" dirty="0">
                <a:solidFill>
                  <a:srgbClr val="000000"/>
                </a:solidFill>
                <a:latin typeface="Arial" panose="020B0604020202020204" pitchFamily="34" charset="0"/>
              </a:rPr>
              <a:t>Klikom na karticu </a:t>
            </a:r>
            <a:r>
              <a:rPr lang="hr-HR" sz="1800" b="0"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a:t>
            </a:r>
            <a:r>
              <a:rPr lang="hr-HR" sz="1800" b="1" i="0" u="none" strike="noStrike" baseline="0" dirty="0">
                <a:solidFill>
                  <a:srgbClr val="000000"/>
                </a:solidFill>
                <a:latin typeface="Arial" panose="020B0604020202020204" pitchFamily="34" charset="0"/>
              </a:rPr>
              <a:t>koju je moguće pretraživati i bez prijavljivanja u sustav</a:t>
            </a:r>
            <a:r>
              <a:rPr lang="hr-HR" sz="1800" b="0" i="0" u="none" strike="noStrike" baseline="0" dirty="0">
                <a:solidFill>
                  <a:srgbClr val="000000"/>
                </a:solidFill>
                <a:latin typeface="Arial" panose="020B0604020202020204" pitchFamily="34" charset="0"/>
              </a:rPr>
              <a:t>) moguće je vidjeti izbornike za pretraživanje obrazovnih programa prema zadanim kriterijima pretrage. Moguće je prilagoditi pretragu s obzirom na vrstu programa, naziv programa, školu, mjesto, županiju te vrstu </a:t>
            </a:r>
            <a:r>
              <a:rPr lang="hr-HR" sz="1800" b="0" i="0" u="none" strike="noStrike" baseline="0" dirty="0" smtClean="0">
                <a:solidFill>
                  <a:srgbClr val="000000"/>
                </a:solidFill>
                <a:latin typeface="Arial" panose="020B0604020202020204" pitchFamily="34" charset="0"/>
              </a:rPr>
              <a:t>osnivača </a:t>
            </a:r>
            <a:r>
              <a:rPr lang="hr-HR" sz="1800" b="0" i="0" u="none" strike="noStrike" baseline="0" dirty="0">
                <a:solidFill>
                  <a:srgbClr val="000000"/>
                </a:solidFill>
                <a:latin typeface="Arial" panose="020B0604020202020204" pitchFamily="34" charset="0"/>
              </a:rPr>
              <a:t>srednje </a:t>
            </a:r>
            <a:r>
              <a:rPr lang="hr-HR" sz="1800" b="0" i="0" u="none" strike="noStrike" baseline="0" dirty="0" smtClean="0">
                <a:solidFill>
                  <a:srgbClr val="000000"/>
                </a:solidFill>
                <a:latin typeface="Arial" panose="020B0604020202020204" pitchFamily="34" charset="0"/>
              </a:rPr>
              <a:t>škole.</a:t>
            </a:r>
            <a:endParaRPr lang="hr-HR" dirty="0"/>
          </a:p>
        </p:txBody>
      </p:sp>
    </p:spTree>
    <p:extLst>
      <p:ext uri="{BB962C8B-B14F-4D97-AF65-F5344CB8AC3E}">
        <p14:creationId xmlns:p14="http://schemas.microsoft.com/office/powerpoint/2010/main" val="404665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Tražilica radi na način da se postave uvjeti pretraživanja unosom cijele riječi koja se želi pretraživati ili samo nekoliko slova (slika 25</a:t>
            </a:r>
            <a:r>
              <a:rPr lang="hr-HR" sz="1800" b="0" i="0" u="none" strike="noStrike" baseline="0" dirty="0" smtClean="0">
                <a:solidFill>
                  <a:srgbClr val="000000"/>
                </a:solidFill>
                <a:latin typeface="Arial" panose="020B0604020202020204" pitchFamily="34" charset="0"/>
              </a:rPr>
              <a:t>). U tom </a:t>
            </a:r>
            <a:r>
              <a:rPr lang="hr-HR" sz="1800" b="0" i="0" u="none" strike="noStrike" baseline="0" dirty="0">
                <a:solidFill>
                  <a:srgbClr val="000000"/>
                </a:solidFill>
                <a:latin typeface="Arial" panose="020B0604020202020204" pitchFamily="34" charset="0"/>
              </a:rPr>
              <a:t>slučaju će se u padajućem izborniku prikazati svi obrazovni programi koji sadrže traženu kombinaciju unesenih slova (slika 25). Odabirom željenoga naziva iz padajućeg izbornika obrazovni programi koji zadovoljavaju postavljene uvjete prikazat će se ispod </a:t>
            </a:r>
            <a:r>
              <a:rPr lang="hr-HR" sz="1800" b="0" i="0" u="none" strike="noStrike" baseline="0" dirty="0" smtClean="0">
                <a:solidFill>
                  <a:srgbClr val="000000"/>
                </a:solidFill>
                <a:latin typeface="Arial" panose="020B0604020202020204" pitchFamily="34" charset="0"/>
              </a:rPr>
              <a:t>tražilice.</a:t>
            </a:r>
            <a:endParaRPr lang="hr-HR" dirty="0"/>
          </a:p>
        </p:txBody>
      </p:sp>
    </p:spTree>
    <p:extLst>
      <p:ext uri="{BB962C8B-B14F-4D97-AF65-F5344CB8AC3E}">
        <p14:creationId xmlns:p14="http://schemas.microsoft.com/office/powerpoint/2010/main" val="203844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ili brisanjem unesenog zapisa uklanjaju se postavljeni uvjeti. </a:t>
            </a:r>
            <a:endParaRPr lang="hr-HR" dirty="0"/>
          </a:p>
        </p:txBody>
      </p:sp>
    </p:spTree>
    <p:extLst>
      <p:ext uri="{BB962C8B-B14F-4D97-AF65-F5344CB8AC3E}">
        <p14:creationId xmlns:p14="http://schemas.microsoft.com/office/powerpoint/2010/main" val="3250353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Za svaki obrazovni program moguće je pregledati detaljnije informacije koje sadrže opis programa, lokaciju srednje škole na karti, preduvjete za upis, broj upisnih mjesta i sl. klikom na ikonu u stupcu </a:t>
            </a:r>
            <a:r>
              <a:rPr lang="hr-HR" sz="1800" b="1" i="1" u="none" strike="noStrike" baseline="0" dirty="0">
                <a:solidFill>
                  <a:srgbClr val="000000"/>
                </a:solidFill>
                <a:latin typeface="Arial" panose="020B0604020202020204" pitchFamily="34" charset="0"/>
              </a:rPr>
              <a:t>Detalji i </a:t>
            </a:r>
            <a:r>
              <a:rPr lang="hr-HR" sz="1800" b="1" i="1" u="none" strike="noStrike" baseline="0" dirty="0" smtClean="0">
                <a:solidFill>
                  <a:srgbClr val="000000"/>
                </a:solidFill>
                <a:latin typeface="Arial" panose="020B0604020202020204" pitchFamily="34" charset="0"/>
              </a:rPr>
              <a:t>odabir</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308705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razdoblju u kojemu nije moguće prijavljivati obrazovne programe za upis ne prikazuje se gumb </a:t>
            </a:r>
            <a:r>
              <a:rPr lang="hr-HR" sz="1800" b="1" i="1" u="none" strike="noStrike" baseline="0" dirty="0">
                <a:solidFill>
                  <a:srgbClr val="000000"/>
                </a:solidFill>
                <a:latin typeface="Arial" panose="020B0604020202020204" pitchFamily="34" charset="0"/>
              </a:rPr>
              <a:t>Dodavanje u listu prioriteta</a:t>
            </a:r>
            <a:r>
              <a:rPr lang="hr-HR" sz="1800" b="0" i="0" u="none" strike="noStrike" baseline="0" dirty="0">
                <a:solidFill>
                  <a:srgbClr val="000000"/>
                </a:solidFill>
                <a:latin typeface="Arial" panose="020B0604020202020204" pitchFamily="34" charset="0"/>
              </a:rPr>
              <a:t>, a početkom prijava obrazovnih programa navedeni gumb postaje aktivan te klikom na njega korisnik odabire taj obrazovni program za </a:t>
            </a:r>
            <a:r>
              <a:rPr lang="hr-HR" sz="1800" b="0" i="0" u="none" strike="noStrike" baseline="0" dirty="0" smtClean="0">
                <a:solidFill>
                  <a:srgbClr val="000000"/>
                </a:solidFill>
                <a:latin typeface="Arial" panose="020B0604020202020204" pitchFamily="34" charset="0"/>
              </a:rPr>
              <a:t>upis. </a:t>
            </a:r>
            <a:endParaRPr lang="hr-HR" dirty="0"/>
          </a:p>
        </p:txBody>
      </p:sp>
    </p:spTree>
    <p:extLst>
      <p:ext uri="{BB962C8B-B14F-4D97-AF65-F5344CB8AC3E}">
        <p14:creationId xmlns:p14="http://schemas.microsoft.com/office/powerpoint/2010/main" val="1271638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Prilikom odabira programa, otvorit će se skočni prozor s izbornicima za odabir stranih jezika koje škola nudi te odabir izbornih predmeta (slika 31). Korisnik je dužan napraviti odabir prije </a:t>
            </a:r>
            <a:r>
              <a:rPr lang="hr-HR" sz="1800" b="0" i="0" u="none" strike="noStrike" baseline="0" dirty="0">
                <a:latin typeface="Calibri" panose="020F0502020204030204" pitchFamily="34" charset="0"/>
              </a:rPr>
              <a:t>dodavanja programa u listu prioriteta. </a:t>
            </a:r>
          </a:p>
          <a:p>
            <a:r>
              <a:rPr lang="hr-HR" sz="1800" b="0" i="0" u="none" strike="noStrike" baseline="0" dirty="0">
                <a:latin typeface="Calibri" panose="020F0502020204030204" pitchFamily="34" charset="0"/>
              </a:rPr>
              <a:t>U slučaju da korisnik pokuša dodati program na listu prioriteta bez da je prethodno napravio odabir stranih jezika i izbornih predmeta, isto će mu se onemogućiti te će se javiti poruka da je potrebno prije dodavanja programa napraviti odabir. Korisnik će svoj izbor stranih jezika i izbornih predmeta moći mijenjati na kartici </a:t>
            </a:r>
            <a:r>
              <a:rPr lang="hr-HR" sz="1800" b="1" i="1" u="none" strike="noStrike" baseline="0" dirty="0">
                <a:latin typeface="Arial" panose="020B0604020202020204" pitchFamily="34" charset="0"/>
              </a:rPr>
              <a:t>Moj odabir </a:t>
            </a:r>
            <a:r>
              <a:rPr lang="hr-HR" sz="1800" b="0" i="0" u="none" strike="noStrike" baseline="0" dirty="0">
                <a:latin typeface="Arial" panose="020B0604020202020204" pitchFamily="34" charset="0"/>
              </a:rPr>
              <a:t>do isteka roka za odabir obrazovnih programa (slika 32). </a:t>
            </a:r>
            <a:endParaRPr lang="hr-HR" dirty="0"/>
          </a:p>
        </p:txBody>
      </p:sp>
    </p:spTree>
    <p:extLst>
      <p:ext uri="{BB962C8B-B14F-4D97-AF65-F5344CB8AC3E}">
        <p14:creationId xmlns:p14="http://schemas.microsoft.com/office/powerpoint/2010/main" val="1960727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pl-PL" sz="1800" b="0" i="0" u="none" strike="noStrike" baseline="0" dirty="0">
                <a:solidFill>
                  <a:srgbClr val="000000"/>
                </a:solidFill>
                <a:latin typeface="Arial" panose="020B0604020202020204" pitchFamily="34" charset="0"/>
              </a:rPr>
              <a:t>Odabrani obrazovni program prikazat će se na kartici </a:t>
            </a:r>
            <a:r>
              <a:rPr lang="pl-PL" sz="1800" b="0" i="1" u="none" strike="noStrike" baseline="0" dirty="0">
                <a:solidFill>
                  <a:srgbClr val="000000"/>
                </a:solidFill>
                <a:latin typeface="Arial" panose="020B0604020202020204" pitchFamily="34" charset="0"/>
              </a:rPr>
              <a:t>Moj odabir</a:t>
            </a:r>
            <a:r>
              <a:rPr lang="pl-PL"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3755701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Također, ako korisnik već ima odabran maksimalan dozvoljeni broj obrazovnih programa, gumb </a:t>
            </a:r>
            <a:r>
              <a:rPr lang="hr-HR" sz="1800" b="1" i="1" u="none" strike="noStrike" baseline="0" dirty="0">
                <a:solidFill>
                  <a:srgbClr val="000000"/>
                </a:solidFill>
                <a:latin typeface="Arial" panose="020B0604020202020204" pitchFamily="34" charset="0"/>
              </a:rPr>
              <a:t>Dodavanje u listu prioriteta </a:t>
            </a:r>
            <a:r>
              <a:rPr lang="hr-HR" sz="1800" b="0" i="0" u="none" strike="noStrike" baseline="0" dirty="0" smtClean="0">
                <a:solidFill>
                  <a:srgbClr val="000000"/>
                </a:solidFill>
                <a:latin typeface="Arial" panose="020B0604020202020204" pitchFamily="34" charset="0"/>
              </a:rPr>
              <a:t>postat će siv te će ispod </a:t>
            </a:r>
            <a:r>
              <a:rPr lang="hr-HR" sz="1800" b="0" i="0" u="none" strike="noStrike" baseline="0" dirty="0">
                <a:solidFill>
                  <a:srgbClr val="000000"/>
                </a:solidFill>
                <a:latin typeface="Arial" panose="020B0604020202020204" pitchFamily="34" charset="0"/>
              </a:rPr>
              <a:t>njega pisati poruka </a:t>
            </a:r>
            <a:r>
              <a:rPr lang="hr-HR" sz="1800" b="1" i="1" u="none" strike="noStrike" baseline="0" dirty="0">
                <a:solidFill>
                  <a:srgbClr val="000000"/>
                </a:solidFill>
                <a:latin typeface="Arial" panose="020B0604020202020204" pitchFamily="34" charset="0"/>
              </a:rPr>
              <a:t>Odabran je maksimalan broj </a:t>
            </a:r>
            <a:r>
              <a:rPr lang="hr-HR" sz="1800" b="1" i="1" u="none" strike="noStrike" baseline="0" dirty="0" smtClean="0">
                <a:solidFill>
                  <a:srgbClr val="000000"/>
                </a:solidFill>
                <a:latin typeface="Arial" panose="020B0604020202020204" pitchFamily="34" charset="0"/>
              </a:rPr>
              <a:t>programa. </a:t>
            </a:r>
            <a:endParaRPr lang="hr-HR" b="1" dirty="0"/>
          </a:p>
        </p:txBody>
      </p:sp>
    </p:spTree>
    <p:extLst>
      <p:ext uri="{BB962C8B-B14F-4D97-AF65-F5344CB8AC3E}">
        <p14:creationId xmlns:p14="http://schemas.microsoft.com/office/powerpoint/2010/main" val="206449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290711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Isto tako, na listu prioriteta nije moguće dodati obrazovni program koji se već nalazi na njoj. U tome slučaju dodavanje obrazovnog programa bit će onemogućeno i umjesto gumba </a:t>
            </a:r>
            <a:r>
              <a:rPr lang="hr-HR" sz="1800" b="0" i="1" u="none" strike="noStrike" baseline="0" dirty="0">
                <a:solidFill>
                  <a:srgbClr val="000000"/>
                </a:solidFill>
                <a:latin typeface="Arial" panose="020B0604020202020204" pitchFamily="34" charset="0"/>
              </a:rPr>
              <a:t>Dodavanje u listu prioriteta </a:t>
            </a:r>
            <a:r>
              <a:rPr lang="hr-HR" sz="1800" b="0" i="0" u="none" strike="noStrike" baseline="0" dirty="0">
                <a:solidFill>
                  <a:srgbClr val="000000"/>
                </a:solidFill>
                <a:latin typeface="Arial" panose="020B0604020202020204" pitchFamily="34" charset="0"/>
              </a:rPr>
              <a:t>prikazivat će se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kojim se odabrani obrazovni program može izbrisati iz kartice </a:t>
            </a:r>
            <a:r>
              <a:rPr lang="hr-HR" sz="1800" b="0" i="1" u="none" strike="noStrike" baseline="0" dirty="0">
                <a:solidFill>
                  <a:srgbClr val="000000"/>
                </a:solidFill>
                <a:latin typeface="Arial" panose="020B0604020202020204" pitchFamily="34" charset="0"/>
              </a:rPr>
              <a:t>Moj </a:t>
            </a:r>
            <a:r>
              <a:rPr lang="hr-HR" sz="1800" b="0" i="1" u="none" strike="noStrike" baseline="0" dirty="0" smtClean="0">
                <a:solidFill>
                  <a:srgbClr val="000000"/>
                </a:solidFill>
                <a:latin typeface="Arial" panose="020B0604020202020204" pitchFamily="34" charset="0"/>
              </a:rPr>
              <a:t>odabir. </a:t>
            </a:r>
            <a:endParaRPr lang="hr-HR" dirty="0"/>
          </a:p>
        </p:txBody>
      </p:sp>
    </p:spTree>
    <p:extLst>
      <p:ext uri="{BB962C8B-B14F-4D97-AF65-F5344CB8AC3E}">
        <p14:creationId xmlns:p14="http://schemas.microsoft.com/office/powerpoint/2010/main" val="1383049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otvara se skočni prozor s porukom kojom se traži potvrda brisanja klikom na </a:t>
            </a:r>
            <a:r>
              <a:rPr lang="hr-HR" sz="1800" b="1" i="1" u="none" strike="noStrike" baseline="0" dirty="0">
                <a:solidFill>
                  <a:srgbClr val="000000"/>
                </a:solidFill>
                <a:latin typeface="Arial" panose="020B0604020202020204" pitchFamily="34" charset="0"/>
              </a:rPr>
              <a:t>Da </a:t>
            </a:r>
            <a:r>
              <a:rPr lang="hr-HR" sz="1800" b="1" i="0" u="none" strike="noStrike" baseline="0" dirty="0">
                <a:solidFill>
                  <a:srgbClr val="000000"/>
                </a:solidFill>
                <a:latin typeface="Arial" panose="020B0604020202020204" pitchFamily="34" charset="0"/>
              </a:rPr>
              <a:t>ili </a:t>
            </a:r>
            <a:r>
              <a:rPr lang="hr-HR" sz="1800" b="1" i="1" u="none" strike="noStrike" baseline="0" dirty="0">
                <a:solidFill>
                  <a:srgbClr val="000000"/>
                </a:solidFill>
                <a:latin typeface="Arial" panose="020B0604020202020204" pitchFamily="34" charset="0"/>
              </a:rPr>
              <a:t>Ne </a:t>
            </a:r>
            <a:r>
              <a:rPr lang="hr-HR" sz="1800" b="0" i="0" u="none" strike="noStrike" baseline="0" dirty="0">
                <a:solidFill>
                  <a:srgbClr val="000000"/>
                </a:solidFill>
                <a:latin typeface="Arial" panose="020B0604020202020204" pitchFamily="34" charset="0"/>
              </a:rPr>
              <a:t>te se klikom na jednu od opcija skočni prozor </a:t>
            </a:r>
            <a:r>
              <a:rPr lang="hr-HR" sz="1800" b="0" i="0" u="none" strike="noStrike" baseline="0" dirty="0" smtClean="0">
                <a:solidFill>
                  <a:srgbClr val="000000"/>
                </a:solidFill>
                <a:latin typeface="Arial" panose="020B0604020202020204" pitchFamily="34" charset="0"/>
              </a:rPr>
              <a:t>zatvara. </a:t>
            </a:r>
            <a:endParaRPr lang="hr-HR" sz="1800" b="0" i="0"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Zatvori</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zatvara se kartica </a:t>
            </a:r>
            <a:r>
              <a:rPr lang="hr-HR" sz="1800" b="0" i="1" u="none" strike="noStrike" baseline="0" dirty="0">
                <a:solidFill>
                  <a:srgbClr val="000000"/>
                </a:solidFill>
                <a:latin typeface="Arial" panose="020B0604020202020204" pitchFamily="34" charset="0"/>
              </a:rPr>
              <a:t>Detalji i odabir </a:t>
            </a:r>
            <a:r>
              <a:rPr lang="hr-HR" sz="1800" b="0" i="0" u="none" strike="noStrike" baseline="0" dirty="0">
                <a:solidFill>
                  <a:srgbClr val="000000"/>
                </a:solidFill>
                <a:latin typeface="Arial" panose="020B0604020202020204" pitchFamily="34" charset="0"/>
              </a:rPr>
              <a:t>odabranoga obrazovnog programa te se prikaz vraća na prethodni ekran popisa škola i programa prema traženim kriterijima. </a:t>
            </a:r>
          </a:p>
          <a:p>
            <a:r>
              <a:rPr lang="hr-HR" sz="1800" b="0" i="0" u="none" strike="noStrike" baseline="0" dirty="0">
                <a:solidFill>
                  <a:srgbClr val="000000"/>
                </a:solidFill>
                <a:latin typeface="Arial" panose="020B0604020202020204" pitchFamily="34" charset="0"/>
              </a:rPr>
              <a:t>Popis odabranih obrazovnih programa za upis može se vidjeti na kartici </a:t>
            </a:r>
            <a:r>
              <a:rPr lang="hr-HR" sz="1800" b="1" i="1" u="none" strike="noStrike" baseline="0" dirty="0">
                <a:solidFill>
                  <a:srgbClr val="000000"/>
                </a:solidFill>
                <a:latin typeface="Arial" panose="020B0604020202020204" pitchFamily="34" charset="0"/>
              </a:rPr>
              <a:t>Moj odabir</a:t>
            </a:r>
            <a:r>
              <a:rPr lang="hr-HR" sz="1800" b="1" i="0" u="none" strike="noStrike" baseline="0" dirty="0">
                <a:solidFill>
                  <a:srgbClr val="000000"/>
                </a:solidFill>
                <a:latin typeface="Arial" panose="020B0604020202020204" pitchFamily="34" charset="0"/>
              </a:rPr>
              <a:t>. </a:t>
            </a:r>
            <a:endParaRPr lang="hr-HR" b="1" dirty="0"/>
          </a:p>
        </p:txBody>
      </p:sp>
    </p:spTree>
    <p:extLst>
      <p:ext uri="{BB962C8B-B14F-4D97-AF65-F5344CB8AC3E}">
        <p14:creationId xmlns:p14="http://schemas.microsoft.com/office/powerpoint/2010/main" val="411795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Odabrane </a:t>
            </a:r>
            <a:r>
              <a:rPr lang="hr-HR" sz="1800" b="0" i="0" u="none" strike="noStrike" baseline="0" dirty="0">
                <a:solidFill>
                  <a:srgbClr val="000000"/>
                </a:solidFill>
                <a:latin typeface="Arial" panose="020B0604020202020204" pitchFamily="34" charset="0"/>
              </a:rPr>
              <a:t>obrazovne programe moguće je obrisati s liste prioriteta klikom na </a:t>
            </a:r>
            <a:r>
              <a:rPr lang="hr-HR" sz="1800" b="0" i="0" u="none" strike="noStrike" baseline="0" dirty="0" smtClean="0">
                <a:solidFill>
                  <a:srgbClr val="000000"/>
                </a:solidFill>
                <a:latin typeface="Arial" panose="020B0604020202020204" pitchFamily="34" charset="0"/>
              </a:rPr>
              <a:t>ikonu koša za smeće </a:t>
            </a:r>
            <a:r>
              <a:rPr lang="hr-HR" sz="1800" b="0" i="0" u="none" strike="noStrike" baseline="0" dirty="0">
                <a:solidFill>
                  <a:srgbClr val="000000"/>
                </a:solidFill>
                <a:latin typeface="Arial" panose="020B0604020202020204" pitchFamily="34" charset="0"/>
              </a:rPr>
              <a:t>koja se nalazi kraj svakoga odabranoga programa. Klikom na ikonu na dnu ekrana </a:t>
            </a:r>
            <a:r>
              <a:rPr lang="hr-HR" sz="1800" b="0" i="0" u="none" strike="noStrike" baseline="0" dirty="0">
                <a:solidFill>
                  <a:srgbClr val="000000"/>
                </a:solidFill>
                <a:latin typeface="Calibri" panose="020F0502020204030204" pitchFamily="34" charset="0"/>
              </a:rPr>
              <a:t>28 </a:t>
            </a:r>
            <a:r>
              <a:rPr lang="hr-HR" sz="1800" b="0" i="0" u="none" strike="noStrike" baseline="0" dirty="0">
                <a:latin typeface="Calibri" panose="020F0502020204030204" pitchFamily="34" charset="0"/>
              </a:rPr>
              <a:t>prikazuje se poruka </a:t>
            </a:r>
            <a:r>
              <a:rPr lang="hr-HR" sz="1800" b="1" i="1" u="none" strike="noStrike" baseline="0" dirty="0">
                <a:latin typeface="Arial" panose="020B0604020202020204" pitchFamily="34" charset="0"/>
              </a:rPr>
              <a:t>Napravljene su izmjene, potrebno ih je pohraniti </a:t>
            </a:r>
            <a:r>
              <a:rPr lang="hr-HR" sz="1800" b="0" i="0" u="none" strike="noStrike" baseline="0" dirty="0">
                <a:latin typeface="Arial" panose="020B0604020202020204" pitchFamily="34" charset="0"/>
              </a:rPr>
              <a:t>s gumbima </a:t>
            </a:r>
            <a:r>
              <a:rPr lang="hr-HR" sz="1800" b="1" i="1" u="none" strike="noStrike" baseline="0" dirty="0">
                <a:latin typeface="Arial" panose="020B0604020202020204" pitchFamily="34" charset="0"/>
              </a:rPr>
              <a:t>Pohrani </a:t>
            </a:r>
            <a:r>
              <a:rPr lang="hr-HR" sz="1800" b="1" i="0" u="none" strike="noStrike" baseline="0" dirty="0">
                <a:latin typeface="Arial" panose="020B0604020202020204" pitchFamily="34" charset="0"/>
              </a:rPr>
              <a:t>i </a:t>
            </a:r>
            <a:r>
              <a:rPr lang="hr-HR" sz="1800" b="1" i="1" u="none" strike="noStrike" baseline="0" dirty="0">
                <a:latin typeface="Arial" panose="020B0604020202020204" pitchFamily="34" charset="0"/>
              </a:rPr>
              <a:t>Odbaci </a:t>
            </a:r>
            <a:r>
              <a:rPr lang="hr-HR" sz="1800" b="0" i="0" u="none" strike="noStrike" baseline="0" dirty="0">
                <a:latin typeface="Arial" panose="020B0604020202020204" pitchFamily="34" charset="0"/>
              </a:rPr>
              <a:t>(slika 38). Odabirom jedne od opcija promjena se sprema ili odbacuje. </a:t>
            </a:r>
            <a:endParaRPr lang="hr-HR" dirty="0"/>
          </a:p>
        </p:txBody>
      </p:sp>
    </p:spTree>
    <p:extLst>
      <p:ext uri="{BB962C8B-B14F-4D97-AF65-F5344CB8AC3E}">
        <p14:creationId xmlns:p14="http://schemas.microsoft.com/office/powerpoint/2010/main" val="3831283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Obrazovni programi mogu se pomicati duž liste prioriteta na dva načina: </a:t>
            </a:r>
          </a:p>
          <a:p>
            <a:r>
              <a:rPr lang="hr-HR" sz="1800" b="0" i="0" u="none" strike="noStrike" baseline="0" dirty="0">
                <a:solidFill>
                  <a:srgbClr val="000000"/>
                </a:solidFill>
                <a:latin typeface="Arial" panose="020B0604020202020204" pitchFamily="34" charset="0"/>
              </a:rPr>
              <a:t>1. postupkom </a:t>
            </a:r>
            <a:r>
              <a:rPr lang="hr-HR" sz="1800" b="1" i="1" u="none" strike="noStrike" baseline="0" dirty="0">
                <a:solidFill>
                  <a:srgbClr val="000000"/>
                </a:solidFill>
                <a:latin typeface="Arial" panose="020B0604020202020204" pitchFamily="34" charset="0"/>
              </a:rPr>
              <a:t>drag </a:t>
            </a:r>
            <a:r>
              <a:rPr lang="hr-HR" sz="1800" b="1" i="1" u="none" strike="noStrike" baseline="0" dirty="0" err="1">
                <a:solidFill>
                  <a:srgbClr val="000000"/>
                </a:solidFill>
                <a:latin typeface="Arial" panose="020B0604020202020204" pitchFamily="34" charset="0"/>
              </a:rPr>
              <a:t>and</a:t>
            </a:r>
            <a:r>
              <a:rPr lang="hr-HR" sz="1800" b="1" i="1" u="none" strike="noStrike" baseline="0" dirty="0">
                <a:solidFill>
                  <a:srgbClr val="000000"/>
                </a:solidFill>
                <a:latin typeface="Arial" panose="020B0604020202020204" pitchFamily="34" charset="0"/>
              </a:rPr>
              <a:t> drop (povuci i ispusti) </a:t>
            </a:r>
            <a:r>
              <a:rPr lang="hr-HR" sz="1800" b="0" i="0" u="none" strike="noStrike" baseline="0" dirty="0">
                <a:solidFill>
                  <a:srgbClr val="000000"/>
                </a:solidFill>
                <a:latin typeface="Arial" panose="020B0604020202020204" pitchFamily="34" charset="0"/>
              </a:rPr>
              <a:t>klikom na ikonu </a:t>
            </a:r>
            <a:r>
              <a:rPr lang="hr-HR" sz="1800" b="0" i="0" u="none" strike="noStrike" baseline="0" dirty="0">
                <a:solidFill>
                  <a:srgbClr val="000000"/>
                </a:solidFill>
                <a:latin typeface="Material Design Icons"/>
              </a:rPr>
              <a:t>󰇛 </a:t>
            </a:r>
            <a:r>
              <a:rPr lang="hr-HR" sz="1800" b="0" i="0" u="none" strike="noStrike" baseline="0" dirty="0">
                <a:solidFill>
                  <a:srgbClr val="000000"/>
                </a:solidFill>
                <a:latin typeface="Arial" panose="020B0604020202020204" pitchFamily="34" charset="0"/>
              </a:rPr>
              <a:t>ispred naziva obrazovnog programa te povlačenjem na mjesto na listi prioriteta na koje se isti želi staviti </a:t>
            </a:r>
          </a:p>
          <a:p>
            <a:r>
              <a:rPr lang="pl-PL" sz="1800" b="0" i="0" u="none" strike="noStrike" baseline="0" dirty="0">
                <a:solidFill>
                  <a:srgbClr val="000000"/>
                </a:solidFill>
                <a:latin typeface="Arial" panose="020B0604020202020204" pitchFamily="34" charset="0"/>
              </a:rPr>
              <a:t>2. klikom na ikone </a:t>
            </a:r>
            <a:r>
              <a:rPr lang="pl-PL" sz="1800" b="0" i="0" u="none" strike="noStrike" baseline="0" dirty="0" smtClean="0">
                <a:solidFill>
                  <a:srgbClr val="000000"/>
                </a:solidFill>
                <a:latin typeface="Arial" panose="020B0604020202020204" pitchFamily="34" charset="0"/>
              </a:rPr>
              <a:t>kraj </a:t>
            </a:r>
            <a:r>
              <a:rPr lang="pl-PL" sz="1800" b="0" i="0" u="none" strike="noStrike" baseline="0" dirty="0">
                <a:solidFill>
                  <a:srgbClr val="000000"/>
                </a:solidFill>
                <a:latin typeface="Arial" panose="020B0604020202020204" pitchFamily="34" charset="0"/>
              </a:rPr>
              <a:t>svakoga odabranoga obrazovnog programa (slika 37). </a:t>
            </a:r>
            <a:endParaRPr lang="hr-HR" dirty="0"/>
          </a:p>
        </p:txBody>
      </p:sp>
    </p:spTree>
    <p:extLst>
      <p:ext uri="{BB962C8B-B14F-4D97-AF65-F5344CB8AC3E}">
        <p14:creationId xmlns:p14="http://schemas.microsoft.com/office/powerpoint/2010/main" val="1266175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Ispod liste prioriteta nalazi se gumb </a:t>
            </a:r>
            <a:r>
              <a:rPr lang="hr-HR" sz="1800" b="0" i="1" u="none" strike="noStrike" baseline="0" dirty="0">
                <a:solidFill>
                  <a:srgbClr val="000000"/>
                </a:solidFill>
                <a:latin typeface="Arial" panose="020B0604020202020204" pitchFamily="34" charset="0"/>
              </a:rPr>
              <a:t>Dodaj program</a:t>
            </a:r>
            <a:r>
              <a:rPr lang="hr-HR" sz="1800" b="0" i="0" u="none" strike="noStrike" baseline="0" dirty="0">
                <a:solidFill>
                  <a:srgbClr val="000000"/>
                </a:solidFill>
                <a:latin typeface="Arial" panose="020B0604020202020204" pitchFamily="34" charset="0"/>
              </a:rPr>
              <a:t>. Klikom na taj gumb otvara se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gdje se može pretraživati i dodavati nove obrazovne programe na listu </a:t>
            </a:r>
            <a:r>
              <a:rPr lang="hr-HR" sz="1800" b="0" i="0" u="none" strike="noStrike" baseline="0" dirty="0" smtClean="0">
                <a:solidFill>
                  <a:srgbClr val="000000"/>
                </a:solidFill>
                <a:latin typeface="Arial" panose="020B0604020202020204" pitchFamily="34" charset="0"/>
              </a:rPr>
              <a:t>prioriteta. </a:t>
            </a:r>
            <a:endParaRPr lang="hr-HR" dirty="0"/>
          </a:p>
        </p:txBody>
      </p:sp>
    </p:spTree>
    <p:extLst>
      <p:ext uri="{BB962C8B-B14F-4D97-AF65-F5344CB8AC3E}">
        <p14:creationId xmlns:p14="http://schemas.microsoft.com/office/powerpoint/2010/main" val="1075773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954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Korisnici koji ispunjavaju propisane preduvjete imaju mogućnost prijave kombinacije gimnazijskih, najmanje četverogodišnjih strukovnih općeobrazovnih (temeljnih) i umjetničkih (paralelnih) programa </a:t>
            </a:r>
            <a:r>
              <a:rPr lang="hr-HR" sz="1800" b="0" i="0" u="none" strike="noStrike" baseline="0" dirty="0" smtClean="0">
                <a:solidFill>
                  <a:srgbClr val="000000"/>
                </a:solidFill>
                <a:latin typeface="Arial" panose="020B0604020202020204" pitchFamily="34" charset="0"/>
              </a:rPr>
              <a:t>obrazovanja.</a:t>
            </a:r>
            <a:endParaRPr lang="hr-HR" dirty="0"/>
          </a:p>
        </p:txBody>
      </p:sp>
    </p:spTree>
    <p:extLst>
      <p:ext uri="{BB962C8B-B14F-4D97-AF65-F5344CB8AC3E}">
        <p14:creationId xmlns:p14="http://schemas.microsoft.com/office/powerpoint/2010/main" val="3737627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Dodaj paralelni program </a:t>
            </a:r>
            <a:r>
              <a:rPr lang="hr-HR" sz="1800" b="0" i="0" u="none" strike="noStrike" baseline="0" dirty="0">
                <a:solidFill>
                  <a:srgbClr val="000000"/>
                </a:solidFill>
                <a:latin typeface="Arial" panose="020B0604020202020204" pitchFamily="34" charset="0"/>
              </a:rPr>
              <a:t>korisniku se otvara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na kojoj se za odabir prikazuju samo umjetnički programi. Odabirom nekog programa, isti se prikazuje u kartici </a:t>
            </a:r>
            <a:r>
              <a:rPr lang="hr-HR" sz="1800" b="1" i="0" u="none" strike="noStrike" baseline="0" dirty="0">
                <a:solidFill>
                  <a:srgbClr val="000000"/>
                </a:solidFill>
                <a:latin typeface="Arial" panose="020B0604020202020204" pitchFamily="34" charset="0"/>
              </a:rPr>
              <a:t>Moj odabir </a:t>
            </a:r>
            <a:r>
              <a:rPr lang="hr-HR" sz="1800" b="0" i="0" u="none" strike="noStrike" baseline="0" dirty="0">
                <a:solidFill>
                  <a:srgbClr val="000000"/>
                </a:solidFill>
                <a:latin typeface="Arial" panose="020B0604020202020204" pitchFamily="34" charset="0"/>
              </a:rPr>
              <a:t>uz temeljni prijavljeni </a:t>
            </a:r>
            <a:r>
              <a:rPr lang="hr-HR" sz="1800" b="0" i="0" u="none" strike="noStrike" baseline="0" dirty="0" smtClean="0">
                <a:solidFill>
                  <a:srgbClr val="000000"/>
                </a:solidFill>
                <a:latin typeface="Arial" panose="020B0604020202020204" pitchFamily="34" charset="0"/>
              </a:rPr>
              <a:t>program.</a:t>
            </a:r>
            <a:endParaRPr lang="hr-HR" dirty="0"/>
          </a:p>
        </p:txBody>
      </p:sp>
    </p:spTree>
    <p:extLst>
      <p:ext uri="{BB962C8B-B14F-4D97-AF65-F5344CB8AC3E}">
        <p14:creationId xmlns:p14="http://schemas.microsoft.com/office/powerpoint/2010/main" val="4163001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Moguće je i svaki od tih programa prijaviti i samostalno</a:t>
            </a:r>
            <a:r>
              <a:rPr lang="hr-HR" sz="1800" b="0" i="0" u="none" strike="noStrike" baseline="0" dirty="0">
                <a:solidFill>
                  <a:srgbClr val="000000"/>
                </a:solidFill>
                <a:latin typeface="Arial" panose="020B0604020202020204" pitchFamily="34" charset="0"/>
              </a:rPr>
              <a:t> kako bi, u slučaju nezadovoljenja potrebnih preduvjeta za upis obaju programa iz kombinacije, kandidat ostao u konkurenciji za upis u pojedinačni program. </a:t>
            </a:r>
          </a:p>
          <a:p>
            <a:pPr algn="just"/>
            <a:r>
              <a:rPr lang="hr-HR" sz="1800" b="0" i="0" u="none" strike="noStrike" baseline="0" dirty="0">
                <a:solidFill>
                  <a:srgbClr val="000000"/>
                </a:solidFill>
                <a:latin typeface="Arial" panose="020B0604020202020204" pitchFamily="34" charset="0"/>
              </a:rPr>
              <a:t>Korisnici mogu putem sustava prijaviti i drugi paralelni umjetnički program. Preduvjeti za prijavu drugog paralelnog umjetničkog programa jednaki su kao i za prijavu prvoga, no korisnik prvo dodaje prvi paralelni umjetnički program, a potom se prikazuje gumb </a:t>
            </a:r>
            <a:r>
              <a:rPr lang="hr-HR" sz="1800" b="1" i="1" u="none" strike="noStrike" baseline="0" dirty="0">
                <a:solidFill>
                  <a:srgbClr val="000000"/>
                </a:solidFill>
                <a:latin typeface="Arial" panose="020B0604020202020204" pitchFamily="34" charset="0"/>
              </a:rPr>
              <a:t>Dodaj drugi paralelni </a:t>
            </a:r>
            <a:r>
              <a:rPr lang="hr-HR" sz="1800" b="1" i="1" u="none" strike="noStrike" baseline="0" dirty="0" smtClean="0">
                <a:solidFill>
                  <a:srgbClr val="000000"/>
                </a:solidFill>
                <a:latin typeface="Arial" panose="020B0604020202020204" pitchFamily="34" charset="0"/>
              </a:rPr>
              <a:t>program</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3003227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U tome slučaju, korisnik mora ući u upisnu kvotu sva tri programa obrazovanja iz kombinacije i snositi troškove školovanja u drugome umjetničkome programu </a:t>
            </a:r>
            <a:r>
              <a:rPr lang="hr-HR" sz="1800" b="0" i="0" u="none" strike="noStrike" baseline="0" dirty="0" smtClean="0">
                <a:solidFill>
                  <a:srgbClr val="000000"/>
                </a:solidFill>
                <a:latin typeface="Arial" panose="020B0604020202020204" pitchFamily="34" charset="0"/>
              </a:rPr>
              <a:t>obrazovanja.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Također, pojedini prioritet sa svim prijavljeni programima na tome prioritetu moguće je obrisati s liste prioriteta klikom na ikonu koja se nalazi kraj svakoga </a:t>
            </a:r>
            <a:r>
              <a:rPr lang="hr-HR" sz="1800" b="0" i="0" u="none" strike="noStrike" baseline="0" dirty="0" smtClean="0">
                <a:solidFill>
                  <a:srgbClr val="000000"/>
                </a:solidFill>
                <a:latin typeface="Arial" panose="020B0604020202020204" pitchFamily="34" charset="0"/>
              </a:rPr>
              <a:t>prioriteta.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Isto tako, ako se želi samo obrisati dodani paralelni umjetnički program bez brisanja cijelog prioriteta, isto je moguće klikom na ikonu koja se nalazi u retku tog paralelnog umjetničkog </a:t>
            </a:r>
            <a:r>
              <a:rPr lang="hr-HR" sz="1800" b="0" i="0" u="none" strike="noStrike" baseline="0" dirty="0" smtClean="0">
                <a:solidFill>
                  <a:srgbClr val="000000"/>
                </a:solidFill>
                <a:latin typeface="Arial" panose="020B0604020202020204" pitchFamily="34" charset="0"/>
              </a:rPr>
              <a:t>programa.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U slučaju da je korisnik odabrao dva paralelna umjetnička programa, ikona prvo će se pojaviti kod drugog odabranog paralelnog programa, a nakon njegova brisanja, pojavit će se kod preostalog paralelnog programa. </a:t>
            </a:r>
            <a:endParaRPr lang="hr-HR" dirty="0"/>
          </a:p>
        </p:txBody>
      </p:sp>
    </p:spTree>
    <p:extLst>
      <p:ext uri="{BB962C8B-B14F-4D97-AF65-F5344CB8AC3E}">
        <p14:creationId xmlns:p14="http://schemas.microsoft.com/office/powerpoint/2010/main" val="96510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7fcb96688_9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7fcb96688_9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4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331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Kandidati koji se upisuju u razredne odjele za sportaše iskazuju interes za upis u razredne odjele za sportaše u </a:t>
            </a:r>
            <a:r>
              <a:rPr lang="hr-HR" sz="1800" b="0" i="0" u="none" strike="noStrike" baseline="0" dirty="0" err="1">
                <a:solidFill>
                  <a:srgbClr val="000000"/>
                </a:solidFill>
                <a:latin typeface="Arial" panose="020B0604020202020204" pitchFamily="34" charset="0"/>
              </a:rPr>
              <a:t>NISpuSŠ</a:t>
            </a:r>
            <a:r>
              <a:rPr lang="hr-HR" sz="1800" b="0" i="0" u="none" strike="noStrike" baseline="0" dirty="0">
                <a:solidFill>
                  <a:srgbClr val="000000"/>
                </a:solidFill>
                <a:latin typeface="Arial" panose="020B0604020202020204" pitchFamily="34" charset="0"/>
              </a:rPr>
              <a:t>-u odabirom sporta. Oni koji u propisanom roku ne iskažu interes za upis u razredne odjele za sportaše, ne mogu odabrati programe obrazovanja koji imaju razredne odjele za sportaše. </a:t>
            </a:r>
          </a:p>
          <a:p>
            <a:pPr algn="just"/>
            <a:r>
              <a:rPr lang="hr-HR" sz="1800" b="0" i="0" u="none" strike="noStrike" baseline="0" dirty="0">
                <a:solidFill>
                  <a:srgbClr val="000000"/>
                </a:solidFill>
                <a:latin typeface="Arial" panose="020B0604020202020204" pitchFamily="34" charset="0"/>
              </a:rPr>
              <a:t>Na kartici Moji podaci u polju Sportovi klikom na gumb </a:t>
            </a:r>
            <a:r>
              <a:rPr lang="hr-HR" sz="1800" b="1" i="1" u="none" strike="noStrike" baseline="0" dirty="0">
                <a:solidFill>
                  <a:srgbClr val="000000"/>
                </a:solidFill>
                <a:latin typeface="Arial" panose="020B0604020202020204" pitchFamily="34" charset="0"/>
              </a:rPr>
              <a:t>Dodaj sport </a:t>
            </a:r>
            <a:r>
              <a:rPr lang="hr-HR" sz="1800" b="0" i="0" u="none" strike="noStrike" baseline="0" dirty="0">
                <a:solidFill>
                  <a:srgbClr val="000000"/>
                </a:solidFill>
                <a:latin typeface="Arial" panose="020B0604020202020204" pitchFamily="34" charset="0"/>
              </a:rPr>
              <a:t>(slika 47) otvara se skočni prozor u kojemu se iz padajućeg izbornika odabire sport, a u polje se unosi ime kluba te iz padajućeg izbornika odabire mjesto u kojem se klub nalazi (slika 48). </a:t>
            </a:r>
            <a:endParaRPr lang="hr-HR" dirty="0"/>
          </a:p>
        </p:txBody>
      </p:sp>
    </p:spTree>
    <p:extLst>
      <p:ext uri="{BB962C8B-B14F-4D97-AF65-F5344CB8AC3E}">
        <p14:creationId xmlns:p14="http://schemas.microsoft.com/office/powerpoint/2010/main" val="1352663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Na kartici Moji podaci u polju Sportovi klikom na gumb </a:t>
            </a:r>
            <a:r>
              <a:rPr lang="hr-HR" sz="1800" b="1" i="1" u="none" strike="noStrike" baseline="0" dirty="0">
                <a:solidFill>
                  <a:srgbClr val="000000"/>
                </a:solidFill>
                <a:latin typeface="Arial" panose="020B0604020202020204" pitchFamily="34" charset="0"/>
              </a:rPr>
              <a:t>Dodaj sport </a:t>
            </a:r>
            <a:r>
              <a:rPr lang="hr-HR" sz="1800" b="0" i="0" u="none" strike="noStrike" baseline="0" dirty="0">
                <a:solidFill>
                  <a:srgbClr val="000000"/>
                </a:solidFill>
                <a:latin typeface="Arial" panose="020B0604020202020204" pitchFamily="34" charset="0"/>
              </a:rPr>
              <a:t>(slika 47) otvara se skočni prozor u kojemu se iz padajućeg izbornika odabire sport, a u polje se unosi ime kluba te iz padajućeg izbornika odabire mjesto u kojem se klub nalazi (slika 48). </a:t>
            </a:r>
            <a:endParaRPr lang="hr-HR" sz="1800" dirty="0"/>
          </a:p>
          <a:p>
            <a:pPr algn="just"/>
            <a:r>
              <a:rPr lang="pl-PL" sz="1800" b="0" i="0" u="none" strike="noStrike" baseline="0" dirty="0">
                <a:solidFill>
                  <a:srgbClr val="000000"/>
                </a:solidFill>
                <a:latin typeface="Arial" panose="020B0604020202020204" pitchFamily="34" charset="0"/>
              </a:rPr>
              <a:t>Moguće je unijeti više od jednog sporta, klikom na gumb </a:t>
            </a:r>
            <a:r>
              <a:rPr lang="pl-PL" sz="1800" b="1" i="1" u="none" strike="noStrike" baseline="0" dirty="0">
                <a:solidFill>
                  <a:srgbClr val="000000"/>
                </a:solidFill>
                <a:latin typeface="Arial" panose="020B0604020202020204" pitchFamily="34" charset="0"/>
              </a:rPr>
              <a:t>Dodaj novi </a:t>
            </a:r>
            <a:r>
              <a:rPr lang="pl-PL" sz="1800" b="1" i="1" u="none" strike="noStrike" baseline="0" dirty="0" smtClean="0">
                <a:solidFill>
                  <a:srgbClr val="000000"/>
                </a:solidFill>
                <a:latin typeface="Arial" panose="020B0604020202020204" pitchFamily="34" charset="0"/>
              </a:rPr>
              <a:t>sport, </a:t>
            </a:r>
            <a:r>
              <a:rPr lang="pl-PL" sz="1800" b="0" i="0" u="none" strike="noStrike" baseline="0" dirty="0" smtClean="0">
                <a:solidFill>
                  <a:srgbClr val="000000"/>
                </a:solidFill>
                <a:latin typeface="Arial" panose="020B0604020202020204" pitchFamily="34" charset="0"/>
              </a:rPr>
              <a:t>ali će se bodovati samo najpovoljniji rezultat</a:t>
            </a:r>
            <a:r>
              <a:rPr lang="pl-PL" sz="1800" b="0" i="1" u="none" strike="noStrike" baseline="0" dirty="0" smtClean="0">
                <a:solidFill>
                  <a:srgbClr val="000000"/>
                </a:solidFill>
                <a:latin typeface="Arial" panose="020B0604020202020204" pitchFamily="34" charset="0"/>
              </a:rPr>
              <a:t>. </a:t>
            </a:r>
          </a:p>
          <a:p>
            <a:pPr algn="just"/>
            <a:r>
              <a:rPr lang="pl-PL" sz="1800" b="0" i="0" u="none" strike="noStrike" baseline="0" dirty="0" smtClean="0">
                <a:solidFill>
                  <a:srgbClr val="000000"/>
                </a:solidFill>
                <a:latin typeface="Arial" panose="020B0604020202020204" pitchFamily="34" charset="0"/>
              </a:rPr>
              <a:t>Pravo prijava za upis u razredne odjele za sportaše imaju isključivo kandidati koji su uvršteni na rang-listu određenog sportskog saveza.</a:t>
            </a:r>
            <a:endParaRPr lang="hr-HR" i="0" dirty="0"/>
          </a:p>
        </p:txBody>
      </p:sp>
    </p:spTree>
    <p:extLst>
      <p:ext uri="{BB962C8B-B14F-4D97-AF65-F5344CB8AC3E}">
        <p14:creationId xmlns:p14="http://schemas.microsoft.com/office/powerpoint/2010/main" val="4273690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3744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Na kartici </a:t>
            </a:r>
            <a:r>
              <a:rPr lang="hr-HR" sz="1800" b="1" i="1" u="none" strike="noStrike" baseline="0" dirty="0">
                <a:solidFill>
                  <a:srgbClr val="000000"/>
                </a:solidFill>
                <a:latin typeface="Arial" panose="020B0604020202020204" pitchFamily="34" charset="0"/>
              </a:rPr>
              <a:t>Moj raspored </a:t>
            </a:r>
            <a:r>
              <a:rPr lang="hr-HR" sz="1800" b="0" i="0" u="none" strike="noStrike" baseline="0" dirty="0">
                <a:solidFill>
                  <a:srgbClr val="000000"/>
                </a:solidFill>
                <a:latin typeface="Arial" panose="020B0604020202020204" pitchFamily="34" charset="0"/>
              </a:rPr>
              <a:t>moguće je vidjeti vremenski raspored održavanja dodatnih provjera znanja, vještina i sposobnosti ako je korisnik prijavio obrazovni program koji isto </a:t>
            </a:r>
            <a:r>
              <a:rPr lang="hr-HR" sz="1800" b="0" i="0" u="none" strike="noStrike" baseline="0" dirty="0" smtClean="0">
                <a:solidFill>
                  <a:srgbClr val="000000"/>
                </a:solidFill>
                <a:latin typeface="Arial" panose="020B0604020202020204" pitchFamily="34" charset="0"/>
              </a:rPr>
              <a:t>zahtijeva. </a:t>
            </a:r>
            <a:endParaRPr lang="hr-HR" sz="1800" b="0" i="0" u="none" strike="noStrike" baseline="0" dirty="0">
              <a:solidFill>
                <a:srgbClr val="000000"/>
              </a:solidFill>
              <a:latin typeface="Arial" panose="020B0604020202020204" pitchFamily="34" charset="0"/>
            </a:endParaRP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Također, klikom na gumb </a:t>
            </a:r>
            <a:r>
              <a:rPr lang="hr-HR" sz="1800" b="0" i="1" u="none" strike="noStrike" baseline="0" dirty="0">
                <a:solidFill>
                  <a:srgbClr val="000000"/>
                </a:solidFill>
                <a:latin typeface="Arial" panose="020B0604020202020204" pitchFamily="34" charset="0"/>
              </a:rPr>
              <a:t>Otvori </a:t>
            </a:r>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Karta </a:t>
            </a:r>
            <a:r>
              <a:rPr lang="hr-HR" sz="1800" b="0" i="0" u="none" strike="noStrike" baseline="0" dirty="0">
                <a:solidFill>
                  <a:srgbClr val="000000"/>
                </a:solidFill>
                <a:latin typeface="Arial" panose="020B0604020202020204" pitchFamily="34" charset="0"/>
              </a:rPr>
              <a:t>moguće je vidjeti lokaciju na kojoj se održava dodatna </a:t>
            </a:r>
            <a:r>
              <a:rPr lang="hr-HR" sz="1800" b="0" i="0" u="none" strike="noStrike" baseline="0" dirty="0" smtClean="0">
                <a:solidFill>
                  <a:srgbClr val="000000"/>
                </a:solidFill>
                <a:latin typeface="Arial" panose="020B0604020202020204" pitchFamily="34" charset="0"/>
              </a:rPr>
              <a:t>provjera. </a:t>
            </a:r>
            <a:endParaRPr lang="hr-HR" dirty="0"/>
          </a:p>
        </p:txBody>
      </p:sp>
    </p:spTree>
    <p:extLst>
      <p:ext uri="{BB962C8B-B14F-4D97-AF65-F5344CB8AC3E}">
        <p14:creationId xmlns:p14="http://schemas.microsoft.com/office/powerpoint/2010/main" val="624762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hr-HR" dirty="0"/>
          </a:p>
        </p:txBody>
      </p:sp>
    </p:spTree>
    <p:extLst>
      <p:ext uri="{BB962C8B-B14F-4D97-AF65-F5344CB8AC3E}">
        <p14:creationId xmlns:p14="http://schemas.microsoft.com/office/powerpoint/2010/main" val="7019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hr-HR" sz="1800" b="0" i="0" u="none" strike="noStrike" baseline="0" dirty="0">
                <a:solidFill>
                  <a:srgbClr val="000000"/>
                </a:solidFill>
                <a:latin typeface="Arial" panose="020B0604020202020204" pitchFamily="34" charset="0"/>
              </a:rPr>
              <a:t>Korisnik će se naći na konačnoj ljestvici poretka samo jednoga obrazovnog programa na kojem se nalazi u sklopu upisne kvote i to onoga koji je najviše na njegovoj listi prioriteta. Ostaje na ljestvicama poretka višega prioriteta na kojima se ne nalazi unutar upisne kvote, a sa svih ostalih ljestvica poredaka nižega prioriteta se briše, no može vidjeti </a:t>
            </a:r>
            <a:r>
              <a:rPr lang="hr-HR" sz="1800" b="0" i="1" u="none" strike="noStrike" baseline="0" dirty="0">
                <a:solidFill>
                  <a:srgbClr val="000000"/>
                </a:solidFill>
                <a:latin typeface="Arial" panose="020B0604020202020204" pitchFamily="34" charset="0"/>
              </a:rPr>
              <a:t>Mogući rang prema bodovima </a:t>
            </a:r>
            <a:r>
              <a:rPr lang="hr-HR" sz="1800" b="0" i="0" u="none" strike="noStrike" baseline="0" dirty="0">
                <a:solidFill>
                  <a:srgbClr val="000000"/>
                </a:solidFill>
                <a:latin typeface="Arial" panose="020B0604020202020204" pitchFamily="34" charset="0"/>
              </a:rPr>
              <a:t>koji bi zauzimao u slučaju da taj obrazovni program stavi više na listi prioriteta. </a:t>
            </a:r>
          </a:p>
          <a:p>
            <a:pPr algn="just"/>
            <a:r>
              <a:rPr lang="hr-HR" sz="1800" b="0" i="0" u="none" strike="noStrike" baseline="0" dirty="0">
                <a:solidFill>
                  <a:srgbClr val="000000"/>
                </a:solidFill>
                <a:latin typeface="Arial" panose="020B0604020202020204" pitchFamily="34" charset="0"/>
              </a:rPr>
              <a:t>Na datum propisan Odlukom o upisu učenika u I. razred srednje škole ljestvice poretka postaju konačne i više se ne mijenjaju. </a:t>
            </a:r>
          </a:p>
          <a:p>
            <a:pPr algn="just"/>
            <a:r>
              <a:rPr lang="hr-HR" sz="1800" b="0" i="0" u="none" strike="noStrike" baseline="0" dirty="0">
                <a:solidFill>
                  <a:srgbClr val="000000"/>
                </a:solidFill>
                <a:latin typeface="Arial" panose="020B0604020202020204" pitchFamily="34" charset="0"/>
              </a:rPr>
              <a:t>Na kartici </a:t>
            </a:r>
            <a:r>
              <a:rPr lang="hr-HR" sz="1800" b="0" i="1" u="none" strike="noStrike" baseline="0" dirty="0">
                <a:solidFill>
                  <a:srgbClr val="000000"/>
                </a:solidFill>
                <a:latin typeface="Arial" panose="020B0604020202020204" pitchFamily="34" charset="0"/>
              </a:rPr>
              <a:t>Moji rezultati </a:t>
            </a:r>
            <a:r>
              <a:rPr lang="hr-HR" sz="1800" b="0" i="0" u="none" strike="noStrike" baseline="0" dirty="0">
                <a:solidFill>
                  <a:srgbClr val="000000"/>
                </a:solidFill>
                <a:latin typeface="Arial" panose="020B0604020202020204" pitchFamily="34" charset="0"/>
              </a:rPr>
              <a:t>prikazuje se popis prijavljenih obrazovnih programa poredanih prema korisnikovoj listi prioriteta.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Ukupno bodova </a:t>
            </a:r>
            <a:r>
              <a:rPr lang="hr-HR" sz="1800" b="0" i="0" u="none" strike="noStrike" baseline="0" dirty="0">
                <a:solidFill>
                  <a:srgbClr val="000000"/>
                </a:solidFill>
                <a:latin typeface="Arial" panose="020B0604020202020204" pitchFamily="34" charset="0"/>
              </a:rPr>
              <a:t>prikazuje ukupni broj bodova korisnika izračunat prema elementima upisa korisnika u obrazovne programe.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Preduvjeti zadovoljeni </a:t>
            </a:r>
            <a:r>
              <a:rPr lang="hr-HR" sz="1800" b="0" i="0" u="none" strike="noStrike" baseline="0" dirty="0">
                <a:solidFill>
                  <a:srgbClr val="000000"/>
                </a:solidFill>
                <a:latin typeface="Arial" panose="020B0604020202020204" pitchFamily="34" charset="0"/>
              </a:rPr>
              <a:t>prikazuje jesu li preduvjeti za upis određenoga programa ispunjeni ili ne.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Rang </a:t>
            </a:r>
            <a:r>
              <a:rPr lang="hr-HR" sz="1800" b="0" i="0" u="none" strike="noStrike" baseline="0" dirty="0">
                <a:solidFill>
                  <a:srgbClr val="000000"/>
                </a:solidFill>
                <a:latin typeface="Arial" panose="020B0604020202020204" pitchFamily="34" charset="0"/>
              </a:rPr>
              <a:t>prikazuje korisnikovu trenutačnu poziciju na ljestvici poretka odabranoga programa.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Mogući rang prema bodovima </a:t>
            </a:r>
            <a:r>
              <a:rPr lang="hr-HR" sz="1800" b="0" i="0" u="none" strike="noStrike" baseline="0" dirty="0">
                <a:solidFill>
                  <a:srgbClr val="000000"/>
                </a:solidFill>
                <a:latin typeface="Arial" panose="020B0604020202020204" pitchFamily="34" charset="0"/>
              </a:rPr>
              <a:t>prikazuje moguću korisnikovu poziciju na ljestvici poretka u slučaju da korisnik stavi taj program više na listi prioriteta.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Upisna kvota </a:t>
            </a:r>
            <a:r>
              <a:rPr lang="hr-HR" sz="1800" b="0" i="0" u="none" strike="noStrike" baseline="0" dirty="0">
                <a:solidFill>
                  <a:srgbClr val="000000"/>
                </a:solidFill>
                <a:latin typeface="Arial" panose="020B0604020202020204" pitchFamily="34" charset="0"/>
              </a:rPr>
              <a:t>prikazuje broj upisnih mjesta u odabranom programu. </a:t>
            </a:r>
          </a:p>
          <a:p>
            <a:pPr algn="just"/>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Najbolji odabir </a:t>
            </a:r>
            <a:r>
              <a:rPr lang="hr-HR" sz="1800" b="0" i="0" u="none" strike="noStrike" baseline="0" dirty="0">
                <a:solidFill>
                  <a:srgbClr val="000000"/>
                </a:solidFill>
                <a:latin typeface="Arial" panose="020B0604020202020204" pitchFamily="34" charset="0"/>
              </a:rPr>
              <a:t>stoji potvrdni okvir s kvačicom kraj onoga programa u kojemu se korisnik trenutačno nalazi u sklopu upisne kvote i to onoga koji je najviše na njegovoj listi prioriteta. Kraj ostalih prioriteta u tom stupcu prikazuje se prazan potvrdni okvir. </a:t>
            </a:r>
          </a:p>
          <a:p>
            <a:pPr algn="just"/>
            <a:r>
              <a:rPr lang="hr-HR" sz="1800" b="0" i="0" u="none" strike="noStrike" baseline="0" dirty="0">
                <a:solidFill>
                  <a:srgbClr val="000000"/>
                </a:solidFill>
                <a:latin typeface="Arial" panose="020B0604020202020204" pitchFamily="34" charset="0"/>
              </a:rPr>
              <a:t>Klikom na ikonu unutar stupca </a:t>
            </a:r>
            <a:r>
              <a:rPr lang="hr-HR" sz="1800" b="0" i="1" u="none" strike="noStrike" baseline="0" dirty="0">
                <a:solidFill>
                  <a:srgbClr val="000000"/>
                </a:solidFill>
                <a:latin typeface="Arial" panose="020B0604020202020204" pitchFamily="34" charset="0"/>
              </a:rPr>
              <a:t>Detaljno </a:t>
            </a:r>
            <a:r>
              <a:rPr lang="hr-HR" sz="1800" b="0" i="0" u="none" strike="noStrike" baseline="0" dirty="0">
                <a:solidFill>
                  <a:srgbClr val="000000"/>
                </a:solidFill>
                <a:latin typeface="Arial" panose="020B0604020202020204" pitchFamily="34" charset="0"/>
              </a:rPr>
              <a:t>otvara se polje s prikazom korisnikovih detaljnih podataka o ispunjenim preduvjetima te ostvarenim bodovima po svim elementima vrednovanja. </a:t>
            </a:r>
          </a:p>
          <a:p>
            <a:pPr algn="just"/>
            <a:r>
              <a:rPr lang="hr-HR" sz="1800" b="0" i="0" u="none" strike="noStrike" baseline="0" dirty="0">
                <a:solidFill>
                  <a:srgbClr val="000000"/>
                </a:solidFill>
                <a:latin typeface="Arial" panose="020B0604020202020204" pitchFamily="34" charset="0"/>
              </a:rPr>
              <a:t>Klikom na poveznicu </a:t>
            </a:r>
            <a:r>
              <a:rPr lang="hr-HR" sz="1800" b="0" i="1" u="none" strike="noStrike" baseline="0" dirty="0">
                <a:solidFill>
                  <a:srgbClr val="000000"/>
                </a:solidFill>
                <a:latin typeface="Arial" panose="020B0604020202020204" pitchFamily="34" charset="0"/>
              </a:rPr>
              <a:t>Lista </a:t>
            </a:r>
            <a:r>
              <a:rPr lang="hr-HR" sz="1800" b="0" i="0" u="none" strike="noStrike" baseline="0" dirty="0">
                <a:solidFill>
                  <a:srgbClr val="000000"/>
                </a:solidFill>
                <a:latin typeface="Arial" panose="020B0604020202020204" pitchFamily="34" charset="0"/>
              </a:rPr>
              <a:t>otvara se skočni prozor s podacima o plasmanima na ljestvicama poretka svih korisnika koji su prijavili odabrani program te je moguće vidjeti bodove i strukturu bodova ostalih korisnika koji konkuriraju za odabrani program klikom na ikonu unutar stupca </a:t>
            </a:r>
            <a:r>
              <a:rPr lang="hr-HR" sz="1800" b="0" i="1" u="none" strike="noStrike" baseline="0" dirty="0">
                <a:solidFill>
                  <a:srgbClr val="000000"/>
                </a:solidFill>
                <a:latin typeface="Arial" panose="020B0604020202020204" pitchFamily="34" charset="0"/>
              </a:rPr>
              <a:t>Struktura bodova</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Korisnici se ne prikazuju pod svojim imenom i prezimenom već pod svojom jedinstvenom šifrom. </a:t>
            </a:r>
          </a:p>
          <a:p>
            <a:pPr algn="just"/>
            <a:r>
              <a:rPr lang="hr-HR" sz="1800" b="0" i="0" u="none" strike="noStrike" baseline="0" dirty="0">
                <a:solidFill>
                  <a:srgbClr val="000000"/>
                </a:solidFill>
                <a:latin typeface="Arial" panose="020B0604020202020204" pitchFamily="34" charset="0"/>
              </a:rPr>
              <a:t>Korisnik može svoju šifru vidjeti kraj naziva kartice </a:t>
            </a:r>
            <a:r>
              <a:rPr lang="hr-HR" sz="1800" b="0" i="1" u="none" strike="noStrike" baseline="0" dirty="0">
                <a:solidFill>
                  <a:srgbClr val="000000"/>
                </a:solidFill>
                <a:latin typeface="Arial" panose="020B0604020202020204" pitchFamily="34" charset="0"/>
              </a:rPr>
              <a:t>Moji rezultati</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Klikom na ikonu u gornjem lijevom kutu skočnoga prozora, prozor se zatvara te se korisnika vraća na prethodni ekran prikaza korisnikove ljestvice poretka. </a:t>
            </a:r>
            <a:endParaRPr dirty="0"/>
          </a:p>
        </p:txBody>
      </p:sp>
    </p:spTree>
    <p:extLst>
      <p:ext uri="{BB962C8B-B14F-4D97-AF65-F5344CB8AC3E}">
        <p14:creationId xmlns:p14="http://schemas.microsoft.com/office/powerpoint/2010/main" val="572907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Tree>
    <p:extLst>
      <p:ext uri="{BB962C8B-B14F-4D97-AF65-F5344CB8AC3E}">
        <p14:creationId xmlns:p14="http://schemas.microsoft.com/office/powerpoint/2010/main" val="3321608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Tree>
    <p:extLst>
      <p:ext uri="{BB962C8B-B14F-4D97-AF65-F5344CB8AC3E}">
        <p14:creationId xmlns:p14="http://schemas.microsoft.com/office/powerpoint/2010/main" val="4271595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Korisnik prigovor unosi na način da klikne na gumb </a:t>
            </a:r>
            <a:r>
              <a:rPr lang="hr-HR" sz="1800" b="1" i="0" u="none" strike="noStrike" baseline="0" dirty="0" smtClean="0">
                <a:solidFill>
                  <a:srgbClr val="000000"/>
                </a:solidFill>
                <a:latin typeface="Arial" panose="020B0604020202020204" pitchFamily="34" charset="0"/>
              </a:rPr>
              <a:t>Dodaj prigovor </a:t>
            </a:r>
            <a:r>
              <a:rPr lang="hr-HR" sz="1800" b="0" i="0" u="none" strike="noStrike" baseline="0" dirty="0" smtClean="0">
                <a:solidFill>
                  <a:srgbClr val="000000"/>
                </a:solidFill>
                <a:latin typeface="Arial" panose="020B0604020202020204" pitchFamily="34" charset="0"/>
              </a:rPr>
              <a:t>koji otvara skočni prozor za unos teksta prigovora.</a:t>
            </a:r>
            <a:endParaRPr lang="hr-HR" dirty="0"/>
          </a:p>
        </p:txBody>
      </p:sp>
    </p:spTree>
    <p:extLst>
      <p:ext uri="{BB962C8B-B14F-4D97-AF65-F5344CB8AC3E}">
        <p14:creationId xmlns:p14="http://schemas.microsoft.com/office/powerpoint/2010/main" val="38179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7fcb96688_13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77fcb96688_13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708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Nakon unosa teksta prigovora i klika na gumb </a:t>
            </a:r>
            <a:r>
              <a:rPr lang="hr-HR" sz="1800" b="1" i="0" u="none" strike="noStrike" baseline="0" dirty="0" smtClean="0">
                <a:solidFill>
                  <a:srgbClr val="000000"/>
                </a:solidFill>
                <a:latin typeface="Arial" panose="020B0604020202020204" pitchFamily="34" charset="0"/>
              </a:rPr>
              <a:t>Pošalji</a:t>
            </a:r>
            <a:r>
              <a:rPr lang="hr-HR" sz="1800" b="0" i="0" u="none" strike="noStrike" baseline="0" dirty="0" smtClean="0">
                <a:solidFill>
                  <a:srgbClr val="000000"/>
                </a:solidFill>
                <a:latin typeface="Arial" panose="020B0604020202020204" pitchFamily="34" charset="0"/>
              </a:rPr>
              <a:t>, skočni prozor se zatvara, a prigovor sprema u sustavu te je na kartici </a:t>
            </a:r>
            <a:r>
              <a:rPr lang="hr-HR" sz="1800" b="1" i="0" u="none" strike="noStrike" baseline="0" dirty="0" smtClean="0">
                <a:solidFill>
                  <a:srgbClr val="000000"/>
                </a:solidFill>
                <a:latin typeface="Arial" panose="020B0604020202020204" pitchFamily="34" charset="0"/>
              </a:rPr>
              <a:t>Moji prigovori </a:t>
            </a:r>
            <a:r>
              <a:rPr lang="hr-HR" sz="1800" b="0" i="0" u="none" strike="noStrike" baseline="0" dirty="0" smtClean="0">
                <a:solidFill>
                  <a:srgbClr val="000000"/>
                </a:solidFill>
                <a:latin typeface="Arial" panose="020B0604020202020204" pitchFamily="34" charset="0"/>
              </a:rPr>
              <a:t>moguće vidjeti uneseni prigovor i njegov status (slika 53). Kako bi se prigovor spremio potrebno je upisati najmanje 10 znakova u polje predviđeno za unos prigovora.</a:t>
            </a:r>
            <a:endParaRPr lang="hr-HR" dirty="0"/>
          </a:p>
        </p:txBody>
      </p:sp>
    </p:spTree>
    <p:extLst>
      <p:ext uri="{BB962C8B-B14F-4D97-AF65-F5344CB8AC3E}">
        <p14:creationId xmlns:p14="http://schemas.microsoft.com/office/powerpoint/2010/main" val="1099317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Jednom uneseni i poslan prigovor korisnik može uređivati ili obrisati sve do trenutka dok njegov status nije </a:t>
            </a:r>
            <a:r>
              <a:rPr lang="hr-HR" sz="1800" b="1" i="0" u="none" strike="noStrike" baseline="0" dirty="0" smtClean="0">
                <a:solidFill>
                  <a:srgbClr val="000000"/>
                </a:solidFill>
                <a:latin typeface="Arial" panose="020B0604020202020204" pitchFamily="34" charset="0"/>
              </a:rPr>
              <a:t>Riješen</a:t>
            </a:r>
            <a:r>
              <a:rPr lang="hr-HR" sz="1800" b="0" i="0" u="none" strike="noStrike" baseline="0" dirty="0" smtClean="0">
                <a:solidFill>
                  <a:srgbClr val="000000"/>
                </a:solidFill>
                <a:latin typeface="Arial" panose="020B0604020202020204" pitchFamily="34" charset="0"/>
              </a:rPr>
              <a:t>. Uređivati prigovor može se na način da se klikne na ikonu </a:t>
            </a:r>
            <a:r>
              <a:rPr lang="hr-HR" sz="1800" b="0" i="0" u="none" strike="noStrike" baseline="0" dirty="0" err="1" smtClean="0">
                <a:solidFill>
                  <a:srgbClr val="000000"/>
                </a:solidFill>
                <a:latin typeface="Arial" panose="020B0604020202020204" pitchFamily="34" charset="0"/>
              </a:rPr>
              <a:t>olovčice</a:t>
            </a:r>
            <a:r>
              <a:rPr lang="hr-HR" sz="1800" b="0" i="0" u="none" strike="noStrike" baseline="0" dirty="0" smtClean="0">
                <a:solidFill>
                  <a:srgbClr val="000000"/>
                </a:solidFill>
                <a:latin typeface="Arial" panose="020B0604020202020204" pitchFamily="34" charset="0"/>
              </a:rPr>
              <a:t> na kraju retka u kojoj je prigovor, a ako se želi obrisati potrebno je kliknuti na ikonu koša za smeće.</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Ako nepravilnosti nisu riješene na navedeni način, kandidatu će biti omogućeno podnošenje prigovora putem obrasca za prigovor u za to propisanom roku. Navedeno se čini samo ako drugačije nije bilo moguće </a:t>
            </a:r>
            <a:r>
              <a:rPr lang="hr-HR" sz="1800" b="0" i="0" u="none" strike="noStrike" baseline="0" smtClean="0">
                <a:solidFill>
                  <a:srgbClr val="000000"/>
                </a:solidFill>
                <a:latin typeface="Arial" panose="020B0604020202020204" pitchFamily="34" charset="0"/>
              </a:rPr>
              <a:t>riješiti problem.</a:t>
            </a:r>
            <a:endParaRPr lang="hr-HR" dirty="0"/>
          </a:p>
        </p:txBody>
      </p:sp>
    </p:spTree>
    <p:extLst>
      <p:ext uri="{BB962C8B-B14F-4D97-AF65-F5344CB8AC3E}">
        <p14:creationId xmlns:p14="http://schemas.microsoft.com/office/powerpoint/2010/main" val="3562156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693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58085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176668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Klikom na navedenu karticu roditelju se prikazuje popis uvjeta koje je njegovo dijete u svom sučelju označilo da želi da se provjera za njih obavi automatski, odnosno provjerom podataka u sustavima drugih tijela državne uprave.</a:t>
            </a:r>
            <a:endParaRPr lang="hr-HR" dirty="0"/>
          </a:p>
        </p:txBody>
      </p:sp>
    </p:spTree>
    <p:extLst>
      <p:ext uri="{BB962C8B-B14F-4D97-AF65-F5344CB8AC3E}">
        <p14:creationId xmlns:p14="http://schemas.microsoft.com/office/powerpoint/2010/main" val="125928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2043373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74134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093572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77fcb96688_2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77fcb96688_2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6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4godišnje zanimanje je 80 </a:t>
            </a:r>
            <a:r>
              <a:rPr lang="hr-HR" dirty="0" smtClean="0"/>
              <a:t>bodova.</a:t>
            </a:r>
            <a:endParaRPr lang="hr-HR" dirty="0"/>
          </a:p>
        </p:txBody>
      </p:sp>
    </p:spTree>
    <p:extLst>
      <p:ext uri="{BB962C8B-B14F-4D97-AF65-F5344CB8AC3E}">
        <p14:creationId xmlns:p14="http://schemas.microsoft.com/office/powerpoint/2010/main" val="2649589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77fcb96688_28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77fcb96688_28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39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77fcb96688_2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77fcb96688_2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28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3godišnje zanimanje je 50 </a:t>
            </a:r>
            <a:r>
              <a:rPr lang="hr-HR" dirty="0" smtClean="0"/>
              <a:t>bodova.</a:t>
            </a:r>
            <a:endParaRPr lang="hr-HR" dirty="0"/>
          </a:p>
        </p:txBody>
      </p:sp>
    </p:spTree>
    <p:extLst>
      <p:ext uri="{BB962C8B-B14F-4D97-AF65-F5344CB8AC3E}">
        <p14:creationId xmlns:p14="http://schemas.microsoft.com/office/powerpoint/2010/main" val="410028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a:t>
            </a:r>
            <a:r>
              <a:rPr lang="hr-HR" sz="1800" dirty="0" smtClean="0">
                <a:solidFill>
                  <a:srgbClr val="FF0000"/>
                </a:solidFill>
                <a:effectLst/>
                <a:latin typeface="Times New Roman" panose="02020603050405020304" pitchFamily="18" charset="0"/>
                <a:ea typeface="Calibri" panose="020F0502020204030204" pitchFamily="34" charset="0"/>
              </a:rPr>
              <a:t>zajedničkog </a:t>
            </a:r>
            <a:r>
              <a:rPr lang="hr-HR" sz="1800" dirty="0">
                <a:solidFill>
                  <a:srgbClr val="FF0000"/>
                </a:solidFill>
                <a:effectLst/>
                <a:latin typeface="Times New Roman" panose="02020603050405020304" pitchFamily="18" charset="0"/>
                <a:ea typeface="Calibri" panose="020F0502020204030204" pitchFamily="34" charset="0"/>
              </a:rPr>
              <a:t>i dodatnog elementa vrednovanja upisuje se onaj kandidat koji je ostvario veći broj bodova iz provjere posebnih znanja.</a:t>
            </a:r>
          </a:p>
          <a:p>
            <a:pPr marL="6350" marR="26035" lvl="0" indent="-6350" algn="just" defTabSz="914400" rtl="0" eaLnBrk="1" fontAlgn="auto" latinLnBrk="0" hangingPunct="1">
              <a:lnSpc>
                <a:spcPct val="102000"/>
              </a:lnSpc>
              <a:spcBef>
                <a:spcPts val="0"/>
              </a:spcBef>
              <a:spcAft>
                <a:spcPts val="1050"/>
              </a:spcAft>
              <a:buClr>
                <a:srgbClr val="000000"/>
              </a:buClr>
              <a:buSzPts val="1100"/>
              <a:buFont typeface="Arial"/>
              <a:buChar char="●"/>
              <a:tabLst/>
              <a:defRPr/>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upisuje se onaj kandidat koji ostvaruje pravo na poseban element vrednovanja.</a:t>
            </a:r>
            <a:endParaRPr lang="hr-HR" sz="1800" dirty="0">
              <a:solidFill>
                <a:srgbClr val="000000"/>
              </a:solidFill>
              <a:effectLst/>
              <a:latin typeface="Calibri" panose="020F0502020204030204" pitchFamily="34" charset="0"/>
              <a:ea typeface="Calibri" panose="020F0502020204030204" pitchFamily="34" charset="0"/>
            </a:endParaRP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te ostvaruju pravo na poseban element vrednovanja, upisuju se svi kandidati.</a:t>
            </a: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Kandidati s teškoćama u razvoju koji imaju rješenje o primjerenome programu obrazovanja, a koji pristupaju provjeri posebnih znanja iz stavka 1. ovoga članka, imaju pravo na prilagodbu ispitne tehnologije.</a:t>
            </a:r>
            <a:endParaRPr lang="hr-HR"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279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dirty="0" smtClean="0"/>
              <a:t>Licencirani obrtnik ili pravna osoba može sklopiti onoliki broj ugovora koliko ima slobodnih mjesta za izvođenje praktične nastave i vježbi naukovanja sukladno dozvoli (licenciji) koju posjeduje.</a:t>
            </a:r>
          </a:p>
          <a:p>
            <a:pPr algn="just"/>
            <a:r>
              <a:rPr lang="hr-HR" dirty="0" smtClean="0"/>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p>
          <a:p>
            <a:endParaRPr lang="hr-HR" dirty="0"/>
          </a:p>
        </p:txBody>
      </p:sp>
    </p:spTree>
    <p:extLst>
      <p:ext uri="{BB962C8B-B14F-4D97-AF65-F5344CB8AC3E}">
        <p14:creationId xmlns:p14="http://schemas.microsoft.com/office/powerpoint/2010/main" val="91378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sp>
        <p:nvSpPr>
          <p:cNvPr id="266" name="Google Shape;266;p29"/>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6161094" y="2728900"/>
            <a:ext cx="2085802" cy="546142"/>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557326" y="47640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2055626" y="402875"/>
            <a:ext cx="392977" cy="1426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501776" y="2401827"/>
            <a:ext cx="2252056" cy="673686"/>
          </a:xfrm>
          <a:custGeom>
            <a:avLst/>
            <a:gdLst/>
            <a:ahLst/>
            <a:cxnLst/>
            <a:rect l="l" t="t" r="r" b="b"/>
            <a:pathLst>
              <a:path w="62727" h="18763" extrusionOk="0">
                <a:moveTo>
                  <a:pt x="12894" y="1"/>
                </a:moveTo>
                <a:cubicBezTo>
                  <a:pt x="12045" y="1"/>
                  <a:pt x="11147" y="113"/>
                  <a:pt x="10197" y="360"/>
                </a:cubicBezTo>
                <a:cubicBezTo>
                  <a:pt x="0" y="3018"/>
                  <a:pt x="3485" y="14921"/>
                  <a:pt x="3485" y="14921"/>
                </a:cubicBezTo>
                <a:cubicBezTo>
                  <a:pt x="3485" y="14921"/>
                  <a:pt x="54651" y="18762"/>
                  <a:pt x="61851" y="18762"/>
                </a:cubicBezTo>
                <a:cubicBezTo>
                  <a:pt x="62432" y="18762"/>
                  <a:pt x="62727" y="18737"/>
                  <a:pt x="62685" y="18683"/>
                </a:cubicBezTo>
                <a:cubicBezTo>
                  <a:pt x="58699" y="13527"/>
                  <a:pt x="54874" y="12222"/>
                  <a:pt x="52022" y="12222"/>
                </a:cubicBezTo>
                <a:cubicBezTo>
                  <a:pt x="49098" y="12222"/>
                  <a:pt x="47197" y="13595"/>
                  <a:pt x="47197" y="13595"/>
                </a:cubicBezTo>
                <a:cubicBezTo>
                  <a:pt x="47197" y="13595"/>
                  <a:pt x="42518" y="4353"/>
                  <a:pt x="35012" y="3076"/>
                </a:cubicBezTo>
                <a:cubicBezTo>
                  <a:pt x="34190" y="2936"/>
                  <a:pt x="33434" y="2872"/>
                  <a:pt x="32738" y="2872"/>
                </a:cubicBezTo>
                <a:cubicBezTo>
                  <a:pt x="25068" y="2872"/>
                  <a:pt x="24717" y="10646"/>
                  <a:pt x="24717" y="10646"/>
                </a:cubicBezTo>
                <a:cubicBezTo>
                  <a:pt x="24717" y="10646"/>
                  <a:pt x="21164" y="1"/>
                  <a:pt x="12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txBox="1">
            <a:spLocks noGrp="1"/>
          </p:cNvSpPr>
          <p:nvPr>
            <p:ph type="ctrTitle"/>
          </p:nvPr>
        </p:nvSpPr>
        <p:spPr>
          <a:xfrm>
            <a:off x="1302150" y="1424925"/>
            <a:ext cx="6539700" cy="7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solidFill>
                  <a:schemeClr val="accent4"/>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2" name="Google Shape;272;p29"/>
          <p:cNvSpPr txBox="1">
            <a:spLocks noGrp="1"/>
          </p:cNvSpPr>
          <p:nvPr>
            <p:ph type="subTitle" idx="1"/>
          </p:nvPr>
        </p:nvSpPr>
        <p:spPr>
          <a:xfrm>
            <a:off x="1302150" y="1974625"/>
            <a:ext cx="65397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3" name="Google Shape;273;p29"/>
          <p:cNvSpPr txBox="1">
            <a:spLocks noGrp="1"/>
          </p:cNvSpPr>
          <p:nvPr>
            <p:ph type="ctrTitle" idx="2"/>
          </p:nvPr>
        </p:nvSpPr>
        <p:spPr>
          <a:xfrm>
            <a:off x="1302150" y="736275"/>
            <a:ext cx="6539700" cy="57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000" b="1">
                <a:solidFill>
                  <a:schemeClr val="accent2"/>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4" name="Google Shape;274;p29"/>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7"/>
        <p:cNvGrpSpPr/>
        <p:nvPr/>
      </p:nvGrpSpPr>
      <p:grpSpPr>
        <a:xfrm>
          <a:off x="0" y="0"/>
          <a:ext cx="0" cy="0"/>
          <a:chOff x="0" y="0"/>
          <a:chExt cx="0" cy="0"/>
        </a:xfrm>
      </p:grpSpPr>
      <p:sp>
        <p:nvSpPr>
          <p:cNvPr id="438" name="Google Shape;438;p45"/>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45"/>
          <p:cNvGrpSpPr/>
          <p:nvPr/>
        </p:nvGrpSpPr>
        <p:grpSpPr>
          <a:xfrm>
            <a:off x="185025" y="192425"/>
            <a:ext cx="8710800" cy="4863399"/>
            <a:chOff x="185025" y="192425"/>
            <a:chExt cx="8710800" cy="4863399"/>
          </a:xfrm>
        </p:grpSpPr>
        <p:sp>
          <p:nvSpPr>
            <p:cNvPr id="440" name="Google Shape;440;p45"/>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43"/>
        <p:cNvGrpSpPr/>
        <p:nvPr/>
      </p:nvGrpSpPr>
      <p:grpSpPr>
        <a:xfrm>
          <a:off x="0" y="0"/>
          <a:ext cx="0" cy="0"/>
          <a:chOff x="0" y="0"/>
          <a:chExt cx="0" cy="0"/>
        </a:xfrm>
      </p:grpSpPr>
      <p:sp>
        <p:nvSpPr>
          <p:cNvPr id="444" name="Google Shape;444;p46"/>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4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7"/>
        <p:cNvGrpSpPr/>
        <p:nvPr/>
      </p:nvGrpSpPr>
      <p:grpSpPr>
        <a:xfrm>
          <a:off x="0" y="0"/>
          <a:ext cx="0" cy="0"/>
          <a:chOff x="0" y="0"/>
          <a:chExt cx="0" cy="0"/>
        </a:xfrm>
      </p:grpSpPr>
      <p:sp>
        <p:nvSpPr>
          <p:cNvPr id="288" name="Google Shape;288;p31"/>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txBox="1">
            <a:spLocks noGrp="1"/>
          </p:cNvSpPr>
          <p:nvPr>
            <p:ph type="body" idx="1"/>
          </p:nvPr>
        </p:nvSpPr>
        <p:spPr>
          <a:xfrm>
            <a:off x="720000" y="1420900"/>
            <a:ext cx="7703100" cy="318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bel"/>
              <a:buChar char="●"/>
              <a:defRPr sz="1200"/>
            </a:lvl1pPr>
            <a:lvl2pPr marL="914400" lvl="1" indent="-317500" rtl="0">
              <a:spcBef>
                <a:spcPts val="0"/>
              </a:spcBef>
              <a:spcAft>
                <a:spcPts val="0"/>
              </a:spcAft>
              <a:buClr>
                <a:schemeClr val="dk1"/>
              </a:buClr>
              <a:buSzPts val="1400"/>
              <a:buFont typeface="Arial"/>
              <a:buChar char="○"/>
              <a:defRPr/>
            </a:lvl2pPr>
            <a:lvl3pPr marL="1371600" lvl="2" indent="-317500" rtl="0">
              <a:spcBef>
                <a:spcPts val="1600"/>
              </a:spcBef>
              <a:spcAft>
                <a:spcPts val="0"/>
              </a:spcAft>
              <a:buClr>
                <a:schemeClr val="dk1"/>
              </a:buClr>
              <a:buSzPts val="1400"/>
              <a:buFont typeface="Arial"/>
              <a:buChar char="■"/>
              <a:defRPr/>
            </a:lvl3pPr>
            <a:lvl4pPr marL="1828800" lvl="3" indent="-317500" rtl="0">
              <a:spcBef>
                <a:spcPts val="1600"/>
              </a:spcBef>
              <a:spcAft>
                <a:spcPts val="0"/>
              </a:spcAft>
              <a:buClr>
                <a:schemeClr val="dk1"/>
              </a:buClr>
              <a:buSzPts val="1400"/>
              <a:buFont typeface="Arial"/>
              <a:buChar char="●"/>
              <a:defRPr/>
            </a:lvl4pPr>
            <a:lvl5pPr marL="2286000" lvl="4" indent="-317500" rtl="0">
              <a:spcBef>
                <a:spcPts val="1600"/>
              </a:spcBef>
              <a:spcAft>
                <a:spcPts val="0"/>
              </a:spcAft>
              <a:buClr>
                <a:schemeClr val="dk1"/>
              </a:buClr>
              <a:buSzPts val="1400"/>
              <a:buFont typeface="Arial"/>
              <a:buChar char="○"/>
              <a:defRPr/>
            </a:lvl5pPr>
            <a:lvl6pPr marL="2743200" lvl="5" indent="-317500" rtl="0">
              <a:spcBef>
                <a:spcPts val="1600"/>
              </a:spcBef>
              <a:spcAft>
                <a:spcPts val="0"/>
              </a:spcAft>
              <a:buClr>
                <a:schemeClr val="dk1"/>
              </a:buClr>
              <a:buSzPts val="1400"/>
              <a:buFont typeface="Arial"/>
              <a:buChar char="■"/>
              <a:defRPr/>
            </a:lvl6pPr>
            <a:lvl7pPr marL="3200400" lvl="6" indent="-317500" rtl="0">
              <a:spcBef>
                <a:spcPts val="1600"/>
              </a:spcBef>
              <a:spcAft>
                <a:spcPts val="0"/>
              </a:spcAft>
              <a:buClr>
                <a:schemeClr val="dk1"/>
              </a:buClr>
              <a:buSzPts val="1400"/>
              <a:buFont typeface="Arial"/>
              <a:buChar char="●"/>
              <a:defRPr/>
            </a:lvl7pPr>
            <a:lvl8pPr marL="3657600" lvl="7" indent="-317500" rtl="0">
              <a:spcBef>
                <a:spcPts val="1600"/>
              </a:spcBef>
              <a:spcAft>
                <a:spcPts val="0"/>
              </a:spcAft>
              <a:buClr>
                <a:schemeClr val="dk1"/>
              </a:buClr>
              <a:buSzPts val="1400"/>
              <a:buFont typeface="Arial"/>
              <a:buChar char="○"/>
              <a:defRPr/>
            </a:lvl8pPr>
            <a:lvl9pPr marL="4114800" lvl="8" indent="-317500" rtl="0">
              <a:spcBef>
                <a:spcPts val="1600"/>
              </a:spcBef>
              <a:spcAft>
                <a:spcPts val="1600"/>
              </a:spcAft>
              <a:buClr>
                <a:schemeClr val="dk1"/>
              </a:buClr>
              <a:buSzPts val="1400"/>
              <a:buFont typeface="Arial"/>
              <a:buChar char="■"/>
              <a:defRPr/>
            </a:lvl9pPr>
          </a:lstStyle>
          <a:p>
            <a:endParaRPr/>
          </a:p>
        </p:txBody>
      </p:sp>
      <p:grpSp>
        <p:nvGrpSpPr>
          <p:cNvPr id="290" name="Google Shape;290;p31"/>
          <p:cNvGrpSpPr/>
          <p:nvPr/>
        </p:nvGrpSpPr>
        <p:grpSpPr>
          <a:xfrm>
            <a:off x="563600" y="405240"/>
            <a:ext cx="8016600" cy="830975"/>
            <a:chOff x="563600" y="366625"/>
            <a:chExt cx="8016600" cy="830975"/>
          </a:xfrm>
        </p:grpSpPr>
        <p:sp>
          <p:nvSpPr>
            <p:cNvPr id="291" name="Google Shape;291;p31"/>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31"/>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4" name="Google Shape;294;p31"/>
          <p:cNvGrpSpPr/>
          <p:nvPr/>
        </p:nvGrpSpPr>
        <p:grpSpPr>
          <a:xfrm>
            <a:off x="185025" y="192425"/>
            <a:ext cx="8710800" cy="4736400"/>
            <a:chOff x="185025" y="192425"/>
            <a:chExt cx="8710800" cy="4736400"/>
          </a:xfrm>
        </p:grpSpPr>
        <p:sp>
          <p:nvSpPr>
            <p:cNvPr id="295" name="Google Shape;295;p31"/>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1"/>
        <p:cNvGrpSpPr/>
        <p:nvPr/>
      </p:nvGrpSpPr>
      <p:grpSpPr>
        <a:xfrm>
          <a:off x="0" y="0"/>
          <a:ext cx="0" cy="0"/>
          <a:chOff x="0" y="0"/>
          <a:chExt cx="0" cy="0"/>
        </a:xfrm>
      </p:grpSpPr>
      <p:sp>
        <p:nvSpPr>
          <p:cNvPr id="322" name="Google Shape;322;p3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4"/>
          <p:cNvGrpSpPr/>
          <p:nvPr/>
        </p:nvGrpSpPr>
        <p:grpSpPr>
          <a:xfrm>
            <a:off x="563600" y="405240"/>
            <a:ext cx="8016600" cy="830975"/>
            <a:chOff x="563600" y="366625"/>
            <a:chExt cx="8016600" cy="830975"/>
          </a:xfrm>
        </p:grpSpPr>
        <p:sp>
          <p:nvSpPr>
            <p:cNvPr id="324" name="Google Shape;324;p34"/>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4"/>
          <p:cNvSpPr txBox="1">
            <a:spLocks noGrp="1"/>
          </p:cNvSpPr>
          <p:nvPr>
            <p:ph type="body" idx="1"/>
          </p:nvPr>
        </p:nvSpPr>
        <p:spPr>
          <a:xfrm>
            <a:off x="588125" y="2239700"/>
            <a:ext cx="3302100" cy="1589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7" name="Google Shape;327;p34"/>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328" name="Google Shape;328;p34"/>
          <p:cNvGrpSpPr/>
          <p:nvPr/>
        </p:nvGrpSpPr>
        <p:grpSpPr>
          <a:xfrm>
            <a:off x="185025" y="192425"/>
            <a:ext cx="8710800" cy="4736400"/>
            <a:chOff x="185025" y="192425"/>
            <a:chExt cx="8710800" cy="4736400"/>
          </a:xfrm>
        </p:grpSpPr>
        <p:sp>
          <p:nvSpPr>
            <p:cNvPr id="329" name="Google Shape;329;p3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328127">
              <a:off x="7212856" y="14209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3"/>
        <p:cNvGrpSpPr/>
        <p:nvPr/>
      </p:nvGrpSpPr>
      <p:grpSpPr>
        <a:xfrm>
          <a:off x="0" y="0"/>
          <a:ext cx="0" cy="0"/>
          <a:chOff x="0" y="0"/>
          <a:chExt cx="0" cy="0"/>
        </a:xfrm>
      </p:grpSpPr>
      <p:sp>
        <p:nvSpPr>
          <p:cNvPr id="334" name="Google Shape;334;p35"/>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rot="328127">
            <a:off x="7212856" y="18781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rot="-5400000" flipH="1">
            <a:off x="3708850" y="-1032300"/>
            <a:ext cx="17265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txBox="1">
            <a:spLocks noGrp="1"/>
          </p:cNvSpPr>
          <p:nvPr>
            <p:ph type="title"/>
          </p:nvPr>
        </p:nvSpPr>
        <p:spPr>
          <a:xfrm>
            <a:off x="720725" y="1622600"/>
            <a:ext cx="77025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1"/>
        <p:cNvGrpSpPr/>
        <p:nvPr/>
      </p:nvGrpSpPr>
      <p:grpSpPr>
        <a:xfrm>
          <a:off x="0" y="0"/>
          <a:ext cx="0" cy="0"/>
          <a:chOff x="0" y="0"/>
          <a:chExt cx="0" cy="0"/>
        </a:xfrm>
      </p:grpSpPr>
      <p:sp>
        <p:nvSpPr>
          <p:cNvPr id="342" name="Google Shape;342;p36"/>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txBox="1">
            <a:spLocks noGrp="1"/>
          </p:cNvSpPr>
          <p:nvPr>
            <p:ph type="title"/>
          </p:nvPr>
        </p:nvSpPr>
        <p:spPr>
          <a:xfrm>
            <a:off x="5106925" y="1462919"/>
            <a:ext cx="3317100" cy="112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1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4" name="Google Shape;344;p36"/>
          <p:cNvSpPr txBox="1">
            <a:spLocks noGrp="1"/>
          </p:cNvSpPr>
          <p:nvPr>
            <p:ph type="body" idx="1"/>
          </p:nvPr>
        </p:nvSpPr>
        <p:spPr>
          <a:xfrm>
            <a:off x="5538625" y="3142356"/>
            <a:ext cx="2885400" cy="1338000"/>
          </a:xfrm>
          <a:prstGeom prst="rect">
            <a:avLst/>
          </a:prstGeom>
        </p:spPr>
        <p:txBody>
          <a:bodyPr spcFirstLastPara="1" wrap="square" lIns="91425" tIns="91425" rIns="91425" bIns="91425" anchor="t" anchorCtr="0">
            <a:noAutofit/>
          </a:bodyPr>
          <a:lstStyle>
            <a:lvl1pPr marL="457200" lvl="0" indent="-304800" algn="r" rtl="0">
              <a:lnSpc>
                <a:spcPct val="100000"/>
              </a:lnSpc>
              <a:spcBef>
                <a:spcPts val="0"/>
              </a:spcBef>
              <a:spcAft>
                <a:spcPts val="0"/>
              </a:spcAft>
              <a:buSzPts val="1200"/>
              <a:buChar char="●"/>
              <a:defRPr sz="16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grpSp>
        <p:nvGrpSpPr>
          <p:cNvPr id="345" name="Google Shape;345;p36"/>
          <p:cNvGrpSpPr/>
          <p:nvPr/>
        </p:nvGrpSpPr>
        <p:grpSpPr>
          <a:xfrm>
            <a:off x="563600" y="405240"/>
            <a:ext cx="8016600" cy="830975"/>
            <a:chOff x="563600" y="366625"/>
            <a:chExt cx="8016600" cy="830975"/>
          </a:xfrm>
        </p:grpSpPr>
        <p:sp>
          <p:nvSpPr>
            <p:cNvPr id="346" name="Google Shape;346;p36"/>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36"/>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9" name="Google Shape;349;p36"/>
          <p:cNvGrpSpPr/>
          <p:nvPr/>
        </p:nvGrpSpPr>
        <p:grpSpPr>
          <a:xfrm>
            <a:off x="185025" y="192425"/>
            <a:ext cx="8710800" cy="4736400"/>
            <a:chOff x="185025" y="192425"/>
            <a:chExt cx="8710800" cy="4736400"/>
          </a:xfrm>
        </p:grpSpPr>
        <p:sp>
          <p:nvSpPr>
            <p:cNvPr id="350" name="Google Shape;350;p36"/>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2"/>
        <p:cNvGrpSpPr/>
        <p:nvPr/>
      </p:nvGrpSpPr>
      <p:grpSpPr>
        <a:xfrm>
          <a:off x="0" y="0"/>
          <a:ext cx="0" cy="0"/>
          <a:chOff x="0" y="0"/>
          <a:chExt cx="0" cy="0"/>
        </a:xfrm>
      </p:grpSpPr>
      <p:sp>
        <p:nvSpPr>
          <p:cNvPr id="363" name="Google Shape;363;p38"/>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rot="-5400000" flipH="1">
            <a:off x="2819950" y="-1032300"/>
            <a:ext cx="35043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txBox="1">
            <a:spLocks noGrp="1"/>
          </p:cNvSpPr>
          <p:nvPr>
            <p:ph type="title" hasCustomPrompt="1"/>
          </p:nvPr>
        </p:nvSpPr>
        <p:spPr>
          <a:xfrm>
            <a:off x="720750" y="1794300"/>
            <a:ext cx="7702500" cy="164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6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6" name="Google Shape;366;p38"/>
          <p:cNvSpPr txBox="1">
            <a:spLocks noGrp="1"/>
          </p:cNvSpPr>
          <p:nvPr>
            <p:ph type="body" idx="1"/>
          </p:nvPr>
        </p:nvSpPr>
        <p:spPr>
          <a:xfrm>
            <a:off x="720750" y="3298750"/>
            <a:ext cx="7702500" cy="554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atin typeface="Didact Gothic"/>
                <a:ea typeface="Didact Gothic"/>
                <a:cs typeface="Didact Gothic"/>
                <a:sym typeface="Didact Gothic"/>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grpSp>
        <p:nvGrpSpPr>
          <p:cNvPr id="367" name="Google Shape;367;p38"/>
          <p:cNvGrpSpPr/>
          <p:nvPr/>
        </p:nvGrpSpPr>
        <p:grpSpPr>
          <a:xfrm>
            <a:off x="185025" y="192425"/>
            <a:ext cx="8710800" cy="4736400"/>
            <a:chOff x="185025" y="192425"/>
            <a:chExt cx="8710800" cy="4736400"/>
          </a:xfrm>
        </p:grpSpPr>
        <p:sp>
          <p:nvSpPr>
            <p:cNvPr id="368" name="Google Shape;368;p3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372"/>
        <p:cNvGrpSpPr/>
        <p:nvPr/>
      </p:nvGrpSpPr>
      <p:grpSpPr>
        <a:xfrm>
          <a:off x="0" y="0"/>
          <a:ext cx="0" cy="0"/>
          <a:chOff x="0" y="0"/>
          <a:chExt cx="0" cy="0"/>
        </a:xfrm>
      </p:grpSpPr>
      <p:sp>
        <p:nvSpPr>
          <p:cNvPr id="373" name="Google Shape;373;p40"/>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txBox="1">
            <a:spLocks noGrp="1"/>
          </p:cNvSpPr>
          <p:nvPr>
            <p:ph type="title" hasCustomPrompt="1"/>
          </p:nvPr>
        </p:nvSpPr>
        <p:spPr>
          <a:xfrm>
            <a:off x="1563000"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5" name="Google Shape;375;p40"/>
          <p:cNvSpPr txBox="1">
            <a:spLocks noGrp="1"/>
          </p:cNvSpPr>
          <p:nvPr>
            <p:ph type="ctrTitle" idx="2"/>
          </p:nvPr>
        </p:nvSpPr>
        <p:spPr>
          <a:xfrm>
            <a:off x="959250"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6" name="Google Shape;376;p40"/>
          <p:cNvSpPr txBox="1">
            <a:spLocks noGrp="1"/>
          </p:cNvSpPr>
          <p:nvPr>
            <p:ph type="subTitle" idx="1"/>
          </p:nvPr>
        </p:nvSpPr>
        <p:spPr>
          <a:xfrm>
            <a:off x="1101000"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77" name="Google Shape;377;p40"/>
          <p:cNvSpPr txBox="1">
            <a:spLocks noGrp="1"/>
          </p:cNvSpPr>
          <p:nvPr>
            <p:ph type="title" idx="3" hasCustomPrompt="1"/>
          </p:nvPr>
        </p:nvSpPr>
        <p:spPr>
          <a:xfrm>
            <a:off x="5963266"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8" name="Google Shape;378;p40"/>
          <p:cNvSpPr txBox="1">
            <a:spLocks noGrp="1"/>
          </p:cNvSpPr>
          <p:nvPr>
            <p:ph type="ctrTitle" idx="4"/>
          </p:nvPr>
        </p:nvSpPr>
        <p:spPr>
          <a:xfrm>
            <a:off x="5359516"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9" name="Google Shape;379;p40"/>
          <p:cNvSpPr txBox="1">
            <a:spLocks noGrp="1"/>
          </p:cNvSpPr>
          <p:nvPr>
            <p:ph type="subTitle" idx="5"/>
          </p:nvPr>
        </p:nvSpPr>
        <p:spPr>
          <a:xfrm>
            <a:off x="5501266"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80" name="Google Shape;380;p40"/>
          <p:cNvSpPr txBox="1">
            <a:spLocks noGrp="1"/>
          </p:cNvSpPr>
          <p:nvPr>
            <p:ph type="title" idx="6" hasCustomPrompt="1"/>
          </p:nvPr>
        </p:nvSpPr>
        <p:spPr>
          <a:xfrm>
            <a:off x="1563000"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1" name="Google Shape;381;p40"/>
          <p:cNvSpPr txBox="1">
            <a:spLocks noGrp="1"/>
          </p:cNvSpPr>
          <p:nvPr>
            <p:ph type="ctrTitle" idx="7"/>
          </p:nvPr>
        </p:nvSpPr>
        <p:spPr>
          <a:xfrm>
            <a:off x="959250"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2" name="Google Shape;382;p40"/>
          <p:cNvSpPr txBox="1">
            <a:spLocks noGrp="1"/>
          </p:cNvSpPr>
          <p:nvPr>
            <p:ph type="subTitle" idx="8"/>
          </p:nvPr>
        </p:nvSpPr>
        <p:spPr>
          <a:xfrm>
            <a:off x="1101000"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83" name="Google Shape;383;p40"/>
          <p:cNvSpPr txBox="1">
            <a:spLocks noGrp="1"/>
          </p:cNvSpPr>
          <p:nvPr>
            <p:ph type="title" idx="9" hasCustomPrompt="1"/>
          </p:nvPr>
        </p:nvSpPr>
        <p:spPr>
          <a:xfrm>
            <a:off x="5963266"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4" name="Google Shape;384;p40"/>
          <p:cNvSpPr txBox="1">
            <a:spLocks noGrp="1"/>
          </p:cNvSpPr>
          <p:nvPr>
            <p:ph type="ctrTitle" idx="13"/>
          </p:nvPr>
        </p:nvSpPr>
        <p:spPr>
          <a:xfrm>
            <a:off x="5359516"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5" name="Google Shape;385;p40"/>
          <p:cNvSpPr txBox="1">
            <a:spLocks noGrp="1"/>
          </p:cNvSpPr>
          <p:nvPr>
            <p:ph type="subTitle" idx="14"/>
          </p:nvPr>
        </p:nvSpPr>
        <p:spPr>
          <a:xfrm>
            <a:off x="5501266"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grpSp>
        <p:nvGrpSpPr>
          <p:cNvPr id="386" name="Google Shape;386;p40"/>
          <p:cNvGrpSpPr/>
          <p:nvPr/>
        </p:nvGrpSpPr>
        <p:grpSpPr>
          <a:xfrm>
            <a:off x="185025" y="192425"/>
            <a:ext cx="8710800" cy="4736400"/>
            <a:chOff x="185025" y="192425"/>
            <a:chExt cx="8710800" cy="4736400"/>
          </a:xfrm>
        </p:grpSpPr>
        <p:sp>
          <p:nvSpPr>
            <p:cNvPr id="387" name="Google Shape;387;p40"/>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rot="328127">
              <a:off x="7209931" y="5217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4126776" y="3548888"/>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479101" y="99275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
    <p:spTree>
      <p:nvGrpSpPr>
        <p:cNvPr id="1" name="Shape 428"/>
        <p:cNvGrpSpPr/>
        <p:nvPr/>
      </p:nvGrpSpPr>
      <p:grpSpPr>
        <a:xfrm>
          <a:off x="0" y="0"/>
          <a:ext cx="0" cy="0"/>
          <a:chOff x="0" y="0"/>
          <a:chExt cx="0" cy="0"/>
        </a:xfrm>
      </p:grpSpPr>
      <p:grpSp>
        <p:nvGrpSpPr>
          <p:cNvPr id="429" name="Google Shape;429;p44"/>
          <p:cNvGrpSpPr/>
          <p:nvPr/>
        </p:nvGrpSpPr>
        <p:grpSpPr>
          <a:xfrm>
            <a:off x="185025" y="192425"/>
            <a:ext cx="8710800" cy="4863399"/>
            <a:chOff x="185025" y="192425"/>
            <a:chExt cx="8710800" cy="4863399"/>
          </a:xfrm>
        </p:grpSpPr>
        <p:sp>
          <p:nvSpPr>
            <p:cNvPr id="430" name="Google Shape;430;p4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txBox="1"/>
          <p:nvPr/>
        </p:nvSpPr>
        <p:spPr>
          <a:xfrm>
            <a:off x="869150" y="3693100"/>
            <a:ext cx="3391800" cy="537600"/>
          </a:xfrm>
          <a:prstGeom prst="rect">
            <a:avLst/>
          </a:prstGeom>
          <a:noFill/>
          <a:ln>
            <a:noFill/>
          </a:ln>
        </p:spPr>
        <p:txBody>
          <a:bodyPr spcFirstLastPara="1" wrap="square" lIns="91425" tIns="0" rIns="91425" bIns="91425" anchor="t" anchorCtr="0">
            <a:noAutofit/>
          </a:bodyPr>
          <a:lstStyle/>
          <a:p>
            <a:pPr marL="0" lvl="0" indent="0" algn="l" rtl="0">
              <a:lnSpc>
                <a:spcPct val="100000"/>
              </a:lnSpc>
              <a:spcBef>
                <a:spcPts val="300"/>
              </a:spcBef>
              <a:spcAft>
                <a:spcPts val="0"/>
              </a:spcAft>
              <a:buNone/>
            </a:pPr>
            <a:r>
              <a:rPr lang="en" sz="1200" b="1">
                <a:solidFill>
                  <a:schemeClr val="dk1"/>
                </a:solidFill>
                <a:latin typeface="Barlow"/>
                <a:ea typeface="Barlow"/>
                <a:cs typeface="Barlow"/>
                <a:sym typeface="Barlow"/>
              </a:rPr>
              <a:t>CREDITS</a:t>
            </a:r>
            <a:r>
              <a:rPr lang="en" sz="1200">
                <a:solidFill>
                  <a:schemeClr val="dk1"/>
                </a:solidFill>
                <a:latin typeface="Barlow"/>
                <a:ea typeface="Barlow"/>
                <a:cs typeface="Barlow"/>
                <a:sym typeface="Barlow"/>
              </a:rPr>
              <a:t>: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300"/>
              </a:spcBef>
              <a:spcAft>
                <a:spcPts val="0"/>
              </a:spcAft>
              <a:buNone/>
            </a:pPr>
            <a:endParaRPr sz="1200">
              <a:solidFill>
                <a:schemeClr val="dk1"/>
              </a:solidFill>
              <a:latin typeface="Barlow"/>
              <a:ea typeface="Barlow"/>
              <a:cs typeface="Barlow"/>
              <a:sym typeface="Barlow"/>
            </a:endParaRPr>
          </a:p>
        </p:txBody>
      </p:sp>
      <p:sp>
        <p:nvSpPr>
          <p:cNvPr id="435" name="Google Shape;435;p44"/>
          <p:cNvSpPr txBox="1">
            <a:spLocks noGrp="1"/>
          </p:cNvSpPr>
          <p:nvPr>
            <p:ph type="ctrTitle"/>
          </p:nvPr>
        </p:nvSpPr>
        <p:spPr>
          <a:xfrm>
            <a:off x="869150" y="730848"/>
            <a:ext cx="4995300" cy="9417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 name="Google Shape;436;p44"/>
          <p:cNvSpPr txBox="1">
            <a:spLocks noGrp="1"/>
          </p:cNvSpPr>
          <p:nvPr>
            <p:ph type="subTitle" idx="1"/>
          </p:nvPr>
        </p:nvSpPr>
        <p:spPr>
          <a:xfrm>
            <a:off x="869150" y="2116303"/>
            <a:ext cx="3580500" cy="14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100000">
              <a:schemeClr val="lt1"/>
            </a:gs>
          </a:gsLst>
          <a:lin ang="5400700" scaled="0"/>
        </a:gradFill>
        <a:effectLst/>
      </p:bgPr>
    </p:bg>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1pPr>
            <a:lvl2pPr lvl="1"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2pPr>
            <a:lvl3pPr lvl="2"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3pPr>
            <a:lvl4pPr lvl="3"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4pPr>
            <a:lvl5pPr lvl="4"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5pPr>
            <a:lvl6pPr lvl="5"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6pPr>
            <a:lvl7pPr lvl="6"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7pPr>
            <a:lvl8pPr lvl="7"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8pPr>
            <a:lvl9pPr lvl="8"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9pPr>
          </a:lstStyle>
          <a:p>
            <a:endParaRPr/>
          </a:p>
        </p:txBody>
      </p:sp>
      <p:sp>
        <p:nvSpPr>
          <p:cNvPr id="264" name="Google Shape;26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6" r:id="rId2"/>
    <p:sldLayoutId id="2147483679" r:id="rId3"/>
    <p:sldLayoutId id="2147483680" r:id="rId4"/>
    <p:sldLayoutId id="2147483681" r:id="rId5"/>
    <p:sldLayoutId id="2147483683" r:id="rId6"/>
    <p:sldLayoutId id="2147483684" r:id="rId7"/>
    <p:sldLayoutId id="2147483685" r:id="rId8"/>
    <p:sldLayoutId id="2147483689" r:id="rId9"/>
    <p:sldLayoutId id="2147483690" r:id="rId10"/>
    <p:sldLayoutId id="2147483691"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hyperlink" Target="https://www.srednja.hr/app/uploads/2025/03/Supstitucija-dosadasnjih-programa-s-novim-kurikulima_1_6_7_9.pdf"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8" Type="http://schemas.openxmlformats.org/officeDocument/2006/relationships/hyperlink" Target="https://srednjeadmin.e-upisi.hr/files/Hodogram_srednje_TER.pdf" TargetMode="External"/><Relationship Id="rId3" Type="http://schemas.openxmlformats.org/officeDocument/2006/relationships/hyperlink" Target="https://srednje.e-upisi.hr/" TargetMode="External"/><Relationship Id="rId7" Type="http://schemas.openxmlformats.org/officeDocument/2006/relationships/hyperlink" Target="https://srednjeadmin.e-upisi.hr/files/Hodogram_srednje_redoviti.pdf"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hyperlink" Target="https://www.zakon.hr/cms.htm?id=27327" TargetMode="External"/><Relationship Id="rId11" Type="http://schemas.openxmlformats.org/officeDocument/2006/relationships/hyperlink" Target="https://mzom.gov.hr/UserDocsImages/dokumenti/Dokumenti-ZakonskiPodzakonski-Akti/Jedinstveni%20popis%20zdravstvenih%20kontraindikacija%20srednjo%C5%A1kolskih%20obrazovnih%20programa%20u%20svrhu%20upisa%20u%20I.%20razred%20srednje%20%C5%A1kole%20-%20MZOS%202015..pdf" TargetMode="External"/><Relationship Id="rId5" Type="http://schemas.openxmlformats.org/officeDocument/2006/relationships/hyperlink" Target="https://narodne-novine.nn.hr/clanci/sluzbeni/2024_05_60_1046.html" TargetMode="External"/><Relationship Id="rId10" Type="http://schemas.openxmlformats.org/officeDocument/2006/relationships/hyperlink" Target="https://srednje.e-upisi.hr/files/Online%20upisi%20u%20srednje%20%C5%A1kole%20-%20infografika.pdf" TargetMode="External"/><Relationship Id="rId4" Type="http://schemas.openxmlformats.org/officeDocument/2006/relationships/hyperlink" Target="https://srednje.e-upisi.hr/files/Upute%20za%20u%C4%8Denike.pdf" TargetMode="External"/><Relationship Id="rId9" Type="http://schemas.openxmlformats.org/officeDocument/2006/relationships/hyperlink" Target="https://srednjeadmin.e-upisi.hr/files/Hodogram_srednje_sporta%C5%A1iumjetnici.pdf"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srednje.e-upisi.h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narodne-novine.nn.hr/clanci/sluzbeni/2022_05_57_820.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rednje.e-upisi.h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vite.viber.com/?g2=AQAA34S7pUVe%2BU8t9iXKTyTJsC%2ByafqY6X3FpGHTSMPF9z148XiZZU%2BYkUAWnfwY"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invite.viber.com/?g2=AQAA34S7pUVe%2BU8t9iXKTyTJsC%2ByafqY6X3FpGHTSMPF9z148XiZZU%2BYkUAWnfwY&amp;lang=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enaukovanje.gov.hr/slobodnaMjesta/home.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narodne-novine.nn.hr/clanci/sluzbeni/2022_05_57_820.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narodne-novine.nn.hr/clanci/sluzbeni/2022_03_39_482.html" TargetMode="External"/><Relationship Id="rId5" Type="http://schemas.openxmlformats.org/officeDocument/2006/relationships/hyperlink" Target="https://narodne-novine.nn.hr/clanci/sluzbeni/2017_05_47_1109.html" TargetMode="External"/><Relationship Id="rId4" Type="http://schemas.openxmlformats.org/officeDocument/2006/relationships/hyperlink" Target="https://narodne-novine.nn.hr/clanci/sluzbeni/2015_05_49_981.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srednje.e-upisi.hr/"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527"/>
        <p:cNvGrpSpPr/>
        <p:nvPr/>
      </p:nvGrpSpPr>
      <p:grpSpPr>
        <a:xfrm>
          <a:off x="0" y="0"/>
          <a:ext cx="0" cy="0"/>
          <a:chOff x="0" y="0"/>
          <a:chExt cx="0" cy="0"/>
        </a:xfrm>
      </p:grpSpPr>
      <p:grpSp>
        <p:nvGrpSpPr>
          <p:cNvPr id="528" name="Google Shape;528;p56"/>
          <p:cNvGrpSpPr/>
          <p:nvPr/>
        </p:nvGrpSpPr>
        <p:grpSpPr>
          <a:xfrm>
            <a:off x="2506968" y="2587057"/>
            <a:ext cx="4130064" cy="2556644"/>
            <a:chOff x="2346226" y="2435424"/>
            <a:chExt cx="4375068" cy="2708310"/>
          </a:xfrm>
        </p:grpSpPr>
        <p:sp>
          <p:nvSpPr>
            <p:cNvPr id="529" name="Google Shape;529;p56"/>
            <p:cNvSpPr/>
            <p:nvPr/>
          </p:nvSpPr>
          <p:spPr>
            <a:xfrm>
              <a:off x="3918818" y="5134172"/>
              <a:ext cx="58628" cy="9328"/>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6"/>
            <p:cNvSpPr/>
            <p:nvPr/>
          </p:nvSpPr>
          <p:spPr>
            <a:xfrm>
              <a:off x="5536461" y="4334101"/>
              <a:ext cx="461030" cy="809620"/>
            </a:xfrm>
            <a:custGeom>
              <a:avLst/>
              <a:gdLst/>
              <a:ahLst/>
              <a:cxnLst/>
              <a:rect l="l" t="t" r="r" b="b"/>
              <a:pathLst>
                <a:path w="14908" h="26178" extrusionOk="0">
                  <a:moveTo>
                    <a:pt x="13065" y="0"/>
                  </a:moveTo>
                  <a:cubicBezTo>
                    <a:pt x="9829" y="0"/>
                    <a:pt x="3172" y="719"/>
                    <a:pt x="62" y="6278"/>
                  </a:cubicBezTo>
                  <a:cubicBezTo>
                    <a:pt x="0" y="7573"/>
                    <a:pt x="1878" y="19345"/>
                    <a:pt x="2991" y="26177"/>
                  </a:cubicBezTo>
                  <a:lnTo>
                    <a:pt x="12913" y="26177"/>
                  </a:lnTo>
                  <a:lnTo>
                    <a:pt x="13617" y="16959"/>
                  </a:lnTo>
                  <a:lnTo>
                    <a:pt x="14907" y="87"/>
                  </a:lnTo>
                  <a:cubicBezTo>
                    <a:pt x="14906" y="87"/>
                    <a:pt x="14194" y="0"/>
                    <a:pt x="13065"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6"/>
            <p:cNvSpPr/>
            <p:nvPr/>
          </p:nvSpPr>
          <p:spPr>
            <a:xfrm>
              <a:off x="3668089" y="4286255"/>
              <a:ext cx="1685969" cy="857465"/>
            </a:xfrm>
            <a:custGeom>
              <a:avLst/>
              <a:gdLst/>
              <a:ahLst/>
              <a:cxnLst/>
              <a:rect l="l" t="t" r="r" b="b"/>
              <a:pathLst>
                <a:path w="54518" h="27725" extrusionOk="0">
                  <a:moveTo>
                    <a:pt x="31687" y="12058"/>
                  </a:moveTo>
                  <a:cubicBezTo>
                    <a:pt x="31910" y="12075"/>
                    <a:pt x="32133" y="12089"/>
                    <a:pt x="32352" y="12103"/>
                  </a:cubicBezTo>
                  <a:cubicBezTo>
                    <a:pt x="32133" y="12093"/>
                    <a:pt x="31910" y="12075"/>
                    <a:pt x="31687" y="12058"/>
                  </a:cubicBezTo>
                  <a:close/>
                  <a:moveTo>
                    <a:pt x="52568" y="5175"/>
                  </a:moveTo>
                  <a:cubicBezTo>
                    <a:pt x="49928" y="7492"/>
                    <a:pt x="44658" y="11163"/>
                    <a:pt x="37077" y="11983"/>
                  </a:cubicBezTo>
                  <a:cubicBezTo>
                    <a:pt x="36088" y="12090"/>
                    <a:pt x="35060" y="12148"/>
                    <a:pt x="33992" y="12148"/>
                  </a:cubicBezTo>
                  <a:cubicBezTo>
                    <a:pt x="33456" y="12148"/>
                    <a:pt x="32909" y="12133"/>
                    <a:pt x="32353" y="12103"/>
                  </a:cubicBezTo>
                  <a:lnTo>
                    <a:pt x="32353" y="12103"/>
                  </a:lnTo>
                  <a:cubicBezTo>
                    <a:pt x="32891" y="12132"/>
                    <a:pt x="33420" y="12146"/>
                    <a:pt x="33939" y="12146"/>
                  </a:cubicBezTo>
                  <a:cubicBezTo>
                    <a:pt x="35024" y="12146"/>
                    <a:pt x="36068" y="12086"/>
                    <a:pt x="37074" y="11980"/>
                  </a:cubicBezTo>
                  <a:cubicBezTo>
                    <a:pt x="44655" y="11159"/>
                    <a:pt x="49927" y="7491"/>
                    <a:pt x="52568" y="5175"/>
                  </a:cubicBezTo>
                  <a:close/>
                  <a:moveTo>
                    <a:pt x="6936" y="12491"/>
                  </a:moveTo>
                  <a:lnTo>
                    <a:pt x="6936" y="12495"/>
                  </a:lnTo>
                  <a:cubicBezTo>
                    <a:pt x="5326" y="13061"/>
                    <a:pt x="3571" y="13514"/>
                    <a:pt x="1663" y="13806"/>
                  </a:cubicBezTo>
                  <a:cubicBezTo>
                    <a:pt x="3571" y="13511"/>
                    <a:pt x="5326" y="13057"/>
                    <a:pt x="6936" y="12491"/>
                  </a:cubicBezTo>
                  <a:close/>
                  <a:moveTo>
                    <a:pt x="21926" y="1"/>
                  </a:moveTo>
                  <a:cubicBezTo>
                    <a:pt x="21926" y="1"/>
                    <a:pt x="4591" y="890"/>
                    <a:pt x="1" y="14019"/>
                  </a:cubicBezTo>
                  <a:cubicBezTo>
                    <a:pt x="145" y="15135"/>
                    <a:pt x="2034" y="20947"/>
                    <a:pt x="4324" y="27724"/>
                  </a:cubicBezTo>
                  <a:lnTo>
                    <a:pt x="12028" y="27724"/>
                  </a:lnTo>
                  <a:lnTo>
                    <a:pt x="13353" y="27498"/>
                  </a:lnTo>
                  <a:cubicBezTo>
                    <a:pt x="13387" y="27574"/>
                    <a:pt x="13425" y="27649"/>
                    <a:pt x="13459" y="27724"/>
                  </a:cubicBezTo>
                  <a:lnTo>
                    <a:pt x="51246" y="27724"/>
                  </a:lnTo>
                  <a:lnTo>
                    <a:pt x="54518" y="3238"/>
                  </a:lnTo>
                  <a:cubicBezTo>
                    <a:pt x="54518" y="3238"/>
                    <a:pt x="52485" y="2870"/>
                    <a:pt x="49516" y="2870"/>
                  </a:cubicBezTo>
                  <a:cubicBezTo>
                    <a:pt x="44970" y="2870"/>
                    <a:pt x="38231" y="3732"/>
                    <a:pt x="33228" y="8093"/>
                  </a:cubicBezTo>
                  <a:lnTo>
                    <a:pt x="33757" y="5672"/>
                  </a:lnTo>
                  <a:cubicBezTo>
                    <a:pt x="33757" y="5672"/>
                    <a:pt x="31960" y="5192"/>
                    <a:pt x="29569" y="5192"/>
                  </a:cubicBezTo>
                  <a:cubicBezTo>
                    <a:pt x="27436" y="5192"/>
                    <a:pt x="24830" y="5574"/>
                    <a:pt x="22609" y="7022"/>
                  </a:cubicBezTo>
                  <a:lnTo>
                    <a:pt x="21926"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6"/>
            <p:cNvSpPr/>
            <p:nvPr/>
          </p:nvSpPr>
          <p:spPr>
            <a:xfrm>
              <a:off x="3553016" y="3837419"/>
              <a:ext cx="451258" cy="567365"/>
            </a:xfrm>
            <a:custGeom>
              <a:avLst/>
              <a:gdLst/>
              <a:ahLst/>
              <a:cxnLst/>
              <a:rect l="l" t="t" r="r" b="b"/>
              <a:pathLst>
                <a:path w="14592" h="18345" extrusionOk="0">
                  <a:moveTo>
                    <a:pt x="845" y="0"/>
                  </a:moveTo>
                  <a:cubicBezTo>
                    <a:pt x="845" y="0"/>
                    <a:pt x="282" y="1171"/>
                    <a:pt x="0" y="1755"/>
                  </a:cubicBezTo>
                  <a:cubicBezTo>
                    <a:pt x="783" y="1820"/>
                    <a:pt x="1569" y="1882"/>
                    <a:pt x="2352" y="1947"/>
                  </a:cubicBezTo>
                  <a:cubicBezTo>
                    <a:pt x="2372" y="1947"/>
                    <a:pt x="2393" y="1950"/>
                    <a:pt x="2413" y="1950"/>
                  </a:cubicBezTo>
                  <a:cubicBezTo>
                    <a:pt x="2421" y="1971"/>
                    <a:pt x="2431" y="1991"/>
                    <a:pt x="2445" y="2009"/>
                  </a:cubicBezTo>
                  <a:cubicBezTo>
                    <a:pt x="2525" y="2139"/>
                    <a:pt x="2664" y="2209"/>
                    <a:pt x="2807" y="2209"/>
                  </a:cubicBezTo>
                  <a:cubicBezTo>
                    <a:pt x="2841" y="2209"/>
                    <a:pt x="2875" y="2205"/>
                    <a:pt x="2908" y="2197"/>
                  </a:cubicBezTo>
                  <a:cubicBezTo>
                    <a:pt x="4367" y="3403"/>
                    <a:pt x="4944" y="5387"/>
                    <a:pt x="5277" y="7008"/>
                  </a:cubicBezTo>
                  <a:cubicBezTo>
                    <a:pt x="5346" y="7337"/>
                    <a:pt x="5411" y="7673"/>
                    <a:pt x="5476" y="8006"/>
                  </a:cubicBezTo>
                  <a:cubicBezTo>
                    <a:pt x="5531" y="8305"/>
                    <a:pt x="5590" y="8604"/>
                    <a:pt x="5652" y="8903"/>
                  </a:cubicBezTo>
                  <a:lnTo>
                    <a:pt x="4113" y="12120"/>
                  </a:lnTo>
                  <a:lnTo>
                    <a:pt x="8669" y="18337"/>
                  </a:lnTo>
                  <a:lnTo>
                    <a:pt x="9092" y="18330"/>
                  </a:lnTo>
                  <a:lnTo>
                    <a:pt x="9102" y="18344"/>
                  </a:lnTo>
                  <a:lnTo>
                    <a:pt x="9108" y="18330"/>
                  </a:lnTo>
                  <a:lnTo>
                    <a:pt x="9112" y="18330"/>
                  </a:lnTo>
                  <a:lnTo>
                    <a:pt x="9112" y="18323"/>
                  </a:lnTo>
                  <a:lnTo>
                    <a:pt x="10588" y="15234"/>
                  </a:lnTo>
                  <a:cubicBezTo>
                    <a:pt x="10657" y="15227"/>
                    <a:pt x="10723" y="15220"/>
                    <a:pt x="10791" y="15213"/>
                  </a:cubicBezTo>
                  <a:cubicBezTo>
                    <a:pt x="11556" y="15141"/>
                    <a:pt x="12322" y="15072"/>
                    <a:pt x="13092" y="15000"/>
                  </a:cubicBezTo>
                  <a:cubicBezTo>
                    <a:pt x="13092" y="15000"/>
                    <a:pt x="14592" y="11134"/>
                    <a:pt x="12439" y="7694"/>
                  </a:cubicBezTo>
                  <a:cubicBezTo>
                    <a:pt x="12439" y="7694"/>
                    <a:pt x="12436" y="7701"/>
                    <a:pt x="12432" y="7715"/>
                  </a:cubicBezTo>
                  <a:cubicBezTo>
                    <a:pt x="12422" y="7684"/>
                    <a:pt x="12412" y="7653"/>
                    <a:pt x="12401" y="7626"/>
                  </a:cubicBezTo>
                  <a:cubicBezTo>
                    <a:pt x="11567" y="7701"/>
                    <a:pt x="10732" y="7780"/>
                    <a:pt x="9899" y="7859"/>
                  </a:cubicBezTo>
                  <a:lnTo>
                    <a:pt x="7859" y="5075"/>
                  </a:lnTo>
                  <a:lnTo>
                    <a:pt x="7471" y="5095"/>
                  </a:lnTo>
                  <a:lnTo>
                    <a:pt x="5923" y="8329"/>
                  </a:lnTo>
                  <a:cubicBezTo>
                    <a:pt x="5899" y="8199"/>
                    <a:pt x="5874" y="8068"/>
                    <a:pt x="5847" y="7938"/>
                  </a:cubicBezTo>
                  <a:cubicBezTo>
                    <a:pt x="5785" y="7598"/>
                    <a:pt x="5720" y="7261"/>
                    <a:pt x="5652" y="6929"/>
                  </a:cubicBezTo>
                  <a:cubicBezTo>
                    <a:pt x="5332" y="5393"/>
                    <a:pt x="4738" y="3255"/>
                    <a:pt x="3207" y="1947"/>
                  </a:cubicBezTo>
                  <a:cubicBezTo>
                    <a:pt x="3262" y="1820"/>
                    <a:pt x="3255" y="1669"/>
                    <a:pt x="3172" y="1545"/>
                  </a:cubicBezTo>
                  <a:cubicBezTo>
                    <a:pt x="3091" y="1413"/>
                    <a:pt x="2951" y="1342"/>
                    <a:pt x="2807" y="1342"/>
                  </a:cubicBezTo>
                  <a:cubicBezTo>
                    <a:pt x="2776" y="1342"/>
                    <a:pt x="2744" y="1346"/>
                    <a:pt x="2713" y="1353"/>
                  </a:cubicBezTo>
                  <a:cubicBezTo>
                    <a:pt x="2201" y="773"/>
                    <a:pt x="845" y="0"/>
                    <a:pt x="845"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6"/>
            <p:cNvSpPr/>
            <p:nvPr/>
          </p:nvSpPr>
          <p:spPr>
            <a:xfrm>
              <a:off x="6401343" y="3810665"/>
              <a:ext cx="319950" cy="620962"/>
            </a:xfrm>
            <a:custGeom>
              <a:avLst/>
              <a:gdLst/>
              <a:ahLst/>
              <a:cxnLst/>
              <a:rect l="l" t="t" r="r" b="b"/>
              <a:pathLst>
                <a:path w="10346" h="20078" extrusionOk="0">
                  <a:moveTo>
                    <a:pt x="7681" y="0"/>
                  </a:moveTo>
                  <a:lnTo>
                    <a:pt x="7671" y="10"/>
                  </a:lnTo>
                  <a:lnTo>
                    <a:pt x="7668" y="10"/>
                  </a:lnTo>
                  <a:lnTo>
                    <a:pt x="7663" y="17"/>
                  </a:lnTo>
                  <a:lnTo>
                    <a:pt x="5191" y="2386"/>
                  </a:lnTo>
                  <a:cubicBezTo>
                    <a:pt x="5126" y="2369"/>
                    <a:pt x="5061" y="2352"/>
                    <a:pt x="4996" y="2335"/>
                  </a:cubicBezTo>
                  <a:cubicBezTo>
                    <a:pt x="4255" y="2132"/>
                    <a:pt x="3513" y="1926"/>
                    <a:pt x="2768" y="1723"/>
                  </a:cubicBezTo>
                  <a:cubicBezTo>
                    <a:pt x="2768" y="1723"/>
                    <a:pt x="0" y="4810"/>
                    <a:pt x="800" y="8789"/>
                  </a:cubicBezTo>
                  <a:cubicBezTo>
                    <a:pt x="800" y="8789"/>
                    <a:pt x="808" y="8782"/>
                    <a:pt x="814" y="8772"/>
                  </a:cubicBezTo>
                  <a:lnTo>
                    <a:pt x="814" y="8772"/>
                  </a:lnTo>
                  <a:cubicBezTo>
                    <a:pt x="814" y="8803"/>
                    <a:pt x="814" y="8838"/>
                    <a:pt x="811" y="8868"/>
                  </a:cubicBezTo>
                  <a:cubicBezTo>
                    <a:pt x="1621" y="9088"/>
                    <a:pt x="2428" y="9311"/>
                    <a:pt x="3234" y="9531"/>
                  </a:cubicBezTo>
                  <a:lnTo>
                    <a:pt x="4161" y="12854"/>
                  </a:lnTo>
                  <a:lnTo>
                    <a:pt x="4532" y="12974"/>
                  </a:lnTo>
                  <a:lnTo>
                    <a:pt x="7121" y="10492"/>
                  </a:lnTo>
                  <a:lnTo>
                    <a:pt x="7121" y="10492"/>
                  </a:lnTo>
                  <a:cubicBezTo>
                    <a:pt x="7097" y="10626"/>
                    <a:pt x="7077" y="10757"/>
                    <a:pt x="7053" y="10887"/>
                  </a:cubicBezTo>
                  <a:cubicBezTo>
                    <a:pt x="6994" y="11227"/>
                    <a:pt x="6936" y="11563"/>
                    <a:pt x="6881" y="11899"/>
                  </a:cubicBezTo>
                  <a:cubicBezTo>
                    <a:pt x="6638" y="13448"/>
                    <a:pt x="6441" y="15659"/>
                    <a:pt x="7410" y="17423"/>
                  </a:cubicBezTo>
                  <a:cubicBezTo>
                    <a:pt x="7317" y="17523"/>
                    <a:pt x="7269" y="17667"/>
                    <a:pt x="7300" y="17812"/>
                  </a:cubicBezTo>
                  <a:cubicBezTo>
                    <a:pt x="7338" y="17997"/>
                    <a:pt x="7489" y="18128"/>
                    <a:pt x="7663" y="18152"/>
                  </a:cubicBezTo>
                  <a:cubicBezTo>
                    <a:pt x="7939" y="18876"/>
                    <a:pt x="8937" y="20078"/>
                    <a:pt x="8937" y="20078"/>
                  </a:cubicBezTo>
                  <a:cubicBezTo>
                    <a:pt x="8937" y="20078"/>
                    <a:pt x="9875" y="19182"/>
                    <a:pt x="10345" y="18735"/>
                  </a:cubicBezTo>
                  <a:cubicBezTo>
                    <a:pt x="9634" y="18399"/>
                    <a:pt x="8924" y="18062"/>
                    <a:pt x="8213" y="17726"/>
                  </a:cubicBezTo>
                  <a:cubicBezTo>
                    <a:pt x="8192" y="17716"/>
                    <a:pt x="8175" y="17709"/>
                    <a:pt x="8154" y="17699"/>
                  </a:cubicBezTo>
                  <a:cubicBezTo>
                    <a:pt x="8154" y="17678"/>
                    <a:pt x="8151" y="17658"/>
                    <a:pt x="8148" y="17634"/>
                  </a:cubicBezTo>
                  <a:cubicBezTo>
                    <a:pt x="8110" y="17448"/>
                    <a:pt x="7956" y="17317"/>
                    <a:pt x="7777" y="17297"/>
                  </a:cubicBezTo>
                  <a:cubicBezTo>
                    <a:pt x="6836" y="15652"/>
                    <a:pt x="7001" y="13592"/>
                    <a:pt x="7259" y="11958"/>
                  </a:cubicBezTo>
                  <a:cubicBezTo>
                    <a:pt x="7310" y="11625"/>
                    <a:pt x="7368" y="11289"/>
                    <a:pt x="7427" y="10952"/>
                  </a:cubicBezTo>
                  <a:cubicBezTo>
                    <a:pt x="7478" y="10654"/>
                    <a:pt x="7530" y="10354"/>
                    <a:pt x="7581" y="10053"/>
                  </a:cubicBezTo>
                  <a:lnTo>
                    <a:pt x="10153" y="7584"/>
                  </a:lnTo>
                  <a:lnTo>
                    <a:pt x="8083" y="161"/>
                  </a:lnTo>
                  <a:lnTo>
                    <a:pt x="7688" y="17"/>
                  </a:lnTo>
                  <a:lnTo>
                    <a:pt x="7681" y="0"/>
                  </a:ln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6"/>
            <p:cNvSpPr/>
            <p:nvPr/>
          </p:nvSpPr>
          <p:spPr>
            <a:xfrm>
              <a:off x="2354730" y="3784314"/>
              <a:ext cx="366214" cy="673663"/>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6"/>
            <p:cNvSpPr/>
            <p:nvPr/>
          </p:nvSpPr>
          <p:spPr>
            <a:xfrm>
              <a:off x="2872324" y="2435424"/>
              <a:ext cx="388851" cy="793754"/>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6"/>
            <p:cNvSpPr/>
            <p:nvPr/>
          </p:nvSpPr>
          <p:spPr>
            <a:xfrm>
              <a:off x="2608378" y="2992047"/>
              <a:ext cx="1024081" cy="519829"/>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6"/>
            <p:cNvSpPr/>
            <p:nvPr/>
          </p:nvSpPr>
          <p:spPr>
            <a:xfrm>
              <a:off x="2620686" y="3022419"/>
              <a:ext cx="1012392" cy="605591"/>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6"/>
            <p:cNvSpPr/>
            <p:nvPr/>
          </p:nvSpPr>
          <p:spPr>
            <a:xfrm>
              <a:off x="2720914" y="3090493"/>
              <a:ext cx="899856" cy="537520"/>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6"/>
            <p:cNvSpPr/>
            <p:nvPr/>
          </p:nvSpPr>
          <p:spPr>
            <a:xfrm>
              <a:off x="2845573" y="3208238"/>
              <a:ext cx="682608" cy="546149"/>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6"/>
            <p:cNvSpPr/>
            <p:nvPr/>
          </p:nvSpPr>
          <p:spPr>
            <a:xfrm>
              <a:off x="2845573" y="3208238"/>
              <a:ext cx="617974" cy="48519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6"/>
            <p:cNvSpPr/>
            <p:nvPr/>
          </p:nvSpPr>
          <p:spPr>
            <a:xfrm>
              <a:off x="2845573" y="3299786"/>
              <a:ext cx="293818" cy="454603"/>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6"/>
            <p:cNvSpPr/>
            <p:nvPr/>
          </p:nvSpPr>
          <p:spPr>
            <a:xfrm>
              <a:off x="2972026" y="3542050"/>
              <a:ext cx="556155" cy="216554"/>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6"/>
            <p:cNvSpPr/>
            <p:nvPr/>
          </p:nvSpPr>
          <p:spPr>
            <a:xfrm>
              <a:off x="3006199" y="3552597"/>
              <a:ext cx="505438" cy="196823"/>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6"/>
            <p:cNvSpPr/>
            <p:nvPr/>
          </p:nvSpPr>
          <p:spPr>
            <a:xfrm>
              <a:off x="5538378" y="4334101"/>
              <a:ext cx="459113" cy="492459"/>
            </a:xfrm>
            <a:custGeom>
              <a:avLst/>
              <a:gdLst/>
              <a:ahLst/>
              <a:cxnLst/>
              <a:rect l="l" t="t" r="r" b="b"/>
              <a:pathLst>
                <a:path w="14846" h="15923" extrusionOk="0">
                  <a:moveTo>
                    <a:pt x="13004" y="0"/>
                  </a:moveTo>
                  <a:cubicBezTo>
                    <a:pt x="9769" y="0"/>
                    <a:pt x="3110" y="719"/>
                    <a:pt x="0" y="6278"/>
                  </a:cubicBezTo>
                  <a:lnTo>
                    <a:pt x="3152" y="15895"/>
                  </a:lnTo>
                  <a:lnTo>
                    <a:pt x="9524" y="15922"/>
                  </a:lnTo>
                  <a:lnTo>
                    <a:pt x="14845" y="87"/>
                  </a:lnTo>
                  <a:cubicBezTo>
                    <a:pt x="14845" y="87"/>
                    <a:pt x="141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6"/>
            <p:cNvSpPr/>
            <p:nvPr/>
          </p:nvSpPr>
          <p:spPr>
            <a:xfrm>
              <a:off x="5738927" y="3713983"/>
              <a:ext cx="568123" cy="886073"/>
            </a:xfrm>
            <a:custGeom>
              <a:avLst/>
              <a:gdLst/>
              <a:ahLst/>
              <a:cxnLst/>
              <a:rect l="l" t="t" r="r" b="b"/>
              <a:pathLst>
                <a:path w="18371" h="28650" extrusionOk="0">
                  <a:moveTo>
                    <a:pt x="11756" y="0"/>
                  </a:moveTo>
                  <a:cubicBezTo>
                    <a:pt x="11540" y="0"/>
                    <a:pt x="11312" y="102"/>
                    <a:pt x="11193" y="307"/>
                  </a:cubicBezTo>
                  <a:lnTo>
                    <a:pt x="7969" y="4877"/>
                  </a:lnTo>
                  <a:cubicBezTo>
                    <a:pt x="7162" y="6020"/>
                    <a:pt x="6156" y="7012"/>
                    <a:pt x="4975" y="7771"/>
                  </a:cubicBezTo>
                  <a:cubicBezTo>
                    <a:pt x="4831" y="7864"/>
                    <a:pt x="4693" y="7942"/>
                    <a:pt x="4570" y="8008"/>
                  </a:cubicBezTo>
                  <a:cubicBezTo>
                    <a:pt x="4457" y="7150"/>
                    <a:pt x="4234" y="5615"/>
                    <a:pt x="3986" y="4475"/>
                  </a:cubicBezTo>
                  <a:cubicBezTo>
                    <a:pt x="3771" y="3472"/>
                    <a:pt x="3382" y="3250"/>
                    <a:pt x="3089" y="3250"/>
                  </a:cubicBezTo>
                  <a:cubicBezTo>
                    <a:pt x="2896" y="3250"/>
                    <a:pt x="2745" y="3346"/>
                    <a:pt x="2713" y="3380"/>
                  </a:cubicBezTo>
                  <a:cubicBezTo>
                    <a:pt x="2679" y="3415"/>
                    <a:pt x="2613" y="4451"/>
                    <a:pt x="2555" y="5635"/>
                  </a:cubicBezTo>
                  <a:cubicBezTo>
                    <a:pt x="2438" y="7888"/>
                    <a:pt x="2517" y="10147"/>
                    <a:pt x="2785" y="12385"/>
                  </a:cubicBezTo>
                  <a:cubicBezTo>
                    <a:pt x="2871" y="13092"/>
                    <a:pt x="2939" y="13642"/>
                    <a:pt x="2960" y="13673"/>
                  </a:cubicBezTo>
                  <a:cubicBezTo>
                    <a:pt x="2324" y="16155"/>
                    <a:pt x="1" y="28447"/>
                    <a:pt x="1" y="28447"/>
                  </a:cubicBezTo>
                  <a:lnTo>
                    <a:pt x="5425" y="28649"/>
                  </a:lnTo>
                  <a:lnTo>
                    <a:pt x="6692" y="15915"/>
                  </a:lnTo>
                  <a:cubicBezTo>
                    <a:pt x="6692" y="15915"/>
                    <a:pt x="9899" y="13649"/>
                    <a:pt x="11190" y="12351"/>
                  </a:cubicBezTo>
                  <a:cubicBezTo>
                    <a:pt x="13270" y="11455"/>
                    <a:pt x="17558" y="10034"/>
                    <a:pt x="17984" y="9725"/>
                  </a:cubicBezTo>
                  <a:cubicBezTo>
                    <a:pt x="18371" y="9447"/>
                    <a:pt x="18275" y="8875"/>
                    <a:pt x="17843" y="8875"/>
                  </a:cubicBezTo>
                  <a:cubicBezTo>
                    <a:pt x="17757" y="8875"/>
                    <a:pt x="17658" y="8897"/>
                    <a:pt x="17548" y="8949"/>
                  </a:cubicBezTo>
                  <a:cubicBezTo>
                    <a:pt x="16958" y="9224"/>
                    <a:pt x="12638" y="10278"/>
                    <a:pt x="11619" y="10525"/>
                  </a:cubicBezTo>
                  <a:cubicBezTo>
                    <a:pt x="11570" y="10332"/>
                    <a:pt x="11516" y="10126"/>
                    <a:pt x="11447" y="9913"/>
                  </a:cubicBezTo>
                  <a:lnTo>
                    <a:pt x="16717" y="5052"/>
                  </a:lnTo>
                  <a:cubicBezTo>
                    <a:pt x="16717" y="5052"/>
                    <a:pt x="17379" y="4338"/>
                    <a:pt x="17202" y="4074"/>
                  </a:cubicBezTo>
                  <a:cubicBezTo>
                    <a:pt x="17083" y="3897"/>
                    <a:pt x="16914" y="3817"/>
                    <a:pt x="16722" y="3817"/>
                  </a:cubicBezTo>
                  <a:cubicBezTo>
                    <a:pt x="16463" y="3817"/>
                    <a:pt x="16162" y="3963"/>
                    <a:pt x="15890" y="4214"/>
                  </a:cubicBezTo>
                  <a:cubicBezTo>
                    <a:pt x="15467" y="4602"/>
                    <a:pt x="11890" y="7606"/>
                    <a:pt x="10843" y="8300"/>
                  </a:cubicBezTo>
                  <a:cubicBezTo>
                    <a:pt x="10764" y="8128"/>
                    <a:pt x="10688" y="7960"/>
                    <a:pt x="10613" y="7806"/>
                  </a:cubicBezTo>
                  <a:lnTo>
                    <a:pt x="15183" y="2192"/>
                  </a:lnTo>
                  <a:cubicBezTo>
                    <a:pt x="15183" y="2192"/>
                    <a:pt x="15508" y="1684"/>
                    <a:pt x="15059" y="1313"/>
                  </a:cubicBezTo>
                  <a:cubicBezTo>
                    <a:pt x="14970" y="1240"/>
                    <a:pt x="14872" y="1210"/>
                    <a:pt x="14773" y="1210"/>
                  </a:cubicBezTo>
                  <a:cubicBezTo>
                    <a:pt x="14374" y="1210"/>
                    <a:pt x="13947" y="1688"/>
                    <a:pt x="13947" y="1688"/>
                  </a:cubicBezTo>
                  <a:cubicBezTo>
                    <a:pt x="13947" y="1688"/>
                    <a:pt x="11169" y="5011"/>
                    <a:pt x="9425" y="6594"/>
                  </a:cubicBezTo>
                  <a:cubicBezTo>
                    <a:pt x="9225" y="6518"/>
                    <a:pt x="9225" y="6518"/>
                    <a:pt x="8892" y="6453"/>
                  </a:cubicBezTo>
                  <a:cubicBezTo>
                    <a:pt x="9637" y="4595"/>
                    <a:pt x="12258" y="918"/>
                    <a:pt x="12267" y="475"/>
                  </a:cubicBezTo>
                  <a:cubicBezTo>
                    <a:pt x="12273" y="159"/>
                    <a:pt x="12024" y="0"/>
                    <a:pt x="11756"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6"/>
            <p:cNvSpPr/>
            <p:nvPr/>
          </p:nvSpPr>
          <p:spPr>
            <a:xfrm>
              <a:off x="5756431" y="4025372"/>
              <a:ext cx="122061" cy="476562"/>
            </a:xfrm>
            <a:custGeom>
              <a:avLst/>
              <a:gdLst/>
              <a:ahLst/>
              <a:cxnLst/>
              <a:rect l="l" t="t" r="r" b="b"/>
              <a:pathLst>
                <a:path w="3947" h="15409" extrusionOk="0">
                  <a:moveTo>
                    <a:pt x="1944" y="0"/>
                  </a:moveTo>
                  <a:cubicBezTo>
                    <a:pt x="2105" y="1332"/>
                    <a:pt x="2353" y="3536"/>
                    <a:pt x="2394" y="3605"/>
                  </a:cubicBezTo>
                  <a:cubicBezTo>
                    <a:pt x="2119" y="4683"/>
                    <a:pt x="1525" y="7608"/>
                    <a:pt x="942" y="10575"/>
                  </a:cubicBezTo>
                  <a:cubicBezTo>
                    <a:pt x="602" y="12288"/>
                    <a:pt x="269" y="14015"/>
                    <a:pt x="1" y="15409"/>
                  </a:cubicBezTo>
                  <a:cubicBezTo>
                    <a:pt x="375" y="15281"/>
                    <a:pt x="739" y="15148"/>
                    <a:pt x="1086" y="15004"/>
                  </a:cubicBezTo>
                  <a:cubicBezTo>
                    <a:pt x="1443" y="13108"/>
                    <a:pt x="1717" y="11196"/>
                    <a:pt x="2040" y="9301"/>
                  </a:cubicBezTo>
                  <a:cubicBezTo>
                    <a:pt x="2253" y="8055"/>
                    <a:pt x="2459" y="6794"/>
                    <a:pt x="2772" y="5569"/>
                  </a:cubicBezTo>
                  <a:cubicBezTo>
                    <a:pt x="2902" y="5064"/>
                    <a:pt x="3946" y="4734"/>
                    <a:pt x="3644" y="4319"/>
                  </a:cubicBezTo>
                  <a:cubicBezTo>
                    <a:pt x="3262" y="3791"/>
                    <a:pt x="2731" y="3018"/>
                    <a:pt x="2497" y="2032"/>
                  </a:cubicBezTo>
                  <a:cubicBezTo>
                    <a:pt x="2329" y="1329"/>
                    <a:pt x="2137" y="666"/>
                    <a:pt x="1944"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6"/>
            <p:cNvSpPr/>
            <p:nvPr/>
          </p:nvSpPr>
          <p:spPr>
            <a:xfrm>
              <a:off x="5884214" y="3982505"/>
              <a:ext cx="71220" cy="164132"/>
            </a:xfrm>
            <a:custGeom>
              <a:avLst/>
              <a:gdLst/>
              <a:ahLst/>
              <a:cxnLst/>
              <a:rect l="l" t="t" r="r" b="b"/>
              <a:pathLst>
                <a:path w="2303" h="5307" extrusionOk="0">
                  <a:moveTo>
                    <a:pt x="83" y="1"/>
                  </a:moveTo>
                  <a:cubicBezTo>
                    <a:pt x="22" y="1"/>
                    <a:pt x="1" y="68"/>
                    <a:pt x="54" y="253"/>
                  </a:cubicBezTo>
                  <a:cubicBezTo>
                    <a:pt x="212" y="810"/>
                    <a:pt x="501" y="1307"/>
                    <a:pt x="624" y="1884"/>
                  </a:cubicBezTo>
                  <a:cubicBezTo>
                    <a:pt x="854" y="2973"/>
                    <a:pt x="865" y="4253"/>
                    <a:pt x="469" y="5307"/>
                  </a:cubicBezTo>
                  <a:cubicBezTo>
                    <a:pt x="724" y="4630"/>
                    <a:pt x="1266" y="4109"/>
                    <a:pt x="1664" y="3504"/>
                  </a:cubicBezTo>
                  <a:cubicBezTo>
                    <a:pt x="2059" y="2897"/>
                    <a:pt x="2303" y="2076"/>
                    <a:pt x="1911" y="1469"/>
                  </a:cubicBezTo>
                  <a:cubicBezTo>
                    <a:pt x="1602" y="988"/>
                    <a:pt x="1030" y="785"/>
                    <a:pt x="624" y="404"/>
                  </a:cubicBezTo>
                  <a:cubicBezTo>
                    <a:pt x="488" y="280"/>
                    <a:pt x="205" y="1"/>
                    <a:pt x="83"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6"/>
            <p:cNvSpPr/>
            <p:nvPr/>
          </p:nvSpPr>
          <p:spPr>
            <a:xfrm>
              <a:off x="6046292" y="3996887"/>
              <a:ext cx="60984" cy="105154"/>
            </a:xfrm>
            <a:custGeom>
              <a:avLst/>
              <a:gdLst/>
              <a:ahLst/>
              <a:cxnLst/>
              <a:rect l="l" t="t" r="r" b="b"/>
              <a:pathLst>
                <a:path w="1972" h="3400" extrusionOk="0">
                  <a:moveTo>
                    <a:pt x="32" y="1"/>
                  </a:moveTo>
                  <a:lnTo>
                    <a:pt x="32" y="1"/>
                  </a:lnTo>
                  <a:cubicBezTo>
                    <a:pt x="1" y="399"/>
                    <a:pt x="142" y="794"/>
                    <a:pt x="310" y="1155"/>
                  </a:cubicBezTo>
                  <a:cubicBezTo>
                    <a:pt x="481" y="1519"/>
                    <a:pt x="681" y="1872"/>
                    <a:pt x="780" y="2260"/>
                  </a:cubicBezTo>
                  <a:cubicBezTo>
                    <a:pt x="880" y="2644"/>
                    <a:pt x="856" y="3056"/>
                    <a:pt x="639" y="3400"/>
                  </a:cubicBezTo>
                  <a:cubicBezTo>
                    <a:pt x="1972" y="2700"/>
                    <a:pt x="667" y="798"/>
                    <a:pt x="32"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6"/>
            <p:cNvSpPr/>
            <p:nvPr/>
          </p:nvSpPr>
          <p:spPr>
            <a:xfrm>
              <a:off x="5897233" y="4001155"/>
              <a:ext cx="405303" cy="598911"/>
            </a:xfrm>
            <a:custGeom>
              <a:avLst/>
              <a:gdLst/>
              <a:ahLst/>
              <a:cxnLst/>
              <a:rect l="l" t="t" r="r" b="b"/>
              <a:pathLst>
                <a:path w="13106" h="19365" extrusionOk="0">
                  <a:moveTo>
                    <a:pt x="13105" y="1"/>
                  </a:moveTo>
                  <a:lnTo>
                    <a:pt x="6280" y="2393"/>
                  </a:lnTo>
                  <a:lnTo>
                    <a:pt x="1951" y="5455"/>
                  </a:lnTo>
                  <a:cubicBezTo>
                    <a:pt x="1726" y="5615"/>
                    <a:pt x="1464" y="5694"/>
                    <a:pt x="1203" y="5694"/>
                  </a:cubicBezTo>
                  <a:cubicBezTo>
                    <a:pt x="917" y="5694"/>
                    <a:pt x="632" y="5599"/>
                    <a:pt x="395" y="5411"/>
                  </a:cubicBezTo>
                  <a:lnTo>
                    <a:pt x="230" y="5277"/>
                  </a:lnTo>
                  <a:lnTo>
                    <a:pt x="1072" y="6620"/>
                  </a:lnTo>
                  <a:lnTo>
                    <a:pt x="0" y="18729"/>
                  </a:lnTo>
                  <a:lnTo>
                    <a:pt x="306" y="19364"/>
                  </a:lnTo>
                  <a:lnTo>
                    <a:pt x="1573" y="6630"/>
                  </a:lnTo>
                  <a:cubicBezTo>
                    <a:pt x="1573" y="6630"/>
                    <a:pt x="4780" y="4364"/>
                    <a:pt x="6071" y="3066"/>
                  </a:cubicBezTo>
                  <a:cubicBezTo>
                    <a:pt x="8151" y="2170"/>
                    <a:pt x="12439" y="749"/>
                    <a:pt x="12865" y="440"/>
                  </a:cubicBezTo>
                  <a:cubicBezTo>
                    <a:pt x="13026" y="323"/>
                    <a:pt x="13102" y="158"/>
                    <a:pt x="131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6"/>
            <p:cNvSpPr/>
            <p:nvPr/>
          </p:nvSpPr>
          <p:spPr>
            <a:xfrm>
              <a:off x="6215854" y="3307642"/>
              <a:ext cx="447578" cy="31756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6"/>
            <p:cNvSpPr/>
            <p:nvPr/>
          </p:nvSpPr>
          <p:spPr>
            <a:xfrm>
              <a:off x="5958496" y="3336220"/>
              <a:ext cx="429734" cy="535386"/>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6"/>
            <p:cNvSpPr/>
            <p:nvPr/>
          </p:nvSpPr>
          <p:spPr>
            <a:xfrm>
              <a:off x="5958496" y="3349056"/>
              <a:ext cx="414426" cy="522644"/>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6"/>
            <p:cNvSpPr/>
            <p:nvPr/>
          </p:nvSpPr>
          <p:spPr>
            <a:xfrm>
              <a:off x="5966784" y="3411593"/>
              <a:ext cx="394789" cy="455779"/>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6"/>
            <p:cNvSpPr/>
            <p:nvPr/>
          </p:nvSpPr>
          <p:spPr>
            <a:xfrm>
              <a:off x="5882575" y="3465100"/>
              <a:ext cx="398283" cy="423707"/>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5914118" y="3465100"/>
              <a:ext cx="366740" cy="351831"/>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p:nvPr/>
          </p:nvSpPr>
          <p:spPr>
            <a:xfrm>
              <a:off x="5882575" y="3465100"/>
              <a:ext cx="270346" cy="229482"/>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6"/>
            <p:cNvSpPr/>
            <p:nvPr/>
          </p:nvSpPr>
          <p:spPr>
            <a:xfrm>
              <a:off x="5883657" y="3602207"/>
              <a:ext cx="229247" cy="286605"/>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5895408" y="3620578"/>
              <a:ext cx="208342" cy="260379"/>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p:nvPr/>
          </p:nvSpPr>
          <p:spPr>
            <a:xfrm>
              <a:off x="4294632" y="4446805"/>
              <a:ext cx="417426" cy="415851"/>
            </a:xfrm>
            <a:custGeom>
              <a:avLst/>
              <a:gdLst/>
              <a:ahLst/>
              <a:cxnLst/>
              <a:rect l="l" t="t" r="r" b="b"/>
              <a:pathLst>
                <a:path w="13498" h="13446" extrusionOk="0">
                  <a:moveTo>
                    <a:pt x="9309" y="1"/>
                  </a:moveTo>
                  <a:cubicBezTo>
                    <a:pt x="6353" y="1"/>
                    <a:pt x="2491" y="735"/>
                    <a:pt x="0" y="4021"/>
                  </a:cubicBezTo>
                  <a:lnTo>
                    <a:pt x="1553" y="12660"/>
                  </a:lnTo>
                  <a:lnTo>
                    <a:pt x="7025" y="13446"/>
                  </a:lnTo>
                  <a:lnTo>
                    <a:pt x="13497" y="481"/>
                  </a:lnTo>
                  <a:cubicBezTo>
                    <a:pt x="13497" y="481"/>
                    <a:pt x="11700" y="1"/>
                    <a:pt x="9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6"/>
            <p:cNvSpPr/>
            <p:nvPr/>
          </p:nvSpPr>
          <p:spPr>
            <a:xfrm>
              <a:off x="4420249" y="3746210"/>
              <a:ext cx="353782" cy="1092081"/>
            </a:xfrm>
            <a:custGeom>
              <a:avLst/>
              <a:gdLst/>
              <a:ahLst/>
              <a:cxnLst/>
              <a:rect l="l" t="t" r="r" b="b"/>
              <a:pathLst>
                <a:path w="11440" h="35311" extrusionOk="0">
                  <a:moveTo>
                    <a:pt x="10300" y="1"/>
                  </a:moveTo>
                  <a:cubicBezTo>
                    <a:pt x="9853" y="1"/>
                    <a:pt x="9514" y="637"/>
                    <a:pt x="9410" y="1099"/>
                  </a:cubicBezTo>
                  <a:lnTo>
                    <a:pt x="7715" y="7165"/>
                  </a:lnTo>
                  <a:cubicBezTo>
                    <a:pt x="7598" y="7209"/>
                    <a:pt x="7474" y="7247"/>
                    <a:pt x="7334" y="7271"/>
                  </a:cubicBezTo>
                  <a:lnTo>
                    <a:pt x="3300" y="8024"/>
                  </a:lnTo>
                  <a:lnTo>
                    <a:pt x="1926" y="3303"/>
                  </a:lnTo>
                  <a:cubicBezTo>
                    <a:pt x="1823" y="2877"/>
                    <a:pt x="1475" y="2339"/>
                    <a:pt x="1036" y="2339"/>
                  </a:cubicBezTo>
                  <a:cubicBezTo>
                    <a:pt x="997" y="2339"/>
                    <a:pt x="957" y="2343"/>
                    <a:pt x="917" y="2352"/>
                  </a:cubicBezTo>
                  <a:cubicBezTo>
                    <a:pt x="422" y="2462"/>
                    <a:pt x="577" y="3015"/>
                    <a:pt x="670" y="3481"/>
                  </a:cubicBezTo>
                  <a:lnTo>
                    <a:pt x="2002" y="9180"/>
                  </a:lnTo>
                  <a:cubicBezTo>
                    <a:pt x="3083" y="13438"/>
                    <a:pt x="2356" y="14753"/>
                    <a:pt x="3121" y="17345"/>
                  </a:cubicBezTo>
                  <a:cubicBezTo>
                    <a:pt x="3320" y="18018"/>
                    <a:pt x="3303" y="18557"/>
                    <a:pt x="3156" y="19236"/>
                  </a:cubicBezTo>
                  <a:cubicBezTo>
                    <a:pt x="3045" y="19738"/>
                    <a:pt x="2932" y="20239"/>
                    <a:pt x="2812" y="20740"/>
                  </a:cubicBezTo>
                  <a:cubicBezTo>
                    <a:pt x="2576" y="21743"/>
                    <a:pt x="2328" y="22742"/>
                    <a:pt x="2094" y="23744"/>
                  </a:cubicBezTo>
                  <a:cubicBezTo>
                    <a:pt x="1658" y="25646"/>
                    <a:pt x="1219" y="27549"/>
                    <a:pt x="783" y="29451"/>
                  </a:cubicBezTo>
                  <a:cubicBezTo>
                    <a:pt x="591" y="30278"/>
                    <a:pt x="402" y="31109"/>
                    <a:pt x="210" y="31937"/>
                  </a:cubicBezTo>
                  <a:cubicBezTo>
                    <a:pt x="1" y="33581"/>
                    <a:pt x="1167" y="35081"/>
                    <a:pt x="2809" y="35287"/>
                  </a:cubicBezTo>
                  <a:cubicBezTo>
                    <a:pt x="2935" y="35303"/>
                    <a:pt x="3061" y="35310"/>
                    <a:pt x="3185" y="35310"/>
                  </a:cubicBezTo>
                  <a:cubicBezTo>
                    <a:pt x="4673" y="35310"/>
                    <a:pt x="5962" y="34203"/>
                    <a:pt x="6152" y="32688"/>
                  </a:cubicBezTo>
                  <a:cubicBezTo>
                    <a:pt x="6826" y="27339"/>
                    <a:pt x="6225" y="22007"/>
                    <a:pt x="8003" y="18262"/>
                  </a:cubicBezTo>
                  <a:cubicBezTo>
                    <a:pt x="8797" y="16596"/>
                    <a:pt x="9452" y="15824"/>
                    <a:pt x="9452" y="15824"/>
                  </a:cubicBezTo>
                  <a:cubicBezTo>
                    <a:pt x="9452" y="15824"/>
                    <a:pt x="11440" y="13047"/>
                    <a:pt x="10939" y="12308"/>
                  </a:cubicBezTo>
                  <a:cubicBezTo>
                    <a:pt x="10499" y="11659"/>
                    <a:pt x="9634" y="9761"/>
                    <a:pt x="9359" y="8226"/>
                  </a:cubicBezTo>
                  <a:lnTo>
                    <a:pt x="10863" y="1194"/>
                  </a:lnTo>
                  <a:cubicBezTo>
                    <a:pt x="10952" y="697"/>
                    <a:pt x="10894" y="110"/>
                    <a:pt x="10396" y="10"/>
                  </a:cubicBezTo>
                  <a:cubicBezTo>
                    <a:pt x="10364" y="4"/>
                    <a:pt x="10332" y="1"/>
                    <a:pt x="10300" y="1"/>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6"/>
            <p:cNvSpPr/>
            <p:nvPr/>
          </p:nvSpPr>
          <p:spPr>
            <a:xfrm>
              <a:off x="4471090" y="3886038"/>
              <a:ext cx="68715" cy="137751"/>
            </a:xfrm>
            <a:custGeom>
              <a:avLst/>
              <a:gdLst/>
              <a:ahLst/>
              <a:cxnLst/>
              <a:rect l="l" t="t" r="r" b="b"/>
              <a:pathLst>
                <a:path w="2222" h="4454" extrusionOk="0">
                  <a:moveTo>
                    <a:pt x="636" y="1"/>
                  </a:moveTo>
                  <a:cubicBezTo>
                    <a:pt x="585" y="351"/>
                    <a:pt x="344" y="690"/>
                    <a:pt x="0" y="742"/>
                  </a:cubicBezTo>
                  <a:cubicBezTo>
                    <a:pt x="58" y="755"/>
                    <a:pt x="116" y="761"/>
                    <a:pt x="174" y="761"/>
                  </a:cubicBezTo>
                  <a:cubicBezTo>
                    <a:pt x="337" y="761"/>
                    <a:pt x="499" y="713"/>
                    <a:pt x="636" y="622"/>
                  </a:cubicBezTo>
                  <a:cubicBezTo>
                    <a:pt x="674" y="893"/>
                    <a:pt x="804" y="1137"/>
                    <a:pt x="907" y="1387"/>
                  </a:cubicBezTo>
                  <a:cubicBezTo>
                    <a:pt x="1010" y="1638"/>
                    <a:pt x="1089" y="1920"/>
                    <a:pt x="1020" y="2181"/>
                  </a:cubicBezTo>
                  <a:cubicBezTo>
                    <a:pt x="957" y="2413"/>
                    <a:pt x="741" y="2612"/>
                    <a:pt x="514" y="2612"/>
                  </a:cubicBezTo>
                  <a:cubicBezTo>
                    <a:pt x="481" y="2612"/>
                    <a:pt x="449" y="2608"/>
                    <a:pt x="417" y="2599"/>
                  </a:cubicBezTo>
                  <a:lnTo>
                    <a:pt x="417" y="2599"/>
                  </a:lnTo>
                  <a:cubicBezTo>
                    <a:pt x="496" y="2621"/>
                    <a:pt x="578" y="2631"/>
                    <a:pt x="660" y="2631"/>
                  </a:cubicBezTo>
                  <a:cubicBezTo>
                    <a:pt x="819" y="2631"/>
                    <a:pt x="978" y="2592"/>
                    <a:pt x="1117" y="2517"/>
                  </a:cubicBezTo>
                  <a:cubicBezTo>
                    <a:pt x="1282" y="3176"/>
                    <a:pt x="1498" y="3826"/>
                    <a:pt x="1759" y="4453"/>
                  </a:cubicBezTo>
                  <a:cubicBezTo>
                    <a:pt x="1892" y="4354"/>
                    <a:pt x="2054" y="4299"/>
                    <a:pt x="2222" y="4292"/>
                  </a:cubicBezTo>
                  <a:cubicBezTo>
                    <a:pt x="2201" y="3997"/>
                    <a:pt x="2181" y="3702"/>
                    <a:pt x="2160" y="3409"/>
                  </a:cubicBezTo>
                  <a:lnTo>
                    <a:pt x="1656" y="3503"/>
                  </a:lnTo>
                  <a:lnTo>
                    <a:pt x="636" y="1"/>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6"/>
            <p:cNvSpPr/>
            <p:nvPr/>
          </p:nvSpPr>
          <p:spPr>
            <a:xfrm>
              <a:off x="4627448" y="3757654"/>
              <a:ext cx="97599" cy="227039"/>
            </a:xfrm>
            <a:custGeom>
              <a:avLst/>
              <a:gdLst/>
              <a:ahLst/>
              <a:cxnLst/>
              <a:rect l="l" t="t" r="r" b="b"/>
              <a:pathLst>
                <a:path w="3156" h="7341" extrusionOk="0">
                  <a:moveTo>
                    <a:pt x="3030" y="0"/>
                  </a:moveTo>
                  <a:lnTo>
                    <a:pt x="3030" y="0"/>
                  </a:lnTo>
                  <a:cubicBezTo>
                    <a:pt x="2875" y="220"/>
                    <a:pt x="2762" y="495"/>
                    <a:pt x="2710" y="729"/>
                  </a:cubicBezTo>
                  <a:lnTo>
                    <a:pt x="1015" y="6795"/>
                  </a:lnTo>
                  <a:cubicBezTo>
                    <a:pt x="898" y="6839"/>
                    <a:pt x="774" y="6877"/>
                    <a:pt x="634" y="6901"/>
                  </a:cubicBezTo>
                  <a:lnTo>
                    <a:pt x="98" y="7001"/>
                  </a:lnTo>
                  <a:cubicBezTo>
                    <a:pt x="75" y="7124"/>
                    <a:pt x="1" y="7341"/>
                    <a:pt x="64" y="7341"/>
                  </a:cubicBezTo>
                  <a:cubicBezTo>
                    <a:pt x="68" y="7341"/>
                    <a:pt x="73" y="7340"/>
                    <a:pt x="78" y="7338"/>
                  </a:cubicBezTo>
                  <a:cubicBezTo>
                    <a:pt x="491" y="7205"/>
                    <a:pt x="890" y="7153"/>
                    <a:pt x="1242" y="7153"/>
                  </a:cubicBezTo>
                  <a:cubicBezTo>
                    <a:pt x="1655" y="7153"/>
                    <a:pt x="2002" y="7226"/>
                    <a:pt x="2227" y="7324"/>
                  </a:cubicBezTo>
                  <a:cubicBezTo>
                    <a:pt x="1214" y="6792"/>
                    <a:pt x="1385" y="6586"/>
                    <a:pt x="1400" y="6253"/>
                  </a:cubicBezTo>
                  <a:cubicBezTo>
                    <a:pt x="1413" y="5917"/>
                    <a:pt x="1530" y="5590"/>
                    <a:pt x="1639" y="5271"/>
                  </a:cubicBezTo>
                  <a:cubicBezTo>
                    <a:pt x="1763" y="4931"/>
                    <a:pt x="1891" y="4578"/>
                    <a:pt x="2144" y="4320"/>
                  </a:cubicBezTo>
                  <a:cubicBezTo>
                    <a:pt x="2250" y="4211"/>
                    <a:pt x="2451" y="4193"/>
                    <a:pt x="2645" y="4193"/>
                  </a:cubicBezTo>
                  <a:cubicBezTo>
                    <a:pt x="2740" y="4193"/>
                    <a:pt x="2834" y="4197"/>
                    <a:pt x="2914" y="4197"/>
                  </a:cubicBezTo>
                  <a:cubicBezTo>
                    <a:pt x="3058" y="4197"/>
                    <a:pt x="3156" y="4182"/>
                    <a:pt x="3130" y="4100"/>
                  </a:cubicBezTo>
                  <a:cubicBezTo>
                    <a:pt x="3135" y="4097"/>
                    <a:pt x="3121" y="4096"/>
                    <a:pt x="3092" y="4096"/>
                  </a:cubicBezTo>
                  <a:cubicBezTo>
                    <a:pt x="3078" y="4096"/>
                    <a:pt x="3061" y="4096"/>
                    <a:pt x="3041" y="4096"/>
                  </a:cubicBezTo>
                  <a:cubicBezTo>
                    <a:pt x="2820" y="4096"/>
                    <a:pt x="2268" y="4082"/>
                    <a:pt x="2220" y="3750"/>
                  </a:cubicBezTo>
                  <a:cubicBezTo>
                    <a:pt x="2158" y="3328"/>
                    <a:pt x="2439" y="2425"/>
                    <a:pt x="2570" y="2016"/>
                  </a:cubicBezTo>
                  <a:cubicBezTo>
                    <a:pt x="2907" y="948"/>
                    <a:pt x="2797" y="447"/>
                    <a:pt x="3030"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6"/>
            <p:cNvSpPr/>
            <p:nvPr/>
          </p:nvSpPr>
          <p:spPr>
            <a:xfrm>
              <a:off x="4613037" y="4237388"/>
              <a:ext cx="588" cy="6835"/>
            </a:xfrm>
            <a:custGeom>
              <a:avLst/>
              <a:gdLst/>
              <a:ahLst/>
              <a:cxnLst/>
              <a:rect l="l" t="t" r="r" b="b"/>
              <a:pathLst>
                <a:path w="19" h="221" extrusionOk="0">
                  <a:moveTo>
                    <a:pt x="1" y="1"/>
                  </a:moveTo>
                  <a:cubicBezTo>
                    <a:pt x="1" y="73"/>
                    <a:pt x="4" y="149"/>
                    <a:pt x="12" y="221"/>
                  </a:cubicBezTo>
                  <a:cubicBezTo>
                    <a:pt x="18" y="145"/>
                    <a:pt x="12" y="73"/>
                    <a:pt x="1"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6"/>
            <p:cNvSpPr/>
            <p:nvPr/>
          </p:nvSpPr>
          <p:spPr>
            <a:xfrm>
              <a:off x="4527591" y="3982412"/>
              <a:ext cx="182117" cy="254997"/>
            </a:xfrm>
            <a:custGeom>
              <a:avLst/>
              <a:gdLst/>
              <a:ahLst/>
              <a:cxnLst/>
              <a:rect l="l" t="t" r="r" b="b"/>
              <a:pathLst>
                <a:path w="5889" h="8245" extrusionOk="0">
                  <a:moveTo>
                    <a:pt x="2005" y="1"/>
                  </a:moveTo>
                  <a:cubicBezTo>
                    <a:pt x="1736" y="1"/>
                    <a:pt x="1478" y="242"/>
                    <a:pt x="1503" y="242"/>
                  </a:cubicBezTo>
                  <a:cubicBezTo>
                    <a:pt x="1505" y="242"/>
                    <a:pt x="1507" y="241"/>
                    <a:pt x="1511" y="239"/>
                  </a:cubicBezTo>
                  <a:cubicBezTo>
                    <a:pt x="1696" y="1159"/>
                    <a:pt x="1875" y="3408"/>
                    <a:pt x="1600" y="4304"/>
                  </a:cubicBezTo>
                  <a:cubicBezTo>
                    <a:pt x="1518" y="4565"/>
                    <a:pt x="1412" y="4836"/>
                    <a:pt x="1202" y="5015"/>
                  </a:cubicBezTo>
                  <a:cubicBezTo>
                    <a:pt x="1080" y="5122"/>
                    <a:pt x="912" y="5188"/>
                    <a:pt x="751" y="5188"/>
                  </a:cubicBezTo>
                  <a:cubicBezTo>
                    <a:pt x="640" y="5188"/>
                    <a:pt x="532" y="5157"/>
                    <a:pt x="443" y="5087"/>
                  </a:cubicBezTo>
                  <a:lnTo>
                    <a:pt x="443" y="5087"/>
                  </a:lnTo>
                  <a:cubicBezTo>
                    <a:pt x="0" y="5386"/>
                    <a:pt x="117" y="6107"/>
                    <a:pt x="495" y="6481"/>
                  </a:cubicBezTo>
                  <a:cubicBezTo>
                    <a:pt x="876" y="6855"/>
                    <a:pt x="1415" y="7002"/>
                    <a:pt x="1889" y="7246"/>
                  </a:cubicBezTo>
                  <a:cubicBezTo>
                    <a:pt x="2293" y="7459"/>
                    <a:pt x="2689" y="7812"/>
                    <a:pt x="2764" y="8245"/>
                  </a:cubicBezTo>
                  <a:cubicBezTo>
                    <a:pt x="2740" y="7497"/>
                    <a:pt x="2998" y="6741"/>
                    <a:pt x="3478" y="6164"/>
                  </a:cubicBezTo>
                  <a:cubicBezTo>
                    <a:pt x="4007" y="5536"/>
                    <a:pt x="4797" y="5131"/>
                    <a:pt x="5617" y="5073"/>
                  </a:cubicBezTo>
                  <a:cubicBezTo>
                    <a:pt x="4831" y="4225"/>
                    <a:pt x="4474" y="2996"/>
                    <a:pt x="4687" y="1856"/>
                  </a:cubicBezTo>
                  <a:cubicBezTo>
                    <a:pt x="4759" y="1478"/>
                    <a:pt x="4903" y="1070"/>
                    <a:pt x="5218" y="826"/>
                  </a:cubicBezTo>
                  <a:cubicBezTo>
                    <a:pt x="5356" y="719"/>
                    <a:pt x="5706" y="620"/>
                    <a:pt x="5888" y="589"/>
                  </a:cubicBezTo>
                  <a:cubicBezTo>
                    <a:pt x="5881" y="532"/>
                    <a:pt x="5878" y="532"/>
                    <a:pt x="5876" y="532"/>
                  </a:cubicBezTo>
                  <a:cubicBezTo>
                    <a:pt x="5874" y="532"/>
                    <a:pt x="5874" y="532"/>
                    <a:pt x="5874" y="476"/>
                  </a:cubicBezTo>
                  <a:cubicBezTo>
                    <a:pt x="4865" y="520"/>
                    <a:pt x="4477" y="833"/>
                    <a:pt x="4367" y="1547"/>
                  </a:cubicBezTo>
                  <a:cubicBezTo>
                    <a:pt x="4275" y="2124"/>
                    <a:pt x="3976" y="2646"/>
                    <a:pt x="4048" y="3226"/>
                  </a:cubicBezTo>
                  <a:cubicBezTo>
                    <a:pt x="4120" y="3806"/>
                    <a:pt x="3911" y="4524"/>
                    <a:pt x="3344" y="4657"/>
                  </a:cubicBezTo>
                  <a:cubicBezTo>
                    <a:pt x="3286" y="4671"/>
                    <a:pt x="3228" y="4678"/>
                    <a:pt x="3171" y="4678"/>
                  </a:cubicBezTo>
                  <a:cubicBezTo>
                    <a:pt x="2804" y="4678"/>
                    <a:pt x="2450" y="4409"/>
                    <a:pt x="2269" y="4074"/>
                  </a:cubicBezTo>
                  <a:cubicBezTo>
                    <a:pt x="2063" y="3689"/>
                    <a:pt x="2366" y="3247"/>
                    <a:pt x="2431" y="2814"/>
                  </a:cubicBezTo>
                  <a:cubicBezTo>
                    <a:pt x="2784" y="483"/>
                    <a:pt x="2384" y="1"/>
                    <a:pt x="20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6"/>
            <p:cNvSpPr/>
            <p:nvPr/>
          </p:nvSpPr>
          <p:spPr>
            <a:xfrm>
              <a:off x="4579730" y="3939112"/>
              <a:ext cx="76663" cy="199049"/>
            </a:xfrm>
            <a:custGeom>
              <a:avLst/>
              <a:gdLst/>
              <a:ahLst/>
              <a:cxnLst/>
              <a:rect l="l" t="t" r="r" b="b"/>
              <a:pathLst>
                <a:path w="2479" h="6436" extrusionOk="0">
                  <a:moveTo>
                    <a:pt x="1143" y="0"/>
                  </a:moveTo>
                  <a:cubicBezTo>
                    <a:pt x="1112" y="0"/>
                    <a:pt x="1082" y="2"/>
                    <a:pt x="1051" y="4"/>
                  </a:cubicBezTo>
                  <a:cubicBezTo>
                    <a:pt x="443" y="56"/>
                    <a:pt x="0" y="602"/>
                    <a:pt x="68" y="1206"/>
                  </a:cubicBezTo>
                  <a:lnTo>
                    <a:pt x="566" y="5591"/>
                  </a:lnTo>
                  <a:cubicBezTo>
                    <a:pt x="618" y="6074"/>
                    <a:pt x="1026" y="6435"/>
                    <a:pt x="1502" y="6435"/>
                  </a:cubicBezTo>
                  <a:cubicBezTo>
                    <a:pt x="1530" y="6435"/>
                    <a:pt x="1558" y="6434"/>
                    <a:pt x="1586" y="6431"/>
                  </a:cubicBezTo>
                  <a:cubicBezTo>
                    <a:pt x="2095" y="6387"/>
                    <a:pt x="2479" y="5944"/>
                    <a:pt x="2445" y="5433"/>
                  </a:cubicBezTo>
                  <a:lnTo>
                    <a:pt x="2225" y="1031"/>
                  </a:lnTo>
                  <a:cubicBezTo>
                    <a:pt x="2195" y="447"/>
                    <a:pt x="1715" y="0"/>
                    <a:pt x="1143"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6"/>
            <p:cNvSpPr/>
            <p:nvPr/>
          </p:nvSpPr>
          <p:spPr>
            <a:xfrm>
              <a:off x="4581431" y="3967907"/>
              <a:ext cx="78580" cy="170411"/>
            </a:xfrm>
            <a:custGeom>
              <a:avLst/>
              <a:gdLst/>
              <a:ahLst/>
              <a:cxnLst/>
              <a:rect l="l" t="t" r="r" b="b"/>
              <a:pathLst>
                <a:path w="2541" h="5510" extrusionOk="0">
                  <a:moveTo>
                    <a:pt x="2167" y="0"/>
                  </a:moveTo>
                  <a:lnTo>
                    <a:pt x="2167" y="4508"/>
                  </a:lnTo>
                  <a:cubicBezTo>
                    <a:pt x="2167" y="4508"/>
                    <a:pt x="2067" y="5120"/>
                    <a:pt x="1490" y="5185"/>
                  </a:cubicBezTo>
                  <a:cubicBezTo>
                    <a:pt x="1463" y="5188"/>
                    <a:pt x="1436" y="5189"/>
                    <a:pt x="1411" y="5189"/>
                  </a:cubicBezTo>
                  <a:cubicBezTo>
                    <a:pt x="902" y="5189"/>
                    <a:pt x="758" y="4601"/>
                    <a:pt x="758" y="4601"/>
                  </a:cubicBezTo>
                  <a:lnTo>
                    <a:pt x="0" y="179"/>
                  </a:lnTo>
                  <a:lnTo>
                    <a:pt x="278" y="4920"/>
                  </a:lnTo>
                  <a:cubicBezTo>
                    <a:pt x="323" y="5364"/>
                    <a:pt x="853" y="5509"/>
                    <a:pt x="1328" y="5509"/>
                  </a:cubicBezTo>
                  <a:cubicBezTo>
                    <a:pt x="1397" y="5509"/>
                    <a:pt x="1466" y="5506"/>
                    <a:pt x="1531" y="5500"/>
                  </a:cubicBezTo>
                  <a:cubicBezTo>
                    <a:pt x="2040" y="5456"/>
                    <a:pt x="2541" y="5051"/>
                    <a:pt x="2509" y="4540"/>
                  </a:cubicBezTo>
                  <a:lnTo>
                    <a:pt x="2167" y="0"/>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6"/>
            <p:cNvSpPr/>
            <p:nvPr/>
          </p:nvSpPr>
          <p:spPr>
            <a:xfrm>
              <a:off x="4606913" y="4092920"/>
              <a:ext cx="36986" cy="26505"/>
            </a:xfrm>
            <a:custGeom>
              <a:avLst/>
              <a:gdLst/>
              <a:ahLst/>
              <a:cxnLst/>
              <a:rect l="l" t="t" r="r" b="b"/>
              <a:pathLst>
                <a:path w="1196" h="857" extrusionOk="0">
                  <a:moveTo>
                    <a:pt x="828" y="1"/>
                  </a:moveTo>
                  <a:cubicBezTo>
                    <a:pt x="550" y="1"/>
                    <a:pt x="272" y="31"/>
                    <a:pt x="0" y="89"/>
                  </a:cubicBezTo>
                  <a:cubicBezTo>
                    <a:pt x="17" y="240"/>
                    <a:pt x="37" y="391"/>
                    <a:pt x="89" y="536"/>
                  </a:cubicBezTo>
                  <a:cubicBezTo>
                    <a:pt x="183" y="780"/>
                    <a:pt x="341" y="856"/>
                    <a:pt x="534" y="856"/>
                  </a:cubicBezTo>
                  <a:cubicBezTo>
                    <a:pt x="651" y="856"/>
                    <a:pt x="781" y="828"/>
                    <a:pt x="917" y="793"/>
                  </a:cubicBezTo>
                  <a:cubicBezTo>
                    <a:pt x="982" y="775"/>
                    <a:pt x="1047" y="755"/>
                    <a:pt x="1095" y="710"/>
                  </a:cubicBezTo>
                  <a:cubicBezTo>
                    <a:pt x="1184" y="631"/>
                    <a:pt x="1195" y="494"/>
                    <a:pt x="1178" y="374"/>
                  </a:cubicBezTo>
                  <a:cubicBezTo>
                    <a:pt x="1160" y="254"/>
                    <a:pt x="1119" y="133"/>
                    <a:pt x="1133" y="13"/>
                  </a:cubicBezTo>
                  <a:cubicBezTo>
                    <a:pt x="1032" y="5"/>
                    <a:pt x="930" y="1"/>
                    <a:pt x="828" y="1"/>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6"/>
            <p:cNvSpPr/>
            <p:nvPr/>
          </p:nvSpPr>
          <p:spPr>
            <a:xfrm>
              <a:off x="4517818" y="3962154"/>
              <a:ext cx="69767" cy="180338"/>
            </a:xfrm>
            <a:custGeom>
              <a:avLst/>
              <a:gdLst/>
              <a:ahLst/>
              <a:cxnLst/>
              <a:rect l="l" t="t" r="r" b="b"/>
              <a:pathLst>
                <a:path w="2256" h="5831" extrusionOk="0">
                  <a:moveTo>
                    <a:pt x="965" y="1"/>
                  </a:moveTo>
                  <a:cubicBezTo>
                    <a:pt x="934" y="1"/>
                    <a:pt x="903" y="2"/>
                    <a:pt x="872" y="5"/>
                  </a:cubicBezTo>
                  <a:cubicBezTo>
                    <a:pt x="368" y="49"/>
                    <a:pt x="1" y="499"/>
                    <a:pt x="59" y="1000"/>
                  </a:cubicBezTo>
                  <a:lnTo>
                    <a:pt x="522" y="5065"/>
                  </a:lnTo>
                  <a:cubicBezTo>
                    <a:pt x="568" y="5505"/>
                    <a:pt x="937" y="5830"/>
                    <a:pt x="1374" y="5830"/>
                  </a:cubicBezTo>
                  <a:cubicBezTo>
                    <a:pt x="1398" y="5830"/>
                    <a:pt x="1422" y="5829"/>
                    <a:pt x="1446" y="5827"/>
                  </a:cubicBezTo>
                  <a:cubicBezTo>
                    <a:pt x="1909" y="5786"/>
                    <a:pt x="2256" y="5385"/>
                    <a:pt x="2225" y="4921"/>
                  </a:cubicBezTo>
                  <a:lnTo>
                    <a:pt x="2029" y="1014"/>
                  </a:lnTo>
                  <a:cubicBezTo>
                    <a:pt x="2000" y="444"/>
                    <a:pt x="1526" y="1"/>
                    <a:pt x="965" y="1"/>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6"/>
            <p:cNvSpPr/>
            <p:nvPr/>
          </p:nvSpPr>
          <p:spPr>
            <a:xfrm>
              <a:off x="4519643" y="3988072"/>
              <a:ext cx="71251" cy="167132"/>
            </a:xfrm>
            <a:custGeom>
              <a:avLst/>
              <a:gdLst/>
              <a:ahLst/>
              <a:cxnLst/>
              <a:rect l="l" t="t" r="r" b="b"/>
              <a:pathLst>
                <a:path w="2304" h="5404" extrusionOk="0">
                  <a:moveTo>
                    <a:pt x="1964" y="1"/>
                  </a:moveTo>
                  <a:lnTo>
                    <a:pt x="1964" y="4090"/>
                  </a:lnTo>
                  <a:cubicBezTo>
                    <a:pt x="1964" y="4090"/>
                    <a:pt x="1871" y="4642"/>
                    <a:pt x="1349" y="4701"/>
                  </a:cubicBezTo>
                  <a:cubicBezTo>
                    <a:pt x="1323" y="4704"/>
                    <a:pt x="1298" y="4705"/>
                    <a:pt x="1274" y="4705"/>
                  </a:cubicBezTo>
                  <a:cubicBezTo>
                    <a:pt x="817" y="4705"/>
                    <a:pt x="686" y="4176"/>
                    <a:pt x="686" y="4176"/>
                  </a:cubicBezTo>
                  <a:lnTo>
                    <a:pt x="0" y="162"/>
                  </a:lnTo>
                  <a:lnTo>
                    <a:pt x="463" y="4227"/>
                  </a:lnTo>
                  <a:cubicBezTo>
                    <a:pt x="493" y="4603"/>
                    <a:pt x="662" y="5404"/>
                    <a:pt x="972" y="5404"/>
                  </a:cubicBezTo>
                  <a:cubicBezTo>
                    <a:pt x="1090" y="5404"/>
                    <a:pt x="1228" y="5288"/>
                    <a:pt x="1387" y="4989"/>
                  </a:cubicBezTo>
                  <a:cubicBezTo>
                    <a:pt x="1850" y="4948"/>
                    <a:pt x="2303" y="4732"/>
                    <a:pt x="2276" y="4268"/>
                  </a:cubicBezTo>
                  <a:lnTo>
                    <a:pt x="1964" y="1"/>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6"/>
            <p:cNvSpPr/>
            <p:nvPr/>
          </p:nvSpPr>
          <p:spPr>
            <a:xfrm>
              <a:off x="4542651" y="4101456"/>
              <a:ext cx="33585" cy="24093"/>
            </a:xfrm>
            <a:custGeom>
              <a:avLst/>
              <a:gdLst/>
              <a:ahLst/>
              <a:cxnLst/>
              <a:rect l="l" t="t" r="r" b="b"/>
              <a:pathLst>
                <a:path w="1086" h="779" extrusionOk="0">
                  <a:moveTo>
                    <a:pt x="747" y="1"/>
                  </a:moveTo>
                  <a:cubicBezTo>
                    <a:pt x="496" y="1"/>
                    <a:pt x="246" y="28"/>
                    <a:pt x="1" y="81"/>
                  </a:cubicBezTo>
                  <a:cubicBezTo>
                    <a:pt x="18" y="218"/>
                    <a:pt x="35" y="355"/>
                    <a:pt x="83" y="486"/>
                  </a:cubicBezTo>
                  <a:cubicBezTo>
                    <a:pt x="166" y="709"/>
                    <a:pt x="309" y="778"/>
                    <a:pt x="483" y="778"/>
                  </a:cubicBezTo>
                  <a:cubicBezTo>
                    <a:pt x="590" y="778"/>
                    <a:pt x="708" y="752"/>
                    <a:pt x="832" y="719"/>
                  </a:cubicBezTo>
                  <a:cubicBezTo>
                    <a:pt x="890" y="705"/>
                    <a:pt x="949" y="685"/>
                    <a:pt x="993" y="647"/>
                  </a:cubicBezTo>
                  <a:cubicBezTo>
                    <a:pt x="1075" y="572"/>
                    <a:pt x="1085" y="448"/>
                    <a:pt x="1069" y="338"/>
                  </a:cubicBezTo>
                  <a:cubicBezTo>
                    <a:pt x="1055" y="232"/>
                    <a:pt x="1017" y="122"/>
                    <a:pt x="1028" y="12"/>
                  </a:cubicBezTo>
                  <a:cubicBezTo>
                    <a:pt x="934" y="5"/>
                    <a:pt x="840" y="1"/>
                    <a:pt x="747" y="1"/>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6"/>
            <p:cNvSpPr/>
            <p:nvPr/>
          </p:nvSpPr>
          <p:spPr>
            <a:xfrm>
              <a:off x="4459524" y="4216171"/>
              <a:ext cx="149430" cy="375398"/>
            </a:xfrm>
            <a:custGeom>
              <a:avLst/>
              <a:gdLst/>
              <a:ahLst/>
              <a:cxnLst/>
              <a:rect l="l" t="t" r="r" b="b"/>
              <a:pathLst>
                <a:path w="4832" h="12138" extrusionOk="0">
                  <a:moveTo>
                    <a:pt x="1474" y="1"/>
                  </a:moveTo>
                  <a:lnTo>
                    <a:pt x="1474" y="1"/>
                  </a:lnTo>
                  <a:cubicBezTo>
                    <a:pt x="1521" y="677"/>
                    <a:pt x="1618" y="1354"/>
                    <a:pt x="1851" y="2150"/>
                  </a:cubicBezTo>
                  <a:cubicBezTo>
                    <a:pt x="2050" y="2823"/>
                    <a:pt x="2033" y="3362"/>
                    <a:pt x="1886" y="4041"/>
                  </a:cubicBezTo>
                  <a:cubicBezTo>
                    <a:pt x="1775" y="4543"/>
                    <a:pt x="1662" y="5044"/>
                    <a:pt x="1542" y="5545"/>
                  </a:cubicBezTo>
                  <a:cubicBezTo>
                    <a:pt x="1306" y="6548"/>
                    <a:pt x="1058" y="7547"/>
                    <a:pt x="824" y="8549"/>
                  </a:cubicBezTo>
                  <a:cubicBezTo>
                    <a:pt x="550" y="9748"/>
                    <a:pt x="276" y="10942"/>
                    <a:pt x="0" y="12137"/>
                  </a:cubicBezTo>
                  <a:lnTo>
                    <a:pt x="2565" y="4721"/>
                  </a:lnTo>
                  <a:cubicBezTo>
                    <a:pt x="2751" y="4176"/>
                    <a:pt x="2967" y="3596"/>
                    <a:pt x="3437" y="3266"/>
                  </a:cubicBezTo>
                  <a:cubicBezTo>
                    <a:pt x="3716" y="3070"/>
                    <a:pt x="4055" y="2981"/>
                    <a:pt x="4337" y="2788"/>
                  </a:cubicBezTo>
                  <a:cubicBezTo>
                    <a:pt x="4615" y="2596"/>
                    <a:pt x="4831" y="2225"/>
                    <a:pt x="4676" y="1920"/>
                  </a:cubicBezTo>
                  <a:lnTo>
                    <a:pt x="4676" y="1920"/>
                  </a:lnTo>
                  <a:cubicBezTo>
                    <a:pt x="4391" y="2056"/>
                    <a:pt x="4075" y="2124"/>
                    <a:pt x="3759" y="2124"/>
                  </a:cubicBezTo>
                  <a:cubicBezTo>
                    <a:pt x="3359" y="2124"/>
                    <a:pt x="2959" y="2016"/>
                    <a:pt x="2620" y="1803"/>
                  </a:cubicBezTo>
                  <a:cubicBezTo>
                    <a:pt x="2036" y="1415"/>
                    <a:pt x="1700" y="739"/>
                    <a:pt x="1474"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6"/>
            <p:cNvSpPr/>
            <p:nvPr/>
          </p:nvSpPr>
          <p:spPr>
            <a:xfrm>
              <a:off x="4631313" y="4228913"/>
              <a:ext cx="85941" cy="227039"/>
            </a:xfrm>
            <a:custGeom>
              <a:avLst/>
              <a:gdLst/>
              <a:ahLst/>
              <a:cxnLst/>
              <a:rect l="l" t="t" r="r" b="b"/>
              <a:pathLst>
                <a:path w="2779" h="7341" extrusionOk="0">
                  <a:moveTo>
                    <a:pt x="2778" y="1"/>
                  </a:moveTo>
                  <a:cubicBezTo>
                    <a:pt x="2637" y="179"/>
                    <a:pt x="2496" y="354"/>
                    <a:pt x="2349" y="522"/>
                  </a:cubicBezTo>
                  <a:cubicBezTo>
                    <a:pt x="1861" y="1089"/>
                    <a:pt x="1326" y="1618"/>
                    <a:pt x="752" y="2098"/>
                  </a:cubicBezTo>
                  <a:cubicBezTo>
                    <a:pt x="540" y="2277"/>
                    <a:pt x="313" y="2455"/>
                    <a:pt x="193" y="2706"/>
                  </a:cubicBezTo>
                  <a:cubicBezTo>
                    <a:pt x="76" y="2946"/>
                    <a:pt x="69" y="3225"/>
                    <a:pt x="62" y="3493"/>
                  </a:cubicBezTo>
                  <a:cubicBezTo>
                    <a:pt x="45" y="4673"/>
                    <a:pt x="25" y="5857"/>
                    <a:pt x="4" y="7039"/>
                  </a:cubicBezTo>
                  <a:cubicBezTo>
                    <a:pt x="1" y="7139"/>
                    <a:pt x="1" y="7238"/>
                    <a:pt x="4" y="7341"/>
                  </a:cubicBezTo>
                  <a:cubicBezTo>
                    <a:pt x="196" y="5618"/>
                    <a:pt x="526" y="4028"/>
                    <a:pt x="1178" y="2655"/>
                  </a:cubicBezTo>
                  <a:cubicBezTo>
                    <a:pt x="1972" y="989"/>
                    <a:pt x="2627" y="217"/>
                    <a:pt x="2627" y="217"/>
                  </a:cubicBezTo>
                  <a:cubicBezTo>
                    <a:pt x="2627" y="217"/>
                    <a:pt x="2685" y="135"/>
                    <a:pt x="2778"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a:off x="4687999" y="4013897"/>
              <a:ext cx="25822" cy="39680"/>
            </a:xfrm>
            <a:custGeom>
              <a:avLst/>
              <a:gdLst/>
              <a:ahLst/>
              <a:cxnLst/>
              <a:rect l="l" t="t" r="r" b="b"/>
              <a:pathLst>
                <a:path w="835" h="1283" extrusionOk="0">
                  <a:moveTo>
                    <a:pt x="497" y="0"/>
                  </a:moveTo>
                  <a:cubicBezTo>
                    <a:pt x="386" y="0"/>
                    <a:pt x="263" y="99"/>
                    <a:pt x="186" y="165"/>
                  </a:cubicBezTo>
                  <a:cubicBezTo>
                    <a:pt x="83" y="254"/>
                    <a:pt x="1" y="385"/>
                    <a:pt x="4" y="522"/>
                  </a:cubicBezTo>
                  <a:cubicBezTo>
                    <a:pt x="4" y="625"/>
                    <a:pt x="52" y="725"/>
                    <a:pt x="97" y="817"/>
                  </a:cubicBezTo>
                  <a:cubicBezTo>
                    <a:pt x="152" y="931"/>
                    <a:pt x="207" y="1044"/>
                    <a:pt x="258" y="1154"/>
                  </a:cubicBezTo>
                  <a:cubicBezTo>
                    <a:pt x="283" y="1202"/>
                    <a:pt x="310" y="1257"/>
                    <a:pt x="361" y="1274"/>
                  </a:cubicBezTo>
                  <a:cubicBezTo>
                    <a:pt x="376" y="1280"/>
                    <a:pt x="391" y="1282"/>
                    <a:pt x="406" y="1282"/>
                  </a:cubicBezTo>
                  <a:cubicBezTo>
                    <a:pt x="461" y="1282"/>
                    <a:pt x="515" y="1247"/>
                    <a:pt x="564" y="1212"/>
                  </a:cubicBezTo>
                  <a:cubicBezTo>
                    <a:pt x="670" y="1129"/>
                    <a:pt x="784" y="1037"/>
                    <a:pt x="814" y="907"/>
                  </a:cubicBezTo>
                  <a:cubicBezTo>
                    <a:pt x="835" y="811"/>
                    <a:pt x="808" y="714"/>
                    <a:pt x="784" y="622"/>
                  </a:cubicBezTo>
                  <a:cubicBezTo>
                    <a:pt x="746" y="484"/>
                    <a:pt x="715" y="137"/>
                    <a:pt x="605" y="42"/>
                  </a:cubicBezTo>
                  <a:cubicBezTo>
                    <a:pt x="572" y="12"/>
                    <a:pt x="535" y="0"/>
                    <a:pt x="497" y="0"/>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6"/>
            <p:cNvSpPr/>
            <p:nvPr/>
          </p:nvSpPr>
          <p:spPr>
            <a:xfrm>
              <a:off x="3115364" y="4373443"/>
              <a:ext cx="387428" cy="591241"/>
            </a:xfrm>
            <a:custGeom>
              <a:avLst/>
              <a:gdLst/>
              <a:ahLst/>
              <a:cxnLst/>
              <a:rect l="l" t="t" r="r" b="b"/>
              <a:pathLst>
                <a:path w="12528" h="19117" extrusionOk="0">
                  <a:moveTo>
                    <a:pt x="11255" y="0"/>
                  </a:moveTo>
                  <a:cubicBezTo>
                    <a:pt x="11255" y="0"/>
                    <a:pt x="941" y="2946"/>
                    <a:pt x="0" y="11492"/>
                  </a:cubicBezTo>
                  <a:lnTo>
                    <a:pt x="6650" y="19117"/>
                  </a:lnTo>
                  <a:lnTo>
                    <a:pt x="12528" y="16659"/>
                  </a:lnTo>
                  <a:lnTo>
                    <a:pt x="112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6"/>
            <p:cNvSpPr/>
            <p:nvPr/>
          </p:nvSpPr>
          <p:spPr>
            <a:xfrm>
              <a:off x="3099963" y="3755891"/>
              <a:ext cx="518550" cy="955010"/>
            </a:xfrm>
            <a:custGeom>
              <a:avLst/>
              <a:gdLst/>
              <a:ahLst/>
              <a:cxnLst/>
              <a:rect l="l" t="t" r="r" b="b"/>
              <a:pathLst>
                <a:path w="16768" h="30879" extrusionOk="0">
                  <a:moveTo>
                    <a:pt x="10453" y="0"/>
                  </a:moveTo>
                  <a:cubicBezTo>
                    <a:pt x="9975" y="0"/>
                    <a:pt x="9703" y="799"/>
                    <a:pt x="9703" y="799"/>
                  </a:cubicBezTo>
                  <a:cubicBezTo>
                    <a:pt x="9703" y="799"/>
                    <a:pt x="8443" y="4944"/>
                    <a:pt x="7451" y="7079"/>
                  </a:cubicBezTo>
                  <a:cubicBezTo>
                    <a:pt x="7242" y="7089"/>
                    <a:pt x="7242" y="7089"/>
                    <a:pt x="6908" y="7158"/>
                  </a:cubicBezTo>
                  <a:cubicBezTo>
                    <a:pt x="6867" y="5156"/>
                    <a:pt x="7852" y="751"/>
                    <a:pt x="7684" y="339"/>
                  </a:cubicBezTo>
                  <a:cubicBezTo>
                    <a:pt x="7603" y="136"/>
                    <a:pt x="7440" y="49"/>
                    <a:pt x="7266" y="49"/>
                  </a:cubicBezTo>
                  <a:cubicBezTo>
                    <a:pt x="6984" y="49"/>
                    <a:pt x="6672" y="277"/>
                    <a:pt x="6630" y="604"/>
                  </a:cubicBezTo>
                  <a:lnTo>
                    <a:pt x="5445" y="6066"/>
                  </a:lnTo>
                  <a:cubicBezTo>
                    <a:pt x="5147" y="7436"/>
                    <a:pt x="4608" y="8741"/>
                    <a:pt x="3815" y="9897"/>
                  </a:cubicBezTo>
                  <a:cubicBezTo>
                    <a:pt x="3719" y="10038"/>
                    <a:pt x="3626" y="10169"/>
                    <a:pt x="3534" y="10275"/>
                  </a:cubicBezTo>
                  <a:cubicBezTo>
                    <a:pt x="3094" y="9530"/>
                    <a:pt x="2290" y="8205"/>
                    <a:pt x="1621" y="7251"/>
                  </a:cubicBezTo>
                  <a:cubicBezTo>
                    <a:pt x="1170" y="6608"/>
                    <a:pt x="804" y="6425"/>
                    <a:pt x="535" y="6425"/>
                  </a:cubicBezTo>
                  <a:cubicBezTo>
                    <a:pt x="221" y="6425"/>
                    <a:pt x="42" y="6676"/>
                    <a:pt x="18" y="6736"/>
                  </a:cubicBezTo>
                  <a:cubicBezTo>
                    <a:pt x="0" y="6784"/>
                    <a:pt x="347" y="7762"/>
                    <a:pt x="753" y="8878"/>
                  </a:cubicBezTo>
                  <a:cubicBezTo>
                    <a:pt x="1525" y="10996"/>
                    <a:pt x="2479" y="13046"/>
                    <a:pt x="3599" y="15003"/>
                  </a:cubicBezTo>
                  <a:cubicBezTo>
                    <a:pt x="3952" y="15621"/>
                    <a:pt x="4230" y="16098"/>
                    <a:pt x="4261" y="16122"/>
                  </a:cubicBezTo>
                  <a:cubicBezTo>
                    <a:pt x="4642" y="18656"/>
                    <a:pt x="7296" y="30879"/>
                    <a:pt x="7296" y="30879"/>
                  </a:cubicBezTo>
                  <a:lnTo>
                    <a:pt x="12371" y="28949"/>
                  </a:lnTo>
                  <a:lnTo>
                    <a:pt x="8573" y="16730"/>
                  </a:lnTo>
                  <a:cubicBezTo>
                    <a:pt x="8573" y="16730"/>
                    <a:pt x="10641" y="13393"/>
                    <a:pt x="11324" y="11693"/>
                  </a:cubicBezTo>
                  <a:cubicBezTo>
                    <a:pt x="12892" y="10059"/>
                    <a:pt x="16281" y="7075"/>
                    <a:pt x="16556" y="6625"/>
                  </a:cubicBezTo>
                  <a:cubicBezTo>
                    <a:pt x="16768" y="6276"/>
                    <a:pt x="16567" y="5865"/>
                    <a:pt x="16254" y="5865"/>
                  </a:cubicBezTo>
                  <a:cubicBezTo>
                    <a:pt x="16132" y="5865"/>
                    <a:pt x="15992" y="5928"/>
                    <a:pt x="15852" y="6083"/>
                  </a:cubicBezTo>
                  <a:cubicBezTo>
                    <a:pt x="15416" y="6564"/>
                    <a:pt x="11848" y="9221"/>
                    <a:pt x="11007" y="9846"/>
                  </a:cubicBezTo>
                  <a:cubicBezTo>
                    <a:pt x="10888" y="9685"/>
                    <a:pt x="10753" y="9517"/>
                    <a:pt x="10609" y="9348"/>
                  </a:cubicBezTo>
                  <a:lnTo>
                    <a:pt x="13569" y="2818"/>
                  </a:lnTo>
                  <a:cubicBezTo>
                    <a:pt x="13569" y="2818"/>
                    <a:pt x="13899" y="1901"/>
                    <a:pt x="13634" y="1726"/>
                  </a:cubicBezTo>
                  <a:cubicBezTo>
                    <a:pt x="13531" y="1659"/>
                    <a:pt x="13425" y="1628"/>
                    <a:pt x="13320" y="1628"/>
                  </a:cubicBezTo>
                  <a:cubicBezTo>
                    <a:pt x="12996" y="1628"/>
                    <a:pt x="12680" y="1925"/>
                    <a:pt x="12477" y="2372"/>
                  </a:cubicBezTo>
                  <a:cubicBezTo>
                    <a:pt x="12243" y="2890"/>
                    <a:pt x="10118" y="7051"/>
                    <a:pt x="9425" y="8099"/>
                  </a:cubicBezTo>
                  <a:cubicBezTo>
                    <a:pt x="9288" y="7972"/>
                    <a:pt x="9150" y="7848"/>
                    <a:pt x="9020" y="7731"/>
                  </a:cubicBezTo>
                  <a:lnTo>
                    <a:pt x="11038" y="782"/>
                  </a:lnTo>
                  <a:cubicBezTo>
                    <a:pt x="11038" y="782"/>
                    <a:pt x="11141" y="188"/>
                    <a:pt x="10585" y="20"/>
                  </a:cubicBezTo>
                  <a:cubicBezTo>
                    <a:pt x="10540" y="6"/>
                    <a:pt x="10495" y="0"/>
                    <a:pt x="10453"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6"/>
            <p:cNvSpPr/>
            <p:nvPr/>
          </p:nvSpPr>
          <p:spPr>
            <a:xfrm>
              <a:off x="3175452" y="4157252"/>
              <a:ext cx="156419" cy="462242"/>
            </a:xfrm>
            <a:custGeom>
              <a:avLst/>
              <a:gdLst/>
              <a:ahLst/>
              <a:cxnLst/>
              <a:rect l="l" t="t" r="r" b="b"/>
              <a:pathLst>
                <a:path w="5058" h="14946" extrusionOk="0">
                  <a:moveTo>
                    <a:pt x="1" y="0"/>
                  </a:moveTo>
                  <a:cubicBezTo>
                    <a:pt x="670" y="1164"/>
                    <a:pt x="1755" y="3097"/>
                    <a:pt x="1820" y="3145"/>
                  </a:cubicBezTo>
                  <a:cubicBezTo>
                    <a:pt x="1985" y="4244"/>
                    <a:pt x="2579" y="7169"/>
                    <a:pt x="3200" y="10128"/>
                  </a:cubicBezTo>
                  <a:cubicBezTo>
                    <a:pt x="3557" y="11838"/>
                    <a:pt x="3921" y="13558"/>
                    <a:pt x="4220" y="14945"/>
                  </a:cubicBezTo>
                  <a:cubicBezTo>
                    <a:pt x="4515" y="14681"/>
                    <a:pt x="4793" y="14416"/>
                    <a:pt x="5058" y="14148"/>
                  </a:cubicBezTo>
                  <a:cubicBezTo>
                    <a:pt x="4649" y="12264"/>
                    <a:pt x="4155" y="10396"/>
                    <a:pt x="3715" y="8525"/>
                  </a:cubicBezTo>
                  <a:cubicBezTo>
                    <a:pt x="3427" y="7293"/>
                    <a:pt x="3125" y="6057"/>
                    <a:pt x="2933" y="4804"/>
                  </a:cubicBezTo>
                  <a:cubicBezTo>
                    <a:pt x="2853" y="4289"/>
                    <a:pt x="3691" y="3577"/>
                    <a:pt x="3248" y="3313"/>
                  </a:cubicBezTo>
                  <a:cubicBezTo>
                    <a:pt x="2692" y="2973"/>
                    <a:pt x="1899" y="2468"/>
                    <a:pt x="1302" y="1655"/>
                  </a:cubicBezTo>
                  <a:cubicBezTo>
                    <a:pt x="873" y="1075"/>
                    <a:pt x="437" y="536"/>
                    <a:pt x="1"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6"/>
            <p:cNvSpPr/>
            <p:nvPr/>
          </p:nvSpPr>
          <p:spPr>
            <a:xfrm>
              <a:off x="3220819" y="4090075"/>
              <a:ext cx="93857" cy="146844"/>
            </a:xfrm>
            <a:custGeom>
              <a:avLst/>
              <a:gdLst/>
              <a:ahLst/>
              <a:cxnLst/>
              <a:rect l="l" t="t" r="r" b="b"/>
              <a:pathLst>
                <a:path w="3035" h="4748" extrusionOk="0">
                  <a:moveTo>
                    <a:pt x="145" y="0"/>
                  </a:moveTo>
                  <a:cubicBezTo>
                    <a:pt x="34" y="0"/>
                    <a:pt x="1" y="62"/>
                    <a:pt x="157" y="257"/>
                  </a:cubicBezTo>
                  <a:cubicBezTo>
                    <a:pt x="518" y="703"/>
                    <a:pt x="978" y="1049"/>
                    <a:pt x="1315" y="1534"/>
                  </a:cubicBezTo>
                  <a:cubicBezTo>
                    <a:pt x="1953" y="2447"/>
                    <a:pt x="2461" y="3621"/>
                    <a:pt x="2510" y="4747"/>
                  </a:cubicBezTo>
                  <a:cubicBezTo>
                    <a:pt x="2478" y="4022"/>
                    <a:pt x="2773" y="3333"/>
                    <a:pt x="2904" y="2618"/>
                  </a:cubicBezTo>
                  <a:cubicBezTo>
                    <a:pt x="3034" y="1908"/>
                    <a:pt x="2938" y="1056"/>
                    <a:pt x="2341" y="648"/>
                  </a:cubicBezTo>
                  <a:cubicBezTo>
                    <a:pt x="1871" y="325"/>
                    <a:pt x="1260" y="363"/>
                    <a:pt x="738" y="170"/>
                  </a:cubicBezTo>
                  <a:cubicBezTo>
                    <a:pt x="591" y="117"/>
                    <a:pt x="296" y="0"/>
                    <a:pt x="145"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6"/>
            <p:cNvSpPr/>
            <p:nvPr/>
          </p:nvSpPr>
          <p:spPr>
            <a:xfrm>
              <a:off x="3376774" y="4041053"/>
              <a:ext cx="87796" cy="89473"/>
            </a:xfrm>
            <a:custGeom>
              <a:avLst/>
              <a:gdLst/>
              <a:ahLst/>
              <a:cxnLst/>
              <a:rect l="l" t="t" r="r" b="b"/>
              <a:pathLst>
                <a:path w="2839" h="2893" extrusionOk="0">
                  <a:moveTo>
                    <a:pt x="0" y="1"/>
                  </a:moveTo>
                  <a:lnTo>
                    <a:pt x="0" y="1"/>
                  </a:lnTo>
                  <a:cubicBezTo>
                    <a:pt x="127" y="379"/>
                    <a:pt x="412" y="684"/>
                    <a:pt x="707" y="952"/>
                  </a:cubicBezTo>
                  <a:cubicBezTo>
                    <a:pt x="1006" y="1224"/>
                    <a:pt x="1329" y="1467"/>
                    <a:pt x="1569" y="1787"/>
                  </a:cubicBezTo>
                  <a:cubicBezTo>
                    <a:pt x="1813" y="2102"/>
                    <a:pt x="1953" y="2490"/>
                    <a:pt x="1885" y="2892"/>
                  </a:cubicBezTo>
                  <a:cubicBezTo>
                    <a:pt x="2839" y="1728"/>
                    <a:pt x="899" y="485"/>
                    <a:pt x="0"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6"/>
            <p:cNvSpPr/>
            <p:nvPr/>
          </p:nvSpPr>
          <p:spPr>
            <a:xfrm>
              <a:off x="3310502" y="3945390"/>
              <a:ext cx="304766" cy="705827"/>
            </a:xfrm>
            <a:custGeom>
              <a:avLst/>
              <a:gdLst/>
              <a:ahLst/>
              <a:cxnLst/>
              <a:rect l="l" t="t" r="r" b="b"/>
              <a:pathLst>
                <a:path w="9855" h="22822" extrusionOk="0">
                  <a:moveTo>
                    <a:pt x="9799" y="1"/>
                  </a:moveTo>
                  <a:lnTo>
                    <a:pt x="4446" y="4866"/>
                  </a:lnTo>
                  <a:lnTo>
                    <a:pt x="1656" y="9374"/>
                  </a:lnTo>
                  <a:cubicBezTo>
                    <a:pt x="1413" y="9763"/>
                    <a:pt x="992" y="9988"/>
                    <a:pt x="551" y="9988"/>
                  </a:cubicBezTo>
                  <a:cubicBezTo>
                    <a:pt x="435" y="9988"/>
                    <a:pt x="318" y="9972"/>
                    <a:pt x="203" y="9940"/>
                  </a:cubicBezTo>
                  <a:lnTo>
                    <a:pt x="1" y="9882"/>
                  </a:lnTo>
                  <a:lnTo>
                    <a:pt x="1299" y="10788"/>
                  </a:lnTo>
                  <a:lnTo>
                    <a:pt x="5034" y="22358"/>
                  </a:lnTo>
                  <a:lnTo>
                    <a:pt x="5563" y="22822"/>
                  </a:lnTo>
                  <a:lnTo>
                    <a:pt x="1765" y="10603"/>
                  </a:lnTo>
                  <a:cubicBezTo>
                    <a:pt x="1765" y="10603"/>
                    <a:pt x="3833" y="7266"/>
                    <a:pt x="4516" y="5566"/>
                  </a:cubicBezTo>
                  <a:cubicBezTo>
                    <a:pt x="6084" y="3932"/>
                    <a:pt x="9473" y="948"/>
                    <a:pt x="9748" y="498"/>
                  </a:cubicBezTo>
                  <a:cubicBezTo>
                    <a:pt x="9851" y="330"/>
                    <a:pt x="9854" y="145"/>
                    <a:pt x="9799"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6"/>
            <p:cNvSpPr/>
            <p:nvPr/>
          </p:nvSpPr>
          <p:spPr>
            <a:xfrm>
              <a:off x="4578988" y="2780217"/>
              <a:ext cx="960252" cy="914712"/>
            </a:xfrm>
            <a:custGeom>
              <a:avLst/>
              <a:gdLst/>
              <a:ahLst/>
              <a:cxnLst/>
              <a:rect l="l" t="t" r="r" b="b"/>
              <a:pathLst>
                <a:path w="31051" h="29576" extrusionOk="0">
                  <a:moveTo>
                    <a:pt x="24620" y="0"/>
                  </a:moveTo>
                  <a:lnTo>
                    <a:pt x="0" y="14873"/>
                  </a:lnTo>
                  <a:cubicBezTo>
                    <a:pt x="312" y="15296"/>
                    <a:pt x="1267" y="16885"/>
                    <a:pt x="2410" y="18839"/>
                  </a:cubicBezTo>
                  <a:cubicBezTo>
                    <a:pt x="2835" y="18863"/>
                    <a:pt x="3416" y="18904"/>
                    <a:pt x="4082" y="18949"/>
                  </a:cubicBezTo>
                  <a:lnTo>
                    <a:pt x="9802" y="29080"/>
                  </a:lnTo>
                  <a:cubicBezTo>
                    <a:pt x="10893" y="29331"/>
                    <a:pt x="12415" y="29575"/>
                    <a:pt x="14194" y="29575"/>
                  </a:cubicBezTo>
                  <a:cubicBezTo>
                    <a:pt x="16808" y="29575"/>
                    <a:pt x="19976" y="29047"/>
                    <a:pt x="23147" y="27233"/>
                  </a:cubicBezTo>
                  <a:cubicBezTo>
                    <a:pt x="30727" y="22894"/>
                    <a:pt x="31050" y="14684"/>
                    <a:pt x="31050" y="14684"/>
                  </a:cubicBezTo>
                  <a:lnTo>
                    <a:pt x="24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6"/>
            <p:cNvSpPr/>
            <p:nvPr/>
          </p:nvSpPr>
          <p:spPr>
            <a:xfrm>
              <a:off x="4653518" y="3362850"/>
              <a:ext cx="228629" cy="316790"/>
            </a:xfrm>
            <a:custGeom>
              <a:avLst/>
              <a:gdLst/>
              <a:ahLst/>
              <a:cxnLst/>
              <a:rect l="l" t="t" r="r" b="b"/>
              <a:pathLst>
                <a:path w="7393" h="10243" extrusionOk="0">
                  <a:moveTo>
                    <a:pt x="0" y="1"/>
                  </a:moveTo>
                  <a:lnTo>
                    <a:pt x="0" y="1"/>
                  </a:lnTo>
                  <a:cubicBezTo>
                    <a:pt x="2379" y="4069"/>
                    <a:pt x="5583" y="9713"/>
                    <a:pt x="5583" y="9713"/>
                  </a:cubicBezTo>
                  <a:cubicBezTo>
                    <a:pt x="5583" y="9713"/>
                    <a:pt x="6252" y="9981"/>
                    <a:pt x="7392" y="10242"/>
                  </a:cubicBezTo>
                  <a:lnTo>
                    <a:pt x="1672" y="111"/>
                  </a:lnTo>
                  <a:cubicBezTo>
                    <a:pt x="1006" y="66"/>
                    <a:pt x="425"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6"/>
            <p:cNvSpPr/>
            <p:nvPr/>
          </p:nvSpPr>
          <p:spPr>
            <a:xfrm>
              <a:off x="4806721" y="3374108"/>
              <a:ext cx="275758" cy="320842"/>
            </a:xfrm>
            <a:custGeom>
              <a:avLst/>
              <a:gdLst/>
              <a:ahLst/>
              <a:cxnLst/>
              <a:rect l="l" t="t" r="r" b="b"/>
              <a:pathLst>
                <a:path w="8917" h="10374" extrusionOk="0">
                  <a:moveTo>
                    <a:pt x="0" y="0"/>
                  </a:moveTo>
                  <a:lnTo>
                    <a:pt x="4505" y="10252"/>
                  </a:lnTo>
                  <a:cubicBezTo>
                    <a:pt x="5172" y="10326"/>
                    <a:pt x="5905" y="10374"/>
                    <a:pt x="6686" y="10374"/>
                  </a:cubicBezTo>
                  <a:cubicBezTo>
                    <a:pt x="7393" y="10374"/>
                    <a:pt x="8140" y="10335"/>
                    <a:pt x="8916" y="10243"/>
                  </a:cubicBezTo>
                  <a:lnTo>
                    <a:pt x="3667" y="285"/>
                  </a:lnTo>
                  <a:cubicBezTo>
                    <a:pt x="3667" y="285"/>
                    <a:pt x="1965" y="14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6"/>
            <p:cNvSpPr/>
            <p:nvPr/>
          </p:nvSpPr>
          <p:spPr>
            <a:xfrm>
              <a:off x="4700740" y="3366252"/>
              <a:ext cx="245297" cy="324955"/>
            </a:xfrm>
            <a:custGeom>
              <a:avLst/>
              <a:gdLst/>
              <a:ahLst/>
              <a:cxnLst/>
              <a:rect l="l" t="t" r="r" b="b"/>
              <a:pathLst>
                <a:path w="7932" h="10507" extrusionOk="0">
                  <a:moveTo>
                    <a:pt x="1" y="1"/>
                  </a:moveTo>
                  <a:lnTo>
                    <a:pt x="2847" y="5044"/>
                  </a:lnTo>
                  <a:lnTo>
                    <a:pt x="5721" y="10132"/>
                  </a:lnTo>
                  <a:cubicBezTo>
                    <a:pt x="6332" y="10273"/>
                    <a:pt x="7077" y="10410"/>
                    <a:pt x="7932" y="10506"/>
                  </a:cubicBezTo>
                  <a:lnTo>
                    <a:pt x="3427" y="254"/>
                  </a:lnTo>
                  <a:cubicBezTo>
                    <a:pt x="2277" y="165"/>
                    <a:pt x="1038"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6"/>
            <p:cNvSpPr/>
            <p:nvPr/>
          </p:nvSpPr>
          <p:spPr>
            <a:xfrm>
              <a:off x="4338144" y="2658173"/>
              <a:ext cx="1194695" cy="769012"/>
            </a:xfrm>
            <a:custGeom>
              <a:avLst/>
              <a:gdLst/>
              <a:ahLst/>
              <a:cxnLst/>
              <a:rect l="l" t="t" r="r" b="b"/>
              <a:pathLst>
                <a:path w="38632" h="24865" extrusionOk="0">
                  <a:moveTo>
                    <a:pt x="38467" y="1"/>
                  </a:moveTo>
                  <a:lnTo>
                    <a:pt x="12855" y="145"/>
                  </a:lnTo>
                  <a:lnTo>
                    <a:pt x="1" y="21613"/>
                  </a:lnTo>
                  <a:lnTo>
                    <a:pt x="605" y="23309"/>
                  </a:lnTo>
                  <a:lnTo>
                    <a:pt x="26825" y="24865"/>
                  </a:lnTo>
                  <a:lnTo>
                    <a:pt x="38632" y="1954"/>
                  </a:lnTo>
                  <a:lnTo>
                    <a:pt x="3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6"/>
            <p:cNvSpPr/>
            <p:nvPr/>
          </p:nvSpPr>
          <p:spPr>
            <a:xfrm>
              <a:off x="4340184" y="2612243"/>
              <a:ext cx="1189592" cy="764404"/>
            </a:xfrm>
            <a:custGeom>
              <a:avLst/>
              <a:gdLst/>
              <a:ahLst/>
              <a:cxnLst/>
              <a:rect l="l" t="t" r="r" b="b"/>
              <a:pathLst>
                <a:path w="38467" h="24716" extrusionOk="0">
                  <a:moveTo>
                    <a:pt x="12251" y="0"/>
                  </a:moveTo>
                  <a:lnTo>
                    <a:pt x="1" y="23164"/>
                  </a:lnTo>
                  <a:lnTo>
                    <a:pt x="26221" y="24716"/>
                  </a:lnTo>
                  <a:lnTo>
                    <a:pt x="38467" y="1552"/>
                  </a:lnTo>
                  <a:lnTo>
                    <a:pt x="122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6"/>
            <p:cNvSpPr/>
            <p:nvPr/>
          </p:nvSpPr>
          <p:spPr>
            <a:xfrm>
              <a:off x="4340184" y="2643017"/>
              <a:ext cx="1189592" cy="733631"/>
            </a:xfrm>
            <a:custGeom>
              <a:avLst/>
              <a:gdLst/>
              <a:ahLst/>
              <a:cxnLst/>
              <a:rect l="l" t="t" r="r" b="b"/>
              <a:pathLst>
                <a:path w="38467" h="23721" extrusionOk="0">
                  <a:moveTo>
                    <a:pt x="29053" y="1"/>
                  </a:moveTo>
                  <a:cubicBezTo>
                    <a:pt x="22437" y="10451"/>
                    <a:pt x="13709" y="20301"/>
                    <a:pt x="759" y="20730"/>
                  </a:cubicBezTo>
                  <a:lnTo>
                    <a:pt x="1" y="22169"/>
                  </a:lnTo>
                  <a:lnTo>
                    <a:pt x="26221" y="23721"/>
                  </a:lnTo>
                  <a:lnTo>
                    <a:pt x="38467" y="557"/>
                  </a:lnTo>
                  <a:lnTo>
                    <a:pt x="290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6"/>
            <p:cNvSpPr/>
            <p:nvPr/>
          </p:nvSpPr>
          <p:spPr>
            <a:xfrm>
              <a:off x="4316094" y="2878322"/>
              <a:ext cx="631117" cy="757105"/>
            </a:xfrm>
            <a:custGeom>
              <a:avLst/>
              <a:gdLst/>
              <a:ahLst/>
              <a:cxnLst/>
              <a:rect l="l" t="t" r="r" b="b"/>
              <a:pathLst>
                <a:path w="20408" h="24480" extrusionOk="0">
                  <a:moveTo>
                    <a:pt x="16840" y="1"/>
                  </a:moveTo>
                  <a:cubicBezTo>
                    <a:pt x="16768" y="1"/>
                    <a:pt x="16694" y="3"/>
                    <a:pt x="16621" y="8"/>
                  </a:cubicBezTo>
                  <a:cubicBezTo>
                    <a:pt x="16545" y="11"/>
                    <a:pt x="16473" y="18"/>
                    <a:pt x="16401" y="29"/>
                  </a:cubicBezTo>
                  <a:cubicBezTo>
                    <a:pt x="12325" y="547"/>
                    <a:pt x="6856" y="8478"/>
                    <a:pt x="141" y="23615"/>
                  </a:cubicBezTo>
                  <a:cubicBezTo>
                    <a:pt x="0" y="23924"/>
                    <a:pt x="141" y="24288"/>
                    <a:pt x="453" y="24425"/>
                  </a:cubicBezTo>
                  <a:cubicBezTo>
                    <a:pt x="535" y="24462"/>
                    <a:pt x="620" y="24480"/>
                    <a:pt x="704" y="24480"/>
                  </a:cubicBezTo>
                  <a:cubicBezTo>
                    <a:pt x="938" y="24480"/>
                    <a:pt x="1163" y="24343"/>
                    <a:pt x="1263" y="24113"/>
                  </a:cubicBezTo>
                  <a:cubicBezTo>
                    <a:pt x="9970" y="4502"/>
                    <a:pt x="14667" y="1363"/>
                    <a:pt x="16697" y="1236"/>
                  </a:cubicBezTo>
                  <a:cubicBezTo>
                    <a:pt x="16741" y="1234"/>
                    <a:pt x="16785" y="1232"/>
                    <a:pt x="16829" y="1232"/>
                  </a:cubicBezTo>
                  <a:cubicBezTo>
                    <a:pt x="17713" y="1232"/>
                    <a:pt x="18482" y="1795"/>
                    <a:pt x="19175" y="2946"/>
                  </a:cubicBezTo>
                  <a:cubicBezTo>
                    <a:pt x="19290" y="3138"/>
                    <a:pt x="19493" y="3244"/>
                    <a:pt x="19702" y="3244"/>
                  </a:cubicBezTo>
                  <a:cubicBezTo>
                    <a:pt x="19810" y="3244"/>
                    <a:pt x="19920" y="3216"/>
                    <a:pt x="20020" y="3156"/>
                  </a:cubicBezTo>
                  <a:cubicBezTo>
                    <a:pt x="20311" y="2981"/>
                    <a:pt x="20408" y="2603"/>
                    <a:pt x="20232" y="2311"/>
                  </a:cubicBezTo>
                  <a:cubicBezTo>
                    <a:pt x="19308" y="778"/>
                    <a:pt x="18168" y="1"/>
                    <a:pt x="16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6"/>
            <p:cNvSpPr/>
            <p:nvPr/>
          </p:nvSpPr>
          <p:spPr>
            <a:xfrm>
              <a:off x="4378841" y="3369964"/>
              <a:ext cx="110650" cy="106762"/>
            </a:xfrm>
            <a:custGeom>
              <a:avLst/>
              <a:gdLst/>
              <a:ahLst/>
              <a:cxnLst/>
              <a:rect l="l" t="t" r="r" b="b"/>
              <a:pathLst>
                <a:path w="3578" h="3452" extrusionOk="0">
                  <a:moveTo>
                    <a:pt x="1789" y="0"/>
                  </a:moveTo>
                  <a:cubicBezTo>
                    <a:pt x="1749" y="0"/>
                    <a:pt x="1709" y="1"/>
                    <a:pt x="1669" y="4"/>
                  </a:cubicBezTo>
                  <a:cubicBezTo>
                    <a:pt x="717" y="69"/>
                    <a:pt x="1" y="893"/>
                    <a:pt x="66" y="1844"/>
                  </a:cubicBezTo>
                  <a:cubicBezTo>
                    <a:pt x="128" y="2756"/>
                    <a:pt x="886" y="3452"/>
                    <a:pt x="1786" y="3452"/>
                  </a:cubicBezTo>
                  <a:cubicBezTo>
                    <a:pt x="1826" y="3452"/>
                    <a:pt x="1865" y="3450"/>
                    <a:pt x="1906" y="3448"/>
                  </a:cubicBezTo>
                  <a:cubicBezTo>
                    <a:pt x="2860" y="3383"/>
                    <a:pt x="3577" y="2559"/>
                    <a:pt x="3512" y="1608"/>
                  </a:cubicBezTo>
                  <a:cubicBezTo>
                    <a:pt x="3450" y="697"/>
                    <a:pt x="2692"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6"/>
            <p:cNvSpPr/>
            <p:nvPr/>
          </p:nvSpPr>
          <p:spPr>
            <a:xfrm>
              <a:off x="4157355" y="3412985"/>
              <a:ext cx="358823" cy="330151"/>
            </a:xfrm>
            <a:custGeom>
              <a:avLst/>
              <a:gdLst/>
              <a:ahLst/>
              <a:cxnLst/>
              <a:rect l="l" t="t" r="r" b="b"/>
              <a:pathLst>
                <a:path w="11603" h="10675" extrusionOk="0">
                  <a:moveTo>
                    <a:pt x="8766" y="0"/>
                  </a:moveTo>
                  <a:cubicBezTo>
                    <a:pt x="8647" y="0"/>
                    <a:pt x="8514" y="19"/>
                    <a:pt x="8367" y="58"/>
                  </a:cubicBezTo>
                  <a:cubicBezTo>
                    <a:pt x="7873" y="189"/>
                    <a:pt x="7467" y="536"/>
                    <a:pt x="7083" y="873"/>
                  </a:cubicBezTo>
                  <a:cubicBezTo>
                    <a:pt x="4721" y="2933"/>
                    <a:pt x="2359" y="4992"/>
                    <a:pt x="0" y="7049"/>
                  </a:cubicBezTo>
                  <a:cubicBezTo>
                    <a:pt x="2284" y="8257"/>
                    <a:pt x="6854" y="10675"/>
                    <a:pt x="6854" y="10675"/>
                  </a:cubicBezTo>
                  <a:cubicBezTo>
                    <a:pt x="6854" y="10675"/>
                    <a:pt x="11602" y="0"/>
                    <a:pt x="8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6"/>
            <p:cNvSpPr/>
            <p:nvPr/>
          </p:nvSpPr>
          <p:spPr>
            <a:xfrm>
              <a:off x="5935797" y="4308462"/>
              <a:ext cx="382449" cy="835259"/>
            </a:xfrm>
            <a:custGeom>
              <a:avLst/>
              <a:gdLst/>
              <a:ahLst/>
              <a:cxnLst/>
              <a:rect l="l" t="t" r="r" b="b"/>
              <a:pathLst>
                <a:path w="12367" h="27007" extrusionOk="0">
                  <a:moveTo>
                    <a:pt x="9538" y="1"/>
                  </a:moveTo>
                  <a:cubicBezTo>
                    <a:pt x="9167" y="1"/>
                    <a:pt x="8959" y="508"/>
                    <a:pt x="8895" y="903"/>
                  </a:cubicBezTo>
                  <a:cubicBezTo>
                    <a:pt x="8611" y="2661"/>
                    <a:pt x="8329" y="4418"/>
                    <a:pt x="8047" y="6177"/>
                  </a:cubicBezTo>
                  <a:cubicBezTo>
                    <a:pt x="7965" y="4670"/>
                    <a:pt x="7886" y="3159"/>
                    <a:pt x="7807" y="1651"/>
                  </a:cubicBezTo>
                  <a:cubicBezTo>
                    <a:pt x="7790" y="1305"/>
                    <a:pt x="7700" y="869"/>
                    <a:pt x="7364" y="790"/>
                  </a:cubicBezTo>
                  <a:cubicBezTo>
                    <a:pt x="7330" y="782"/>
                    <a:pt x="7298" y="778"/>
                    <a:pt x="7267" y="778"/>
                  </a:cubicBezTo>
                  <a:cubicBezTo>
                    <a:pt x="6864" y="778"/>
                    <a:pt x="6678" y="1388"/>
                    <a:pt x="6678" y="1834"/>
                  </a:cubicBezTo>
                  <a:cubicBezTo>
                    <a:pt x="6674" y="3169"/>
                    <a:pt x="6670" y="4505"/>
                    <a:pt x="6667" y="5840"/>
                  </a:cubicBezTo>
                  <a:cubicBezTo>
                    <a:pt x="6667" y="6080"/>
                    <a:pt x="6573" y="6404"/>
                    <a:pt x="6353" y="6404"/>
                  </a:cubicBezTo>
                  <a:cubicBezTo>
                    <a:pt x="6339" y="6404"/>
                    <a:pt x="6325" y="6403"/>
                    <a:pt x="6310" y="6400"/>
                  </a:cubicBezTo>
                  <a:cubicBezTo>
                    <a:pt x="6221" y="5518"/>
                    <a:pt x="6131" y="4638"/>
                    <a:pt x="6042" y="3756"/>
                  </a:cubicBezTo>
                  <a:cubicBezTo>
                    <a:pt x="6018" y="3529"/>
                    <a:pt x="5990" y="3296"/>
                    <a:pt x="5864" y="3107"/>
                  </a:cubicBezTo>
                  <a:cubicBezTo>
                    <a:pt x="5771" y="2973"/>
                    <a:pt x="5606" y="2874"/>
                    <a:pt x="5448" y="2874"/>
                  </a:cubicBezTo>
                  <a:cubicBezTo>
                    <a:pt x="5388" y="2874"/>
                    <a:pt x="5330" y="2888"/>
                    <a:pt x="5277" y="2919"/>
                  </a:cubicBezTo>
                  <a:cubicBezTo>
                    <a:pt x="5077" y="3028"/>
                    <a:pt x="5043" y="3296"/>
                    <a:pt x="5040" y="3523"/>
                  </a:cubicBezTo>
                  <a:cubicBezTo>
                    <a:pt x="5016" y="5167"/>
                    <a:pt x="5503" y="6812"/>
                    <a:pt x="5277" y="8440"/>
                  </a:cubicBezTo>
                  <a:cubicBezTo>
                    <a:pt x="5198" y="8978"/>
                    <a:pt x="5043" y="9511"/>
                    <a:pt x="5060" y="10056"/>
                  </a:cubicBezTo>
                  <a:cubicBezTo>
                    <a:pt x="5074" y="10578"/>
                    <a:pt x="5242" y="11083"/>
                    <a:pt x="5335" y="11598"/>
                  </a:cubicBezTo>
                  <a:cubicBezTo>
                    <a:pt x="5616" y="13143"/>
                    <a:pt x="5208" y="14718"/>
                    <a:pt x="4803" y="16236"/>
                  </a:cubicBezTo>
                  <a:cubicBezTo>
                    <a:pt x="4796" y="16263"/>
                    <a:pt x="3951" y="16346"/>
                    <a:pt x="3865" y="16363"/>
                  </a:cubicBezTo>
                  <a:cubicBezTo>
                    <a:pt x="3543" y="16428"/>
                    <a:pt x="3224" y="16515"/>
                    <a:pt x="2911" y="16621"/>
                  </a:cubicBezTo>
                  <a:cubicBezTo>
                    <a:pt x="2287" y="16833"/>
                    <a:pt x="1689" y="17125"/>
                    <a:pt x="1140" y="17483"/>
                  </a:cubicBezTo>
                  <a:cubicBezTo>
                    <a:pt x="989" y="17582"/>
                    <a:pt x="845" y="17681"/>
                    <a:pt x="704" y="17788"/>
                  </a:cubicBezTo>
                  <a:lnTo>
                    <a:pt x="0" y="27006"/>
                  </a:lnTo>
                  <a:lnTo>
                    <a:pt x="6805" y="27006"/>
                  </a:lnTo>
                  <a:cubicBezTo>
                    <a:pt x="7334" y="23958"/>
                    <a:pt x="7858" y="20909"/>
                    <a:pt x="8387" y="17860"/>
                  </a:cubicBezTo>
                  <a:cubicBezTo>
                    <a:pt x="8462" y="17414"/>
                    <a:pt x="8542" y="16971"/>
                    <a:pt x="8617" y="16528"/>
                  </a:cubicBezTo>
                  <a:cubicBezTo>
                    <a:pt x="8830" y="15295"/>
                    <a:pt x="9047" y="14059"/>
                    <a:pt x="9386" y="12854"/>
                  </a:cubicBezTo>
                  <a:cubicBezTo>
                    <a:pt x="9492" y="12484"/>
                    <a:pt x="9613" y="12113"/>
                    <a:pt x="9723" y="11742"/>
                  </a:cubicBezTo>
                  <a:cubicBezTo>
                    <a:pt x="9936" y="11024"/>
                    <a:pt x="10118" y="10293"/>
                    <a:pt x="10300" y="9565"/>
                  </a:cubicBezTo>
                  <a:cubicBezTo>
                    <a:pt x="10945" y="6987"/>
                    <a:pt x="11587" y="4405"/>
                    <a:pt x="12232" y="1827"/>
                  </a:cubicBezTo>
                  <a:cubicBezTo>
                    <a:pt x="12322" y="1473"/>
                    <a:pt x="12366" y="1010"/>
                    <a:pt x="12047" y="834"/>
                  </a:cubicBezTo>
                  <a:cubicBezTo>
                    <a:pt x="12006" y="810"/>
                    <a:pt x="11964" y="797"/>
                    <a:pt x="11927" y="786"/>
                  </a:cubicBezTo>
                  <a:cubicBezTo>
                    <a:pt x="11900" y="781"/>
                    <a:pt x="11873" y="778"/>
                    <a:pt x="11847" y="778"/>
                  </a:cubicBezTo>
                  <a:cubicBezTo>
                    <a:pt x="11489" y="778"/>
                    <a:pt x="11184" y="1273"/>
                    <a:pt x="11069" y="1679"/>
                  </a:cubicBezTo>
                  <a:cubicBezTo>
                    <a:pt x="10708" y="2960"/>
                    <a:pt x="10344" y="4237"/>
                    <a:pt x="9984" y="5514"/>
                  </a:cubicBezTo>
                  <a:cubicBezTo>
                    <a:pt x="9917" y="5752"/>
                    <a:pt x="9769" y="6039"/>
                    <a:pt x="9544" y="6039"/>
                  </a:cubicBezTo>
                  <a:cubicBezTo>
                    <a:pt x="9525" y="6039"/>
                    <a:pt x="9506" y="6037"/>
                    <a:pt x="9486" y="6033"/>
                  </a:cubicBezTo>
                  <a:cubicBezTo>
                    <a:pt x="9661" y="4357"/>
                    <a:pt x="9839" y="2681"/>
                    <a:pt x="10018" y="1010"/>
                  </a:cubicBezTo>
                  <a:cubicBezTo>
                    <a:pt x="10059" y="618"/>
                    <a:pt x="10012" y="93"/>
                    <a:pt x="9627" y="10"/>
                  </a:cubicBezTo>
                  <a:cubicBezTo>
                    <a:pt x="9596" y="4"/>
                    <a:pt x="9566" y="1"/>
                    <a:pt x="953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6"/>
            <p:cNvSpPr/>
            <p:nvPr/>
          </p:nvSpPr>
          <p:spPr>
            <a:xfrm>
              <a:off x="6374717" y="4518219"/>
              <a:ext cx="318218" cy="625509"/>
            </a:xfrm>
            <a:custGeom>
              <a:avLst/>
              <a:gdLst/>
              <a:ahLst/>
              <a:cxnLst/>
              <a:rect l="l" t="t" r="r" b="b"/>
              <a:pathLst>
                <a:path w="10290" h="20225" extrusionOk="0">
                  <a:moveTo>
                    <a:pt x="3827" y="1"/>
                  </a:moveTo>
                  <a:cubicBezTo>
                    <a:pt x="3801" y="1"/>
                    <a:pt x="3773" y="4"/>
                    <a:pt x="3745" y="13"/>
                  </a:cubicBezTo>
                  <a:cubicBezTo>
                    <a:pt x="3402" y="116"/>
                    <a:pt x="3468" y="483"/>
                    <a:pt x="3468" y="483"/>
                  </a:cubicBezTo>
                  <a:lnTo>
                    <a:pt x="4713" y="4778"/>
                  </a:lnTo>
                  <a:cubicBezTo>
                    <a:pt x="4635" y="4850"/>
                    <a:pt x="4549" y="4925"/>
                    <a:pt x="4463" y="5005"/>
                  </a:cubicBezTo>
                  <a:cubicBezTo>
                    <a:pt x="4034" y="4359"/>
                    <a:pt x="2723" y="1788"/>
                    <a:pt x="2575" y="1465"/>
                  </a:cubicBezTo>
                  <a:cubicBezTo>
                    <a:pt x="2451" y="1190"/>
                    <a:pt x="2255" y="1007"/>
                    <a:pt x="2056" y="1007"/>
                  </a:cubicBezTo>
                  <a:cubicBezTo>
                    <a:pt x="1991" y="1007"/>
                    <a:pt x="1927" y="1026"/>
                    <a:pt x="1864" y="1067"/>
                  </a:cubicBezTo>
                  <a:cubicBezTo>
                    <a:pt x="1699" y="1176"/>
                    <a:pt x="1902" y="1740"/>
                    <a:pt x="1902" y="1740"/>
                  </a:cubicBezTo>
                  <a:lnTo>
                    <a:pt x="3732" y="5777"/>
                  </a:lnTo>
                  <a:cubicBezTo>
                    <a:pt x="3642" y="5880"/>
                    <a:pt x="3560" y="5987"/>
                    <a:pt x="3485" y="6082"/>
                  </a:cubicBezTo>
                  <a:cubicBezTo>
                    <a:pt x="2967" y="5698"/>
                    <a:pt x="762" y="4057"/>
                    <a:pt x="491" y="3759"/>
                  </a:cubicBezTo>
                  <a:cubicBezTo>
                    <a:pt x="405" y="3664"/>
                    <a:pt x="319" y="3625"/>
                    <a:pt x="244" y="3625"/>
                  </a:cubicBezTo>
                  <a:cubicBezTo>
                    <a:pt x="144" y="3625"/>
                    <a:pt x="63" y="3692"/>
                    <a:pt x="24" y="3786"/>
                  </a:cubicBezTo>
                  <a:cubicBezTo>
                    <a:pt x="7" y="3830"/>
                    <a:pt x="0" y="3882"/>
                    <a:pt x="4" y="3933"/>
                  </a:cubicBezTo>
                  <a:cubicBezTo>
                    <a:pt x="4" y="3937"/>
                    <a:pt x="4" y="3937"/>
                    <a:pt x="7" y="3940"/>
                  </a:cubicBezTo>
                  <a:cubicBezTo>
                    <a:pt x="7" y="3961"/>
                    <a:pt x="10" y="3981"/>
                    <a:pt x="17" y="4006"/>
                  </a:cubicBezTo>
                  <a:cubicBezTo>
                    <a:pt x="21" y="4009"/>
                    <a:pt x="21" y="4016"/>
                    <a:pt x="24" y="4022"/>
                  </a:cubicBezTo>
                  <a:cubicBezTo>
                    <a:pt x="31" y="4047"/>
                    <a:pt x="41" y="4071"/>
                    <a:pt x="58" y="4095"/>
                  </a:cubicBezTo>
                  <a:cubicBezTo>
                    <a:pt x="113" y="4191"/>
                    <a:pt x="402" y="4472"/>
                    <a:pt x="790" y="4840"/>
                  </a:cubicBezTo>
                  <a:cubicBezTo>
                    <a:pt x="1002" y="5039"/>
                    <a:pt x="1246" y="5266"/>
                    <a:pt x="1500" y="5502"/>
                  </a:cubicBezTo>
                  <a:cubicBezTo>
                    <a:pt x="1582" y="5581"/>
                    <a:pt x="1669" y="5664"/>
                    <a:pt x="1755" y="5743"/>
                  </a:cubicBezTo>
                  <a:cubicBezTo>
                    <a:pt x="1970" y="5946"/>
                    <a:pt x="2190" y="6152"/>
                    <a:pt x="2400" y="6350"/>
                  </a:cubicBezTo>
                  <a:cubicBezTo>
                    <a:pt x="2527" y="6470"/>
                    <a:pt x="2647" y="6587"/>
                    <a:pt x="2764" y="6700"/>
                  </a:cubicBezTo>
                  <a:cubicBezTo>
                    <a:pt x="2843" y="6776"/>
                    <a:pt x="2918" y="6852"/>
                    <a:pt x="2990" y="6920"/>
                  </a:cubicBezTo>
                  <a:cubicBezTo>
                    <a:pt x="3100" y="7030"/>
                    <a:pt x="3200" y="7130"/>
                    <a:pt x="3289" y="7226"/>
                  </a:cubicBezTo>
                  <a:cubicBezTo>
                    <a:pt x="3711" y="8277"/>
                    <a:pt x="4989" y="10340"/>
                    <a:pt x="4989" y="10340"/>
                  </a:cubicBezTo>
                  <a:lnTo>
                    <a:pt x="4226" y="12791"/>
                  </a:lnTo>
                  <a:cubicBezTo>
                    <a:pt x="3512" y="12482"/>
                    <a:pt x="3024" y="12341"/>
                    <a:pt x="3024" y="12341"/>
                  </a:cubicBezTo>
                  <a:lnTo>
                    <a:pt x="374" y="20224"/>
                  </a:lnTo>
                  <a:lnTo>
                    <a:pt x="9572" y="20224"/>
                  </a:lnTo>
                  <a:cubicBezTo>
                    <a:pt x="9792" y="19836"/>
                    <a:pt x="9936" y="19565"/>
                    <a:pt x="9980" y="19442"/>
                  </a:cubicBezTo>
                  <a:cubicBezTo>
                    <a:pt x="9719" y="17076"/>
                    <a:pt x="8294" y="15404"/>
                    <a:pt x="6801" y="14281"/>
                  </a:cubicBezTo>
                  <a:cubicBezTo>
                    <a:pt x="6849" y="14051"/>
                    <a:pt x="6897" y="13825"/>
                    <a:pt x="6946" y="13598"/>
                  </a:cubicBezTo>
                  <a:lnTo>
                    <a:pt x="6946" y="13595"/>
                  </a:lnTo>
                  <a:cubicBezTo>
                    <a:pt x="7038" y="13148"/>
                    <a:pt x="7128" y="12712"/>
                    <a:pt x="7210" y="12303"/>
                  </a:cubicBezTo>
                  <a:cubicBezTo>
                    <a:pt x="7213" y="12294"/>
                    <a:pt x="7213" y="12287"/>
                    <a:pt x="7217" y="12280"/>
                  </a:cubicBezTo>
                  <a:cubicBezTo>
                    <a:pt x="7234" y="12187"/>
                    <a:pt x="7255" y="12094"/>
                    <a:pt x="7272" y="12005"/>
                  </a:cubicBezTo>
                  <a:cubicBezTo>
                    <a:pt x="7275" y="11988"/>
                    <a:pt x="7279" y="11974"/>
                    <a:pt x="7282" y="11957"/>
                  </a:cubicBezTo>
                  <a:cubicBezTo>
                    <a:pt x="7299" y="11868"/>
                    <a:pt x="7316" y="11779"/>
                    <a:pt x="7334" y="11693"/>
                  </a:cubicBezTo>
                  <a:lnTo>
                    <a:pt x="7334" y="11685"/>
                  </a:lnTo>
                  <a:cubicBezTo>
                    <a:pt x="7354" y="11593"/>
                    <a:pt x="7371" y="11504"/>
                    <a:pt x="7388" y="11418"/>
                  </a:cubicBezTo>
                  <a:lnTo>
                    <a:pt x="7388" y="11408"/>
                  </a:lnTo>
                  <a:cubicBezTo>
                    <a:pt x="7405" y="11325"/>
                    <a:pt x="7423" y="11243"/>
                    <a:pt x="7437" y="11167"/>
                  </a:cubicBezTo>
                  <a:cubicBezTo>
                    <a:pt x="7440" y="11154"/>
                    <a:pt x="7443" y="11140"/>
                    <a:pt x="7443" y="11129"/>
                  </a:cubicBezTo>
                  <a:cubicBezTo>
                    <a:pt x="7457" y="11054"/>
                    <a:pt x="7474" y="10982"/>
                    <a:pt x="7485" y="10913"/>
                  </a:cubicBezTo>
                  <a:cubicBezTo>
                    <a:pt x="7488" y="10899"/>
                    <a:pt x="7491" y="10886"/>
                    <a:pt x="7494" y="10875"/>
                  </a:cubicBezTo>
                  <a:cubicBezTo>
                    <a:pt x="7505" y="10804"/>
                    <a:pt x="7519" y="10735"/>
                    <a:pt x="7532" y="10669"/>
                  </a:cubicBezTo>
                  <a:lnTo>
                    <a:pt x="7532" y="10655"/>
                  </a:lnTo>
                  <a:cubicBezTo>
                    <a:pt x="7546" y="10594"/>
                    <a:pt x="7556" y="10532"/>
                    <a:pt x="7567" y="10477"/>
                  </a:cubicBezTo>
                  <a:cubicBezTo>
                    <a:pt x="7570" y="10467"/>
                    <a:pt x="7570" y="10457"/>
                    <a:pt x="7574" y="10449"/>
                  </a:cubicBezTo>
                  <a:cubicBezTo>
                    <a:pt x="7584" y="10392"/>
                    <a:pt x="7591" y="10337"/>
                    <a:pt x="7602" y="10285"/>
                  </a:cubicBezTo>
                  <a:cubicBezTo>
                    <a:pt x="7605" y="10275"/>
                    <a:pt x="7605" y="10264"/>
                    <a:pt x="7608" y="10254"/>
                  </a:cubicBezTo>
                  <a:cubicBezTo>
                    <a:pt x="7615" y="10202"/>
                    <a:pt x="7625" y="10154"/>
                    <a:pt x="7632" y="10110"/>
                  </a:cubicBezTo>
                  <a:cubicBezTo>
                    <a:pt x="7632" y="10103"/>
                    <a:pt x="7632" y="10099"/>
                    <a:pt x="7635" y="10093"/>
                  </a:cubicBezTo>
                  <a:cubicBezTo>
                    <a:pt x="7643" y="10045"/>
                    <a:pt x="7649" y="10000"/>
                    <a:pt x="7656" y="9962"/>
                  </a:cubicBezTo>
                  <a:cubicBezTo>
                    <a:pt x="7656" y="9962"/>
                    <a:pt x="7663" y="9955"/>
                    <a:pt x="7670" y="9945"/>
                  </a:cubicBezTo>
                  <a:cubicBezTo>
                    <a:pt x="7670" y="9942"/>
                    <a:pt x="7677" y="9934"/>
                    <a:pt x="7677" y="9931"/>
                  </a:cubicBezTo>
                  <a:cubicBezTo>
                    <a:pt x="7684" y="9921"/>
                    <a:pt x="7691" y="9914"/>
                    <a:pt x="7697" y="9901"/>
                  </a:cubicBezTo>
                  <a:cubicBezTo>
                    <a:pt x="7700" y="9893"/>
                    <a:pt x="7708" y="9883"/>
                    <a:pt x="7714" y="9873"/>
                  </a:cubicBezTo>
                  <a:cubicBezTo>
                    <a:pt x="7721" y="9859"/>
                    <a:pt x="7728" y="9849"/>
                    <a:pt x="7735" y="9836"/>
                  </a:cubicBezTo>
                  <a:cubicBezTo>
                    <a:pt x="7742" y="9825"/>
                    <a:pt x="7749" y="9815"/>
                    <a:pt x="7756" y="9804"/>
                  </a:cubicBezTo>
                  <a:cubicBezTo>
                    <a:pt x="7766" y="9787"/>
                    <a:pt x="7776" y="9770"/>
                    <a:pt x="7787" y="9749"/>
                  </a:cubicBezTo>
                  <a:cubicBezTo>
                    <a:pt x="7794" y="9739"/>
                    <a:pt x="7800" y="9725"/>
                    <a:pt x="7808" y="9715"/>
                  </a:cubicBezTo>
                  <a:cubicBezTo>
                    <a:pt x="7821" y="9695"/>
                    <a:pt x="7835" y="9674"/>
                    <a:pt x="7849" y="9650"/>
                  </a:cubicBezTo>
                  <a:cubicBezTo>
                    <a:pt x="7859" y="9633"/>
                    <a:pt x="7869" y="9612"/>
                    <a:pt x="7879" y="9595"/>
                  </a:cubicBezTo>
                  <a:cubicBezTo>
                    <a:pt x="7890" y="9574"/>
                    <a:pt x="7903" y="9554"/>
                    <a:pt x="7914" y="9530"/>
                  </a:cubicBezTo>
                  <a:cubicBezTo>
                    <a:pt x="7927" y="9509"/>
                    <a:pt x="7941" y="9485"/>
                    <a:pt x="7955" y="9461"/>
                  </a:cubicBezTo>
                  <a:cubicBezTo>
                    <a:pt x="7965" y="9444"/>
                    <a:pt x="7979" y="9424"/>
                    <a:pt x="7989" y="9403"/>
                  </a:cubicBezTo>
                  <a:cubicBezTo>
                    <a:pt x="8003" y="9378"/>
                    <a:pt x="8017" y="9354"/>
                    <a:pt x="8034" y="9327"/>
                  </a:cubicBezTo>
                  <a:cubicBezTo>
                    <a:pt x="8044" y="9310"/>
                    <a:pt x="8055" y="9293"/>
                    <a:pt x="8065" y="9272"/>
                  </a:cubicBezTo>
                  <a:cubicBezTo>
                    <a:pt x="8291" y="8874"/>
                    <a:pt x="8570" y="8386"/>
                    <a:pt x="8779" y="8019"/>
                  </a:cubicBezTo>
                  <a:lnTo>
                    <a:pt x="8779" y="8019"/>
                  </a:lnTo>
                  <a:cubicBezTo>
                    <a:pt x="8738" y="8074"/>
                    <a:pt x="8693" y="8129"/>
                    <a:pt x="8648" y="8183"/>
                  </a:cubicBezTo>
                  <a:cubicBezTo>
                    <a:pt x="9091" y="7308"/>
                    <a:pt x="9486" y="6409"/>
                    <a:pt x="9822" y="5485"/>
                  </a:cubicBezTo>
                  <a:cubicBezTo>
                    <a:pt x="10073" y="4795"/>
                    <a:pt x="10289" y="4191"/>
                    <a:pt x="10275" y="4163"/>
                  </a:cubicBezTo>
                  <a:cubicBezTo>
                    <a:pt x="10262" y="4126"/>
                    <a:pt x="10152" y="3971"/>
                    <a:pt x="9957" y="3971"/>
                  </a:cubicBezTo>
                  <a:cubicBezTo>
                    <a:pt x="9792" y="3971"/>
                    <a:pt x="9565" y="4084"/>
                    <a:pt x="9287" y="4480"/>
                  </a:cubicBezTo>
                  <a:cubicBezTo>
                    <a:pt x="8871" y="5070"/>
                    <a:pt x="8377" y="5890"/>
                    <a:pt x="8103" y="6350"/>
                  </a:cubicBezTo>
                  <a:cubicBezTo>
                    <a:pt x="8047" y="6285"/>
                    <a:pt x="7989" y="6203"/>
                    <a:pt x="7931" y="6117"/>
                  </a:cubicBezTo>
                  <a:cubicBezTo>
                    <a:pt x="7443" y="5403"/>
                    <a:pt x="7107" y="4593"/>
                    <a:pt x="6925" y="3748"/>
                  </a:cubicBezTo>
                  <a:lnTo>
                    <a:pt x="6190" y="370"/>
                  </a:lnTo>
                  <a:cubicBezTo>
                    <a:pt x="6165" y="168"/>
                    <a:pt x="5973" y="30"/>
                    <a:pt x="5799" y="30"/>
                  </a:cubicBezTo>
                  <a:cubicBezTo>
                    <a:pt x="5691" y="30"/>
                    <a:pt x="5589" y="83"/>
                    <a:pt x="5537" y="208"/>
                  </a:cubicBezTo>
                  <a:cubicBezTo>
                    <a:pt x="5434" y="463"/>
                    <a:pt x="6043" y="3185"/>
                    <a:pt x="6019" y="4424"/>
                  </a:cubicBezTo>
                  <a:cubicBezTo>
                    <a:pt x="5813" y="4380"/>
                    <a:pt x="5813" y="4380"/>
                    <a:pt x="5682" y="4377"/>
                  </a:cubicBezTo>
                  <a:cubicBezTo>
                    <a:pt x="5071" y="3054"/>
                    <a:pt x="4292" y="493"/>
                    <a:pt x="4292" y="493"/>
                  </a:cubicBezTo>
                  <a:cubicBezTo>
                    <a:pt x="4292" y="493"/>
                    <a:pt x="4123" y="1"/>
                    <a:pt x="3827"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6"/>
            <p:cNvSpPr/>
            <p:nvPr/>
          </p:nvSpPr>
          <p:spPr>
            <a:xfrm>
              <a:off x="2346226" y="4687368"/>
              <a:ext cx="318218" cy="456366"/>
            </a:xfrm>
            <a:custGeom>
              <a:avLst/>
              <a:gdLst/>
              <a:ahLst/>
              <a:cxnLst/>
              <a:rect l="l" t="t" r="r" b="b"/>
              <a:pathLst>
                <a:path w="10290" h="14756" extrusionOk="0">
                  <a:moveTo>
                    <a:pt x="3830" y="0"/>
                  </a:moveTo>
                  <a:cubicBezTo>
                    <a:pt x="3805" y="0"/>
                    <a:pt x="3778" y="4"/>
                    <a:pt x="3750" y="13"/>
                  </a:cubicBezTo>
                  <a:cubicBezTo>
                    <a:pt x="3403" y="116"/>
                    <a:pt x="3468" y="483"/>
                    <a:pt x="3468" y="483"/>
                  </a:cubicBezTo>
                  <a:lnTo>
                    <a:pt x="4718" y="4779"/>
                  </a:lnTo>
                  <a:cubicBezTo>
                    <a:pt x="4636" y="4850"/>
                    <a:pt x="4550" y="4926"/>
                    <a:pt x="4468" y="5005"/>
                  </a:cubicBezTo>
                  <a:cubicBezTo>
                    <a:pt x="4038" y="4359"/>
                    <a:pt x="2723" y="1788"/>
                    <a:pt x="2579" y="1465"/>
                  </a:cubicBezTo>
                  <a:cubicBezTo>
                    <a:pt x="2454" y="1190"/>
                    <a:pt x="2259" y="1007"/>
                    <a:pt x="2058" y="1007"/>
                  </a:cubicBezTo>
                  <a:cubicBezTo>
                    <a:pt x="1993" y="1007"/>
                    <a:pt x="1928" y="1026"/>
                    <a:pt x="1865" y="1067"/>
                  </a:cubicBezTo>
                  <a:cubicBezTo>
                    <a:pt x="1700" y="1177"/>
                    <a:pt x="1906" y="1743"/>
                    <a:pt x="1906" y="1743"/>
                  </a:cubicBezTo>
                  <a:lnTo>
                    <a:pt x="3733" y="5777"/>
                  </a:lnTo>
                  <a:cubicBezTo>
                    <a:pt x="3644" y="5884"/>
                    <a:pt x="3561" y="5987"/>
                    <a:pt x="3489" y="6086"/>
                  </a:cubicBezTo>
                  <a:cubicBezTo>
                    <a:pt x="2967" y="5698"/>
                    <a:pt x="763" y="4058"/>
                    <a:pt x="495" y="3758"/>
                  </a:cubicBezTo>
                  <a:cubicBezTo>
                    <a:pt x="409" y="3664"/>
                    <a:pt x="323" y="3625"/>
                    <a:pt x="247" y="3625"/>
                  </a:cubicBezTo>
                  <a:cubicBezTo>
                    <a:pt x="147" y="3625"/>
                    <a:pt x="65" y="3693"/>
                    <a:pt x="28" y="3790"/>
                  </a:cubicBezTo>
                  <a:cubicBezTo>
                    <a:pt x="11" y="3831"/>
                    <a:pt x="1" y="3882"/>
                    <a:pt x="7" y="3934"/>
                  </a:cubicBezTo>
                  <a:lnTo>
                    <a:pt x="7" y="3941"/>
                  </a:lnTo>
                  <a:cubicBezTo>
                    <a:pt x="11" y="3964"/>
                    <a:pt x="15" y="3985"/>
                    <a:pt x="21" y="4006"/>
                  </a:cubicBezTo>
                  <a:cubicBezTo>
                    <a:pt x="21" y="4012"/>
                    <a:pt x="25" y="4016"/>
                    <a:pt x="25" y="4023"/>
                  </a:cubicBezTo>
                  <a:cubicBezTo>
                    <a:pt x="35" y="4047"/>
                    <a:pt x="45" y="4071"/>
                    <a:pt x="59" y="4095"/>
                  </a:cubicBezTo>
                  <a:cubicBezTo>
                    <a:pt x="118" y="4191"/>
                    <a:pt x="402" y="4473"/>
                    <a:pt x="790" y="4840"/>
                  </a:cubicBezTo>
                  <a:cubicBezTo>
                    <a:pt x="1003" y="5039"/>
                    <a:pt x="1247" y="5266"/>
                    <a:pt x="1501" y="5503"/>
                  </a:cubicBezTo>
                  <a:cubicBezTo>
                    <a:pt x="1587" y="5582"/>
                    <a:pt x="1673" y="5664"/>
                    <a:pt x="1758" y="5743"/>
                  </a:cubicBezTo>
                  <a:cubicBezTo>
                    <a:pt x="1975" y="5945"/>
                    <a:pt x="2191" y="6151"/>
                    <a:pt x="2400" y="6351"/>
                  </a:cubicBezTo>
                  <a:cubicBezTo>
                    <a:pt x="2528" y="6471"/>
                    <a:pt x="2651" y="6587"/>
                    <a:pt x="2768" y="6701"/>
                  </a:cubicBezTo>
                  <a:cubicBezTo>
                    <a:pt x="2843" y="6777"/>
                    <a:pt x="2919" y="6852"/>
                    <a:pt x="2991" y="6924"/>
                  </a:cubicBezTo>
                  <a:cubicBezTo>
                    <a:pt x="3101" y="7031"/>
                    <a:pt x="3200" y="7134"/>
                    <a:pt x="3293" y="7226"/>
                  </a:cubicBezTo>
                  <a:cubicBezTo>
                    <a:pt x="3715" y="8276"/>
                    <a:pt x="4992" y="10340"/>
                    <a:pt x="4992" y="10340"/>
                  </a:cubicBezTo>
                  <a:lnTo>
                    <a:pt x="4230" y="12795"/>
                  </a:lnTo>
                  <a:cubicBezTo>
                    <a:pt x="3513" y="12483"/>
                    <a:pt x="3026" y="12342"/>
                    <a:pt x="3026" y="12342"/>
                  </a:cubicBezTo>
                  <a:lnTo>
                    <a:pt x="2215" y="14755"/>
                  </a:lnTo>
                  <a:lnTo>
                    <a:pt x="7389" y="14755"/>
                  </a:lnTo>
                  <a:cubicBezTo>
                    <a:pt x="7197" y="14587"/>
                    <a:pt x="7001" y="14429"/>
                    <a:pt x="6805" y="14282"/>
                  </a:cubicBezTo>
                  <a:cubicBezTo>
                    <a:pt x="6854" y="14055"/>
                    <a:pt x="6902" y="13825"/>
                    <a:pt x="6946" y="13602"/>
                  </a:cubicBezTo>
                  <a:lnTo>
                    <a:pt x="6946" y="13595"/>
                  </a:lnTo>
                  <a:cubicBezTo>
                    <a:pt x="7039" y="13149"/>
                    <a:pt x="7131" y="12713"/>
                    <a:pt x="7214" y="12304"/>
                  </a:cubicBezTo>
                  <a:cubicBezTo>
                    <a:pt x="7214" y="12297"/>
                    <a:pt x="7217" y="12287"/>
                    <a:pt x="7217" y="12280"/>
                  </a:cubicBezTo>
                  <a:cubicBezTo>
                    <a:pt x="7238" y="12187"/>
                    <a:pt x="7255" y="12095"/>
                    <a:pt x="7272" y="12005"/>
                  </a:cubicBezTo>
                  <a:cubicBezTo>
                    <a:pt x="7276" y="11992"/>
                    <a:pt x="7279" y="11974"/>
                    <a:pt x="7282" y="11957"/>
                  </a:cubicBezTo>
                  <a:cubicBezTo>
                    <a:pt x="7300" y="11868"/>
                    <a:pt x="7317" y="11778"/>
                    <a:pt x="7334" y="11693"/>
                  </a:cubicBezTo>
                  <a:cubicBezTo>
                    <a:pt x="7337" y="11689"/>
                    <a:pt x="7337" y="11689"/>
                    <a:pt x="7337" y="11686"/>
                  </a:cubicBezTo>
                  <a:cubicBezTo>
                    <a:pt x="7355" y="11593"/>
                    <a:pt x="7372" y="11507"/>
                    <a:pt x="7389" y="11418"/>
                  </a:cubicBezTo>
                  <a:cubicBezTo>
                    <a:pt x="7389" y="11415"/>
                    <a:pt x="7393" y="11412"/>
                    <a:pt x="7393" y="11408"/>
                  </a:cubicBezTo>
                  <a:cubicBezTo>
                    <a:pt x="7410" y="11325"/>
                    <a:pt x="7423" y="11243"/>
                    <a:pt x="7440" y="11168"/>
                  </a:cubicBezTo>
                  <a:cubicBezTo>
                    <a:pt x="7440" y="11154"/>
                    <a:pt x="7444" y="11144"/>
                    <a:pt x="7447" y="11130"/>
                  </a:cubicBezTo>
                  <a:cubicBezTo>
                    <a:pt x="7461" y="11054"/>
                    <a:pt x="7475" y="10982"/>
                    <a:pt x="7488" y="10913"/>
                  </a:cubicBezTo>
                  <a:cubicBezTo>
                    <a:pt x="7492" y="10900"/>
                    <a:pt x="7492" y="10889"/>
                    <a:pt x="7496" y="10876"/>
                  </a:cubicBezTo>
                  <a:cubicBezTo>
                    <a:pt x="7509" y="10804"/>
                    <a:pt x="7523" y="10735"/>
                    <a:pt x="7534" y="10670"/>
                  </a:cubicBezTo>
                  <a:cubicBezTo>
                    <a:pt x="7534" y="10666"/>
                    <a:pt x="7537" y="10663"/>
                    <a:pt x="7537" y="10659"/>
                  </a:cubicBezTo>
                  <a:cubicBezTo>
                    <a:pt x="7547" y="10594"/>
                    <a:pt x="7561" y="10536"/>
                    <a:pt x="7571" y="10477"/>
                  </a:cubicBezTo>
                  <a:cubicBezTo>
                    <a:pt x="7571" y="10467"/>
                    <a:pt x="7575" y="10457"/>
                    <a:pt x="7575" y="10450"/>
                  </a:cubicBezTo>
                  <a:cubicBezTo>
                    <a:pt x="7585" y="10392"/>
                    <a:pt x="7595" y="10336"/>
                    <a:pt x="7605" y="10285"/>
                  </a:cubicBezTo>
                  <a:cubicBezTo>
                    <a:pt x="7605" y="10275"/>
                    <a:pt x="7609" y="10265"/>
                    <a:pt x="7609" y="10254"/>
                  </a:cubicBezTo>
                  <a:cubicBezTo>
                    <a:pt x="7619" y="10206"/>
                    <a:pt x="7626" y="10158"/>
                    <a:pt x="7632" y="10114"/>
                  </a:cubicBezTo>
                  <a:cubicBezTo>
                    <a:pt x="7632" y="10106"/>
                    <a:pt x="7637" y="10100"/>
                    <a:pt x="7637" y="10093"/>
                  </a:cubicBezTo>
                  <a:cubicBezTo>
                    <a:pt x="7643" y="10045"/>
                    <a:pt x="7650" y="10003"/>
                    <a:pt x="7657" y="9962"/>
                  </a:cubicBezTo>
                  <a:cubicBezTo>
                    <a:pt x="7660" y="9962"/>
                    <a:pt x="7664" y="9956"/>
                    <a:pt x="7670" y="9945"/>
                  </a:cubicBezTo>
                  <a:cubicBezTo>
                    <a:pt x="7674" y="9942"/>
                    <a:pt x="7678" y="9935"/>
                    <a:pt x="7681" y="9932"/>
                  </a:cubicBezTo>
                  <a:cubicBezTo>
                    <a:pt x="7684" y="9924"/>
                    <a:pt x="7691" y="9914"/>
                    <a:pt x="7698" y="9900"/>
                  </a:cubicBezTo>
                  <a:cubicBezTo>
                    <a:pt x="7705" y="9894"/>
                    <a:pt x="7712" y="9883"/>
                    <a:pt x="7719" y="9873"/>
                  </a:cubicBezTo>
                  <a:cubicBezTo>
                    <a:pt x="7726" y="9859"/>
                    <a:pt x="7732" y="9849"/>
                    <a:pt x="7740" y="9835"/>
                  </a:cubicBezTo>
                  <a:cubicBezTo>
                    <a:pt x="7746" y="9829"/>
                    <a:pt x="7753" y="9815"/>
                    <a:pt x="7760" y="9805"/>
                  </a:cubicBezTo>
                  <a:cubicBezTo>
                    <a:pt x="7770" y="9788"/>
                    <a:pt x="7777" y="9770"/>
                    <a:pt x="7791" y="9750"/>
                  </a:cubicBezTo>
                  <a:cubicBezTo>
                    <a:pt x="7797" y="9739"/>
                    <a:pt x="7805" y="9729"/>
                    <a:pt x="7811" y="9715"/>
                  </a:cubicBezTo>
                  <a:cubicBezTo>
                    <a:pt x="7822" y="9694"/>
                    <a:pt x="7835" y="9674"/>
                    <a:pt x="7849" y="9650"/>
                  </a:cubicBezTo>
                  <a:cubicBezTo>
                    <a:pt x="7859" y="9633"/>
                    <a:pt x="7870" y="9612"/>
                    <a:pt x="7880" y="9595"/>
                  </a:cubicBezTo>
                  <a:cubicBezTo>
                    <a:pt x="7894" y="9574"/>
                    <a:pt x="7904" y="9554"/>
                    <a:pt x="7918" y="9533"/>
                  </a:cubicBezTo>
                  <a:cubicBezTo>
                    <a:pt x="7932" y="9509"/>
                    <a:pt x="7946" y="9485"/>
                    <a:pt x="7955" y="9465"/>
                  </a:cubicBezTo>
                  <a:cubicBezTo>
                    <a:pt x="7969" y="9444"/>
                    <a:pt x="7979" y="9423"/>
                    <a:pt x="7990" y="9403"/>
                  </a:cubicBezTo>
                  <a:cubicBezTo>
                    <a:pt x="8007" y="9379"/>
                    <a:pt x="8021" y="9355"/>
                    <a:pt x="8035" y="9327"/>
                  </a:cubicBezTo>
                  <a:cubicBezTo>
                    <a:pt x="8044" y="9311"/>
                    <a:pt x="8055" y="9293"/>
                    <a:pt x="8065" y="9273"/>
                  </a:cubicBezTo>
                  <a:cubicBezTo>
                    <a:pt x="8296" y="8878"/>
                    <a:pt x="8570" y="8387"/>
                    <a:pt x="8783" y="8019"/>
                  </a:cubicBezTo>
                  <a:lnTo>
                    <a:pt x="8783" y="8019"/>
                  </a:lnTo>
                  <a:cubicBezTo>
                    <a:pt x="8738" y="8075"/>
                    <a:pt x="8694" y="8129"/>
                    <a:pt x="8649" y="8184"/>
                  </a:cubicBezTo>
                  <a:cubicBezTo>
                    <a:pt x="9095" y="7308"/>
                    <a:pt x="9491" y="6409"/>
                    <a:pt x="9827" y="5486"/>
                  </a:cubicBezTo>
                  <a:cubicBezTo>
                    <a:pt x="10077" y="4795"/>
                    <a:pt x="10290" y="4191"/>
                    <a:pt x="10280" y="4164"/>
                  </a:cubicBezTo>
                  <a:cubicBezTo>
                    <a:pt x="10265" y="4127"/>
                    <a:pt x="10154" y="3971"/>
                    <a:pt x="9960" y="3971"/>
                  </a:cubicBezTo>
                  <a:cubicBezTo>
                    <a:pt x="9794" y="3971"/>
                    <a:pt x="9567" y="4084"/>
                    <a:pt x="9288" y="4479"/>
                  </a:cubicBezTo>
                  <a:cubicBezTo>
                    <a:pt x="8876" y="5070"/>
                    <a:pt x="8378" y="5891"/>
                    <a:pt x="8106" y="6351"/>
                  </a:cubicBezTo>
                  <a:cubicBezTo>
                    <a:pt x="8052" y="6286"/>
                    <a:pt x="7993" y="6207"/>
                    <a:pt x="7932" y="6118"/>
                  </a:cubicBezTo>
                  <a:cubicBezTo>
                    <a:pt x="7444" y="5403"/>
                    <a:pt x="7108" y="4596"/>
                    <a:pt x="6925" y="3749"/>
                  </a:cubicBezTo>
                  <a:lnTo>
                    <a:pt x="6195" y="374"/>
                  </a:lnTo>
                  <a:cubicBezTo>
                    <a:pt x="6167" y="172"/>
                    <a:pt x="5973" y="31"/>
                    <a:pt x="5799" y="31"/>
                  </a:cubicBezTo>
                  <a:cubicBezTo>
                    <a:pt x="5692" y="31"/>
                    <a:pt x="5592" y="84"/>
                    <a:pt x="5542" y="209"/>
                  </a:cubicBezTo>
                  <a:cubicBezTo>
                    <a:pt x="5439" y="463"/>
                    <a:pt x="6046" y="3188"/>
                    <a:pt x="6022" y="4424"/>
                  </a:cubicBezTo>
                  <a:cubicBezTo>
                    <a:pt x="5816" y="4380"/>
                    <a:pt x="5816" y="4380"/>
                    <a:pt x="5686" y="4376"/>
                  </a:cubicBezTo>
                  <a:cubicBezTo>
                    <a:pt x="5072" y="3055"/>
                    <a:pt x="4292" y="494"/>
                    <a:pt x="4292" y="494"/>
                  </a:cubicBezTo>
                  <a:cubicBezTo>
                    <a:pt x="4292" y="494"/>
                    <a:pt x="4124" y="0"/>
                    <a:pt x="383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6"/>
            <p:cNvSpPr/>
            <p:nvPr/>
          </p:nvSpPr>
          <p:spPr>
            <a:xfrm>
              <a:off x="2596379" y="4400134"/>
              <a:ext cx="455000" cy="743590"/>
            </a:xfrm>
            <a:custGeom>
              <a:avLst/>
              <a:gdLst/>
              <a:ahLst/>
              <a:cxnLst/>
              <a:rect l="l" t="t" r="r" b="b"/>
              <a:pathLst>
                <a:path w="14713" h="24043" extrusionOk="0">
                  <a:moveTo>
                    <a:pt x="4558" y="1"/>
                  </a:moveTo>
                  <a:cubicBezTo>
                    <a:pt x="4544" y="1"/>
                    <a:pt x="4530" y="1"/>
                    <a:pt x="4515" y="3"/>
                  </a:cubicBezTo>
                  <a:cubicBezTo>
                    <a:pt x="4467" y="6"/>
                    <a:pt x="4426" y="17"/>
                    <a:pt x="4388" y="33"/>
                  </a:cubicBezTo>
                  <a:cubicBezTo>
                    <a:pt x="4021" y="181"/>
                    <a:pt x="4042" y="823"/>
                    <a:pt x="4183" y="1253"/>
                  </a:cubicBezTo>
                  <a:cubicBezTo>
                    <a:pt x="4608" y="2512"/>
                    <a:pt x="5030" y="3772"/>
                    <a:pt x="5452" y="5032"/>
                  </a:cubicBezTo>
                  <a:cubicBezTo>
                    <a:pt x="5535" y="5283"/>
                    <a:pt x="5576" y="5640"/>
                    <a:pt x="5332" y="5739"/>
                  </a:cubicBezTo>
                  <a:cubicBezTo>
                    <a:pt x="4533" y="4256"/>
                    <a:pt x="3736" y="2773"/>
                    <a:pt x="2939" y="1290"/>
                  </a:cubicBezTo>
                  <a:cubicBezTo>
                    <a:pt x="2778" y="995"/>
                    <a:pt x="2510" y="657"/>
                    <a:pt x="2209" y="657"/>
                  </a:cubicBezTo>
                  <a:cubicBezTo>
                    <a:pt x="2157" y="657"/>
                    <a:pt x="2104" y="667"/>
                    <a:pt x="2050" y="689"/>
                  </a:cubicBezTo>
                  <a:cubicBezTo>
                    <a:pt x="1652" y="854"/>
                    <a:pt x="1768" y="1448"/>
                    <a:pt x="1950" y="1839"/>
                  </a:cubicBezTo>
                  <a:cubicBezTo>
                    <a:pt x="2709" y="3449"/>
                    <a:pt x="3468" y="5059"/>
                    <a:pt x="4227" y="6674"/>
                  </a:cubicBezTo>
                  <a:cubicBezTo>
                    <a:pt x="3310" y="5471"/>
                    <a:pt x="2394" y="4270"/>
                    <a:pt x="1477" y="3069"/>
                  </a:cubicBezTo>
                  <a:cubicBezTo>
                    <a:pt x="1298" y="2834"/>
                    <a:pt x="1046" y="2579"/>
                    <a:pt x="777" y="2579"/>
                  </a:cubicBezTo>
                  <a:cubicBezTo>
                    <a:pt x="726" y="2579"/>
                    <a:pt x="674" y="2588"/>
                    <a:pt x="622" y="2608"/>
                  </a:cubicBezTo>
                  <a:cubicBezTo>
                    <a:pt x="175" y="2787"/>
                    <a:pt x="375" y="3460"/>
                    <a:pt x="646" y="3858"/>
                  </a:cubicBezTo>
                  <a:cubicBezTo>
                    <a:pt x="1394" y="4964"/>
                    <a:pt x="2146" y="6065"/>
                    <a:pt x="2898" y="7171"/>
                  </a:cubicBezTo>
                  <a:cubicBezTo>
                    <a:pt x="3039" y="7381"/>
                    <a:pt x="3148" y="7731"/>
                    <a:pt x="2919" y="7834"/>
                  </a:cubicBezTo>
                  <a:cubicBezTo>
                    <a:pt x="2345" y="7157"/>
                    <a:pt x="1776" y="6481"/>
                    <a:pt x="1205" y="5801"/>
                  </a:cubicBezTo>
                  <a:cubicBezTo>
                    <a:pt x="1058" y="5630"/>
                    <a:pt x="903" y="5451"/>
                    <a:pt x="694" y="5368"/>
                  </a:cubicBezTo>
                  <a:cubicBezTo>
                    <a:pt x="630" y="5344"/>
                    <a:pt x="559" y="5331"/>
                    <a:pt x="490" y="5331"/>
                  </a:cubicBezTo>
                  <a:cubicBezTo>
                    <a:pt x="328" y="5331"/>
                    <a:pt x="169" y="5399"/>
                    <a:pt x="100" y="5541"/>
                  </a:cubicBezTo>
                  <a:cubicBezTo>
                    <a:pt x="1" y="5747"/>
                    <a:pt x="120" y="5986"/>
                    <a:pt x="248" y="6176"/>
                  </a:cubicBezTo>
                  <a:cubicBezTo>
                    <a:pt x="1154" y="7545"/>
                    <a:pt x="2486" y="8627"/>
                    <a:pt x="3214" y="10103"/>
                  </a:cubicBezTo>
                  <a:cubicBezTo>
                    <a:pt x="3454" y="10591"/>
                    <a:pt x="3630" y="11116"/>
                    <a:pt x="3948" y="11559"/>
                  </a:cubicBezTo>
                  <a:cubicBezTo>
                    <a:pt x="4254" y="11981"/>
                    <a:pt x="4680" y="12304"/>
                    <a:pt x="5048" y="12675"/>
                  </a:cubicBezTo>
                  <a:cubicBezTo>
                    <a:pt x="6149" y="13790"/>
                    <a:pt x="6702" y="15325"/>
                    <a:pt x="7221" y="16805"/>
                  </a:cubicBezTo>
                  <a:cubicBezTo>
                    <a:pt x="7231" y="16833"/>
                    <a:pt x="6582" y="17378"/>
                    <a:pt x="6520" y="17440"/>
                  </a:cubicBezTo>
                  <a:cubicBezTo>
                    <a:pt x="6290" y="17677"/>
                    <a:pt x="6074" y="17928"/>
                    <a:pt x="5878" y="18192"/>
                  </a:cubicBezTo>
                  <a:cubicBezTo>
                    <a:pt x="5484" y="18717"/>
                    <a:pt x="5154" y="19294"/>
                    <a:pt x="4899" y="19905"/>
                  </a:cubicBezTo>
                  <a:cubicBezTo>
                    <a:pt x="4649" y="20513"/>
                    <a:pt x="4471" y="21152"/>
                    <a:pt x="4381" y="21804"/>
                  </a:cubicBezTo>
                  <a:cubicBezTo>
                    <a:pt x="4337" y="22123"/>
                    <a:pt x="4257" y="22391"/>
                    <a:pt x="4450" y="22659"/>
                  </a:cubicBezTo>
                  <a:cubicBezTo>
                    <a:pt x="4683" y="22989"/>
                    <a:pt x="4927" y="23315"/>
                    <a:pt x="5167" y="23640"/>
                  </a:cubicBezTo>
                  <a:cubicBezTo>
                    <a:pt x="5267" y="23775"/>
                    <a:pt x="5363" y="23908"/>
                    <a:pt x="5463" y="24042"/>
                  </a:cubicBezTo>
                  <a:lnTo>
                    <a:pt x="14712" y="24042"/>
                  </a:lnTo>
                  <a:cubicBezTo>
                    <a:pt x="13507" y="21402"/>
                    <a:pt x="12302" y="18762"/>
                    <a:pt x="11097" y="16126"/>
                  </a:cubicBezTo>
                  <a:cubicBezTo>
                    <a:pt x="10911" y="15714"/>
                    <a:pt x="10722" y="15305"/>
                    <a:pt x="10537" y="14896"/>
                  </a:cubicBezTo>
                  <a:cubicBezTo>
                    <a:pt x="10019" y="13757"/>
                    <a:pt x="9497" y="12616"/>
                    <a:pt x="9102" y="11429"/>
                  </a:cubicBezTo>
                  <a:cubicBezTo>
                    <a:pt x="8978" y="11061"/>
                    <a:pt x="8869" y="10691"/>
                    <a:pt x="8748" y="10320"/>
                  </a:cubicBezTo>
                  <a:cubicBezTo>
                    <a:pt x="8518" y="9605"/>
                    <a:pt x="8257" y="8902"/>
                    <a:pt x="7997" y="8198"/>
                  </a:cubicBezTo>
                  <a:cubicBezTo>
                    <a:pt x="7076" y="5705"/>
                    <a:pt x="6153" y="3210"/>
                    <a:pt x="5229" y="717"/>
                  </a:cubicBezTo>
                  <a:cubicBezTo>
                    <a:pt x="5107" y="390"/>
                    <a:pt x="4893" y="1"/>
                    <a:pt x="455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6"/>
            <p:cNvSpPr/>
            <p:nvPr/>
          </p:nvSpPr>
          <p:spPr>
            <a:xfrm>
              <a:off x="5302976" y="4599252"/>
              <a:ext cx="258997" cy="544479"/>
            </a:xfrm>
            <a:custGeom>
              <a:avLst/>
              <a:gdLst/>
              <a:ahLst/>
              <a:cxnLst/>
              <a:rect l="l" t="t" r="r" b="b"/>
              <a:pathLst>
                <a:path w="8375" h="17605" extrusionOk="0">
                  <a:moveTo>
                    <a:pt x="2690" y="0"/>
                  </a:moveTo>
                  <a:cubicBezTo>
                    <a:pt x="2668" y="0"/>
                    <a:pt x="2646" y="2"/>
                    <a:pt x="2624" y="6"/>
                  </a:cubicBezTo>
                  <a:cubicBezTo>
                    <a:pt x="2263" y="60"/>
                    <a:pt x="2139" y="510"/>
                    <a:pt x="2098" y="871"/>
                  </a:cubicBezTo>
                  <a:cubicBezTo>
                    <a:pt x="1796" y="3514"/>
                    <a:pt x="1494" y="6154"/>
                    <a:pt x="1192" y="8798"/>
                  </a:cubicBezTo>
                  <a:cubicBezTo>
                    <a:pt x="1106" y="9543"/>
                    <a:pt x="1020" y="10288"/>
                    <a:pt x="968" y="11036"/>
                  </a:cubicBezTo>
                  <a:cubicBezTo>
                    <a:pt x="941" y="11425"/>
                    <a:pt x="921" y="11809"/>
                    <a:pt x="889" y="12197"/>
                  </a:cubicBezTo>
                  <a:cubicBezTo>
                    <a:pt x="790" y="13443"/>
                    <a:pt x="556" y="14676"/>
                    <a:pt x="323" y="15909"/>
                  </a:cubicBezTo>
                  <a:cubicBezTo>
                    <a:pt x="238" y="16348"/>
                    <a:pt x="155" y="16790"/>
                    <a:pt x="69" y="17234"/>
                  </a:cubicBezTo>
                  <a:cubicBezTo>
                    <a:pt x="49" y="17357"/>
                    <a:pt x="24" y="17481"/>
                    <a:pt x="0" y="17604"/>
                  </a:cubicBezTo>
                  <a:lnTo>
                    <a:pt x="5106" y="17604"/>
                  </a:lnTo>
                  <a:cubicBezTo>
                    <a:pt x="5017" y="17543"/>
                    <a:pt x="4924" y="17481"/>
                    <a:pt x="4831" y="17422"/>
                  </a:cubicBezTo>
                  <a:cubicBezTo>
                    <a:pt x="4752" y="17375"/>
                    <a:pt x="3993" y="17000"/>
                    <a:pt x="3997" y="16972"/>
                  </a:cubicBezTo>
                  <a:cubicBezTo>
                    <a:pt x="4148" y="15410"/>
                    <a:pt x="4320" y="13790"/>
                    <a:pt x="5126" y="12440"/>
                  </a:cubicBezTo>
                  <a:cubicBezTo>
                    <a:pt x="5394" y="11991"/>
                    <a:pt x="5730" y="11579"/>
                    <a:pt x="5926" y="11095"/>
                  </a:cubicBezTo>
                  <a:cubicBezTo>
                    <a:pt x="6132" y="10590"/>
                    <a:pt x="6174" y="10038"/>
                    <a:pt x="6294" y="9505"/>
                  </a:cubicBezTo>
                  <a:cubicBezTo>
                    <a:pt x="6647" y="7902"/>
                    <a:pt x="7681" y="6532"/>
                    <a:pt x="8237" y="4983"/>
                  </a:cubicBezTo>
                  <a:cubicBezTo>
                    <a:pt x="8316" y="4771"/>
                    <a:pt x="8374" y="4510"/>
                    <a:pt x="8230" y="4335"/>
                  </a:cubicBezTo>
                  <a:cubicBezTo>
                    <a:pt x="8156" y="4247"/>
                    <a:pt x="8045" y="4207"/>
                    <a:pt x="7929" y="4207"/>
                  </a:cubicBezTo>
                  <a:cubicBezTo>
                    <a:pt x="7818" y="4207"/>
                    <a:pt x="7703" y="4243"/>
                    <a:pt x="7612" y="4307"/>
                  </a:cubicBezTo>
                  <a:cubicBezTo>
                    <a:pt x="7427" y="4438"/>
                    <a:pt x="7321" y="4651"/>
                    <a:pt x="7221" y="4853"/>
                  </a:cubicBezTo>
                  <a:cubicBezTo>
                    <a:pt x="6826" y="5646"/>
                    <a:pt x="6431" y="6439"/>
                    <a:pt x="6039" y="7232"/>
                  </a:cubicBezTo>
                  <a:cubicBezTo>
                    <a:pt x="5789" y="7188"/>
                    <a:pt x="5813" y="6820"/>
                    <a:pt x="5902" y="6584"/>
                  </a:cubicBezTo>
                  <a:cubicBezTo>
                    <a:pt x="6366" y="5334"/>
                    <a:pt x="6833" y="4080"/>
                    <a:pt x="7300" y="2831"/>
                  </a:cubicBezTo>
                  <a:cubicBezTo>
                    <a:pt x="7468" y="2378"/>
                    <a:pt x="7502" y="1678"/>
                    <a:pt x="7021" y="1612"/>
                  </a:cubicBezTo>
                  <a:cubicBezTo>
                    <a:pt x="7001" y="1610"/>
                    <a:pt x="6981" y="1608"/>
                    <a:pt x="6962" y="1608"/>
                  </a:cubicBezTo>
                  <a:cubicBezTo>
                    <a:pt x="6650" y="1608"/>
                    <a:pt x="6433" y="1961"/>
                    <a:pt x="6304" y="2261"/>
                  </a:cubicBezTo>
                  <a:cubicBezTo>
                    <a:pt x="5700" y="3644"/>
                    <a:pt x="5096" y="5032"/>
                    <a:pt x="4491" y="6415"/>
                  </a:cubicBezTo>
                  <a:cubicBezTo>
                    <a:pt x="4844" y="4671"/>
                    <a:pt x="5195" y="2927"/>
                    <a:pt x="5549" y="1180"/>
                  </a:cubicBezTo>
                  <a:cubicBezTo>
                    <a:pt x="5635" y="757"/>
                    <a:pt x="5607" y="153"/>
                    <a:pt x="5178" y="88"/>
                  </a:cubicBezTo>
                  <a:cubicBezTo>
                    <a:pt x="5155" y="84"/>
                    <a:pt x="5133" y="83"/>
                    <a:pt x="5111" y="83"/>
                  </a:cubicBezTo>
                  <a:cubicBezTo>
                    <a:pt x="4763" y="83"/>
                    <a:pt x="4554" y="526"/>
                    <a:pt x="4460" y="884"/>
                  </a:cubicBezTo>
                  <a:cubicBezTo>
                    <a:pt x="4038" y="2511"/>
                    <a:pt x="3616" y="4142"/>
                    <a:pt x="3196" y="5774"/>
                  </a:cubicBezTo>
                  <a:cubicBezTo>
                    <a:pt x="2933" y="5736"/>
                    <a:pt x="2887" y="5378"/>
                    <a:pt x="2908" y="5114"/>
                  </a:cubicBezTo>
                  <a:cubicBezTo>
                    <a:pt x="3022" y="3792"/>
                    <a:pt x="3131" y="2467"/>
                    <a:pt x="3242" y="1142"/>
                  </a:cubicBezTo>
                  <a:cubicBezTo>
                    <a:pt x="3279" y="692"/>
                    <a:pt x="3145" y="63"/>
                    <a:pt x="2751" y="6"/>
                  </a:cubicBezTo>
                  <a:cubicBezTo>
                    <a:pt x="2732" y="2"/>
                    <a:pt x="2711" y="0"/>
                    <a:pt x="269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6"/>
            <p:cNvSpPr/>
            <p:nvPr/>
          </p:nvSpPr>
          <p:spPr>
            <a:xfrm>
              <a:off x="5997245" y="4337132"/>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6"/>
            <p:cNvSpPr/>
            <p:nvPr/>
          </p:nvSpPr>
          <p:spPr>
            <a:xfrm>
              <a:off x="5538378" y="4528271"/>
              <a:ext cx="31" cy="31"/>
            </a:xfrm>
            <a:custGeom>
              <a:avLst/>
              <a:gdLst/>
              <a:ahLst/>
              <a:cxnLst/>
              <a:rect l="l" t="t" r="r" b="b"/>
              <a:pathLst>
                <a:path w="1" h="1" extrusionOk="0">
                  <a:moveTo>
                    <a:pt x="0" y="0"/>
                  </a:moveTo>
                  <a:lnTo>
                    <a:pt x="0"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
            <p:cNvSpPr/>
            <p:nvPr/>
          </p:nvSpPr>
          <p:spPr>
            <a:xfrm>
              <a:off x="5997338" y="4336792"/>
              <a:ext cx="155" cy="247"/>
            </a:xfrm>
            <a:custGeom>
              <a:avLst/>
              <a:gdLst/>
              <a:ahLst/>
              <a:cxnLst/>
              <a:rect l="l" t="t" r="r" b="b"/>
              <a:pathLst>
                <a:path w="5" h="8" extrusionOk="0">
                  <a:moveTo>
                    <a:pt x="4" y="0"/>
                  </a:moveTo>
                  <a:cubicBezTo>
                    <a:pt x="4" y="0"/>
                    <a:pt x="1" y="5"/>
                    <a:pt x="1" y="8"/>
                  </a:cubicBezTo>
                  <a:cubicBezTo>
                    <a:pt x="1" y="5"/>
                    <a:pt x="4" y="0"/>
                    <a:pt x="4"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6"/>
            <p:cNvSpPr/>
            <p:nvPr/>
          </p:nvSpPr>
          <p:spPr>
            <a:xfrm>
              <a:off x="5555572" y="4529323"/>
              <a:ext cx="1825" cy="155"/>
            </a:xfrm>
            <a:custGeom>
              <a:avLst/>
              <a:gdLst/>
              <a:ahLst/>
              <a:cxnLst/>
              <a:rect l="l" t="t" r="r" b="b"/>
              <a:pathLst>
                <a:path w="59" h="5" extrusionOk="0">
                  <a:moveTo>
                    <a:pt x="0" y="1"/>
                  </a:moveTo>
                  <a:cubicBezTo>
                    <a:pt x="21" y="1"/>
                    <a:pt x="38" y="4"/>
                    <a:pt x="59" y="4"/>
                  </a:cubicBezTo>
                  <a:cubicBezTo>
                    <a:pt x="38" y="4"/>
                    <a:pt x="21"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6"/>
            <p:cNvSpPr/>
            <p:nvPr/>
          </p:nvSpPr>
          <p:spPr>
            <a:xfrm>
              <a:off x="5546759" y="4528890"/>
              <a:ext cx="2227" cy="155"/>
            </a:xfrm>
            <a:custGeom>
              <a:avLst/>
              <a:gdLst/>
              <a:ahLst/>
              <a:cxnLst/>
              <a:rect l="l" t="t" r="r" b="b"/>
              <a:pathLst>
                <a:path w="72" h="5" extrusionOk="0">
                  <a:moveTo>
                    <a:pt x="0" y="1"/>
                  </a:moveTo>
                  <a:cubicBezTo>
                    <a:pt x="24" y="1"/>
                    <a:pt x="48" y="1"/>
                    <a:pt x="72" y="4"/>
                  </a:cubicBezTo>
                  <a:cubicBezTo>
                    <a:pt x="48" y="1"/>
                    <a:pt x="24"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p:nvPr/>
          </p:nvSpPr>
          <p:spPr>
            <a:xfrm>
              <a:off x="5548954" y="4529014"/>
              <a:ext cx="6649" cy="340"/>
            </a:xfrm>
            <a:custGeom>
              <a:avLst/>
              <a:gdLst/>
              <a:ahLst/>
              <a:cxnLst/>
              <a:rect l="l" t="t" r="r" b="b"/>
              <a:pathLst>
                <a:path w="215" h="11" extrusionOk="0">
                  <a:moveTo>
                    <a:pt x="1" y="0"/>
                  </a:moveTo>
                  <a:cubicBezTo>
                    <a:pt x="74" y="3"/>
                    <a:pt x="142" y="7"/>
                    <a:pt x="214" y="11"/>
                  </a:cubicBezTo>
                  <a:cubicBezTo>
                    <a:pt x="142" y="7"/>
                    <a:pt x="74" y="3"/>
                    <a:pt x="1"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6"/>
            <p:cNvSpPr/>
            <p:nvPr/>
          </p:nvSpPr>
          <p:spPr>
            <a:xfrm>
              <a:off x="5558170" y="4522426"/>
              <a:ext cx="115907" cy="7577"/>
            </a:xfrm>
            <a:custGeom>
              <a:avLst/>
              <a:gdLst/>
              <a:ahLst/>
              <a:cxnLst/>
              <a:rect l="l" t="t" r="r" b="b"/>
              <a:pathLst>
                <a:path w="3748" h="245" extrusionOk="0">
                  <a:moveTo>
                    <a:pt x="3745" y="0"/>
                  </a:moveTo>
                  <a:cubicBezTo>
                    <a:pt x="2820" y="156"/>
                    <a:pt x="1834" y="245"/>
                    <a:pt x="787" y="245"/>
                  </a:cubicBezTo>
                  <a:cubicBezTo>
                    <a:pt x="529" y="245"/>
                    <a:pt x="266" y="239"/>
                    <a:pt x="0" y="228"/>
                  </a:cubicBezTo>
                  <a:lnTo>
                    <a:pt x="0" y="228"/>
                  </a:lnTo>
                  <a:cubicBezTo>
                    <a:pt x="267" y="239"/>
                    <a:pt x="530" y="245"/>
                    <a:pt x="789" y="245"/>
                  </a:cubicBezTo>
                  <a:cubicBezTo>
                    <a:pt x="1835" y="245"/>
                    <a:pt x="2821" y="157"/>
                    <a:pt x="3748" y="4"/>
                  </a:cubicBezTo>
                  <a:lnTo>
                    <a:pt x="3745"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6"/>
            <p:cNvSpPr/>
            <p:nvPr/>
          </p:nvSpPr>
          <p:spPr>
            <a:xfrm>
              <a:off x="5538378" y="4528271"/>
              <a:ext cx="8412" cy="649"/>
            </a:xfrm>
            <a:custGeom>
              <a:avLst/>
              <a:gdLst/>
              <a:ahLst/>
              <a:cxnLst/>
              <a:rect l="l" t="t" r="r" b="b"/>
              <a:pathLst>
                <a:path w="272" h="21" extrusionOk="0">
                  <a:moveTo>
                    <a:pt x="0" y="0"/>
                  </a:moveTo>
                  <a:cubicBezTo>
                    <a:pt x="93" y="7"/>
                    <a:pt x="182" y="14"/>
                    <a:pt x="271" y="21"/>
                  </a:cubicBezTo>
                  <a:cubicBezTo>
                    <a:pt x="182" y="14"/>
                    <a:pt x="93" y="7"/>
                    <a:pt x="0"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6"/>
            <p:cNvSpPr/>
            <p:nvPr/>
          </p:nvSpPr>
          <p:spPr>
            <a:xfrm>
              <a:off x="5536461" y="4522518"/>
              <a:ext cx="311322" cy="621210"/>
            </a:xfrm>
            <a:custGeom>
              <a:avLst/>
              <a:gdLst/>
              <a:ahLst/>
              <a:cxnLst/>
              <a:rect l="l" t="t" r="r" b="b"/>
              <a:pathLst>
                <a:path w="10067" h="20086" extrusionOk="0">
                  <a:moveTo>
                    <a:pt x="4450" y="1"/>
                  </a:moveTo>
                  <a:cubicBezTo>
                    <a:pt x="3523" y="154"/>
                    <a:pt x="2537" y="242"/>
                    <a:pt x="1491" y="242"/>
                  </a:cubicBezTo>
                  <a:cubicBezTo>
                    <a:pt x="1224" y="242"/>
                    <a:pt x="952" y="236"/>
                    <a:pt x="677" y="224"/>
                  </a:cubicBezTo>
                  <a:cubicBezTo>
                    <a:pt x="656" y="224"/>
                    <a:pt x="639" y="221"/>
                    <a:pt x="618" y="221"/>
                  </a:cubicBezTo>
                  <a:cubicBezTo>
                    <a:pt x="546" y="217"/>
                    <a:pt x="478" y="213"/>
                    <a:pt x="405" y="210"/>
                  </a:cubicBezTo>
                  <a:cubicBezTo>
                    <a:pt x="381" y="207"/>
                    <a:pt x="357" y="207"/>
                    <a:pt x="333" y="207"/>
                  </a:cubicBezTo>
                  <a:cubicBezTo>
                    <a:pt x="244" y="200"/>
                    <a:pt x="155" y="193"/>
                    <a:pt x="62" y="186"/>
                  </a:cubicBezTo>
                  <a:lnTo>
                    <a:pt x="62" y="186"/>
                  </a:lnTo>
                  <a:cubicBezTo>
                    <a:pt x="0" y="1481"/>
                    <a:pt x="1878" y="13253"/>
                    <a:pt x="2991" y="20085"/>
                  </a:cubicBezTo>
                  <a:lnTo>
                    <a:pt x="10066" y="20085"/>
                  </a:lnTo>
                  <a:cubicBezTo>
                    <a:pt x="7656" y="13555"/>
                    <a:pt x="5754" y="6829"/>
                    <a:pt x="4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p:nvPr/>
          </p:nvSpPr>
          <p:spPr>
            <a:xfrm>
              <a:off x="5997245" y="4337009"/>
              <a:ext cx="124" cy="155"/>
            </a:xfrm>
            <a:custGeom>
              <a:avLst/>
              <a:gdLst/>
              <a:ahLst/>
              <a:cxnLst/>
              <a:rect l="l" t="t" r="r" b="b"/>
              <a:pathLst>
                <a:path w="4" h="5" extrusionOk="0">
                  <a:moveTo>
                    <a:pt x="1" y="4"/>
                  </a:moveTo>
                  <a:cubicBezTo>
                    <a:pt x="1" y="1"/>
                    <a:pt x="1" y="1"/>
                    <a:pt x="4" y="1"/>
                  </a:cubicBezTo>
                  <a:cubicBezTo>
                    <a:pt x="1" y="1"/>
                    <a:pt x="1" y="1"/>
                    <a:pt x="1" y="4"/>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6"/>
            <p:cNvSpPr/>
            <p:nvPr/>
          </p:nvSpPr>
          <p:spPr>
            <a:xfrm>
              <a:off x="5673954" y="4337132"/>
              <a:ext cx="323321" cy="185410"/>
            </a:xfrm>
            <a:custGeom>
              <a:avLst/>
              <a:gdLst/>
              <a:ahLst/>
              <a:cxnLst/>
              <a:rect l="l" t="t" r="r" b="b"/>
              <a:pathLst>
                <a:path w="10455" h="5995" extrusionOk="0">
                  <a:moveTo>
                    <a:pt x="10455" y="0"/>
                  </a:moveTo>
                  <a:cubicBezTo>
                    <a:pt x="10290" y="221"/>
                    <a:pt x="6753" y="4876"/>
                    <a:pt x="1" y="5991"/>
                  </a:cubicBezTo>
                  <a:lnTo>
                    <a:pt x="4" y="5995"/>
                  </a:lnTo>
                  <a:cubicBezTo>
                    <a:pt x="6757" y="4876"/>
                    <a:pt x="10293" y="216"/>
                    <a:pt x="10455" y="0"/>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p:nvPr/>
          </p:nvSpPr>
          <p:spPr>
            <a:xfrm>
              <a:off x="5674046" y="4336792"/>
              <a:ext cx="323445" cy="806929"/>
            </a:xfrm>
            <a:custGeom>
              <a:avLst/>
              <a:gdLst/>
              <a:ahLst/>
              <a:cxnLst/>
              <a:rect l="l" t="t" r="r" b="b"/>
              <a:pathLst>
                <a:path w="10459" h="26091" extrusionOk="0">
                  <a:moveTo>
                    <a:pt x="10458" y="0"/>
                  </a:moveTo>
                  <a:cubicBezTo>
                    <a:pt x="10458" y="1"/>
                    <a:pt x="10455" y="5"/>
                    <a:pt x="10455" y="8"/>
                  </a:cubicBezTo>
                  <a:cubicBezTo>
                    <a:pt x="10452" y="8"/>
                    <a:pt x="10452" y="8"/>
                    <a:pt x="10452" y="11"/>
                  </a:cubicBezTo>
                  <a:cubicBezTo>
                    <a:pt x="10290" y="227"/>
                    <a:pt x="6754" y="4887"/>
                    <a:pt x="1" y="6006"/>
                  </a:cubicBezTo>
                  <a:cubicBezTo>
                    <a:pt x="1305" y="12834"/>
                    <a:pt x="3207" y="19560"/>
                    <a:pt x="5617" y="26090"/>
                  </a:cubicBezTo>
                  <a:lnTo>
                    <a:pt x="8464" y="26090"/>
                  </a:lnTo>
                  <a:lnTo>
                    <a:pt x="9168" y="16872"/>
                  </a:lnTo>
                  <a:lnTo>
                    <a:pt x="10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6"/>
            <p:cNvSpPr/>
            <p:nvPr/>
          </p:nvSpPr>
          <p:spPr>
            <a:xfrm>
              <a:off x="4375006" y="4581871"/>
              <a:ext cx="113093" cy="561860"/>
            </a:xfrm>
            <a:custGeom>
              <a:avLst/>
              <a:gdLst/>
              <a:ahLst/>
              <a:cxnLst/>
              <a:rect l="l" t="t" r="r" b="b"/>
              <a:pathLst>
                <a:path w="3657" h="18167" extrusionOk="0">
                  <a:moveTo>
                    <a:pt x="1" y="1"/>
                  </a:moveTo>
                  <a:lnTo>
                    <a:pt x="1776" y="18166"/>
                  </a:lnTo>
                  <a:lnTo>
                    <a:pt x="3657" y="18166"/>
                  </a:lnTo>
                  <a:cubicBezTo>
                    <a:pt x="2342" y="12196"/>
                    <a:pt x="1501" y="6116"/>
                    <a:pt x="1192" y="18"/>
                  </a:cubicBezTo>
                  <a:cubicBezTo>
                    <a:pt x="1059" y="21"/>
                    <a:pt x="925" y="23"/>
                    <a:pt x="790" y="23"/>
                  </a:cubicBezTo>
                  <a:cubicBezTo>
                    <a:pt x="531" y="23"/>
                    <a:pt x="267" y="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6"/>
            <p:cNvSpPr/>
            <p:nvPr/>
          </p:nvSpPr>
          <p:spPr>
            <a:xfrm>
              <a:off x="4411838" y="4461682"/>
              <a:ext cx="300220" cy="682044"/>
            </a:xfrm>
            <a:custGeom>
              <a:avLst/>
              <a:gdLst/>
              <a:ahLst/>
              <a:cxnLst/>
              <a:rect l="l" t="t" r="r" b="b"/>
              <a:pathLst>
                <a:path w="9708" h="22053" extrusionOk="0">
                  <a:moveTo>
                    <a:pt x="9707" y="0"/>
                  </a:moveTo>
                  <a:lnTo>
                    <a:pt x="9703" y="4"/>
                  </a:lnTo>
                  <a:cubicBezTo>
                    <a:pt x="9590" y="117"/>
                    <a:pt x="5982" y="3749"/>
                    <a:pt x="1" y="3901"/>
                  </a:cubicBezTo>
                  <a:lnTo>
                    <a:pt x="1" y="3904"/>
                  </a:lnTo>
                  <a:cubicBezTo>
                    <a:pt x="310" y="10002"/>
                    <a:pt x="1151" y="16082"/>
                    <a:pt x="2466" y="22052"/>
                  </a:cubicBezTo>
                  <a:lnTo>
                    <a:pt x="7153" y="22052"/>
                  </a:lnTo>
                  <a:cubicBezTo>
                    <a:pt x="6902" y="19481"/>
                    <a:pt x="6668" y="17005"/>
                    <a:pt x="6473" y="14801"/>
                  </a:cubicBezTo>
                  <a:cubicBezTo>
                    <a:pt x="6349" y="13397"/>
                    <a:pt x="6242" y="12106"/>
                    <a:pt x="6153" y="10966"/>
                  </a:cubicBezTo>
                  <a:cubicBezTo>
                    <a:pt x="5961" y="8498"/>
                    <a:pt x="5868" y="6761"/>
                    <a:pt x="5923" y="6211"/>
                  </a:cubicBezTo>
                  <a:cubicBezTo>
                    <a:pt x="6778" y="4872"/>
                    <a:pt x="7754" y="3725"/>
                    <a:pt x="8817" y="2744"/>
                  </a:cubicBezTo>
                  <a:cubicBezTo>
                    <a:pt x="8934" y="2633"/>
                    <a:pt x="9055" y="2527"/>
                    <a:pt x="9178" y="2421"/>
                  </a:cubicBezTo>
                  <a:lnTo>
                    <a:pt x="9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p:nvPr/>
          </p:nvSpPr>
          <p:spPr>
            <a:xfrm>
              <a:off x="4712028" y="4461682"/>
              <a:ext cx="31" cy="31"/>
            </a:xfrm>
            <a:custGeom>
              <a:avLst/>
              <a:gdLst/>
              <a:ahLst/>
              <a:cxnLst/>
              <a:rect l="l" t="t" r="r" b="b"/>
              <a:pathLst>
                <a:path w="1" h="1" extrusionOk="0">
                  <a:moveTo>
                    <a:pt x="0" y="0"/>
                  </a:moveTo>
                  <a:lnTo>
                    <a:pt x="0" y="0"/>
                  </a:lnTo>
                  <a:close/>
                </a:path>
              </a:pathLst>
            </a:custGeom>
            <a:solidFill>
              <a:srgbClr val="073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6"/>
            <p:cNvSpPr/>
            <p:nvPr/>
          </p:nvSpPr>
          <p:spPr>
            <a:xfrm>
              <a:off x="4595007" y="4375020"/>
              <a:ext cx="759054" cy="286883"/>
            </a:xfrm>
            <a:custGeom>
              <a:avLst/>
              <a:gdLst/>
              <a:ahLst/>
              <a:cxnLst/>
              <a:rect l="l" t="t" r="r" b="b"/>
              <a:pathLst>
                <a:path w="24545" h="9276" extrusionOk="0">
                  <a:moveTo>
                    <a:pt x="19543" y="0"/>
                  </a:moveTo>
                  <a:cubicBezTo>
                    <a:pt x="14997" y="0"/>
                    <a:pt x="8258" y="862"/>
                    <a:pt x="3255" y="5223"/>
                  </a:cubicBezTo>
                  <a:cubicBezTo>
                    <a:pt x="3132" y="5329"/>
                    <a:pt x="3011" y="5435"/>
                    <a:pt x="2894" y="5546"/>
                  </a:cubicBezTo>
                  <a:cubicBezTo>
                    <a:pt x="1831" y="6527"/>
                    <a:pt x="855" y="7674"/>
                    <a:pt x="0" y="9013"/>
                  </a:cubicBezTo>
                  <a:cubicBezTo>
                    <a:pt x="110" y="9027"/>
                    <a:pt x="220" y="9040"/>
                    <a:pt x="327" y="9054"/>
                  </a:cubicBezTo>
                  <a:cubicBezTo>
                    <a:pt x="354" y="9058"/>
                    <a:pt x="381" y="9061"/>
                    <a:pt x="412" y="9064"/>
                  </a:cubicBezTo>
                  <a:cubicBezTo>
                    <a:pt x="515" y="9075"/>
                    <a:pt x="615" y="9089"/>
                    <a:pt x="718" y="9099"/>
                  </a:cubicBezTo>
                  <a:cubicBezTo>
                    <a:pt x="745" y="9102"/>
                    <a:pt x="773" y="9106"/>
                    <a:pt x="801" y="9106"/>
                  </a:cubicBezTo>
                  <a:cubicBezTo>
                    <a:pt x="876" y="9116"/>
                    <a:pt x="948" y="9123"/>
                    <a:pt x="1020" y="9130"/>
                  </a:cubicBezTo>
                  <a:cubicBezTo>
                    <a:pt x="1068" y="9134"/>
                    <a:pt x="1116" y="9140"/>
                    <a:pt x="1161" y="9143"/>
                  </a:cubicBezTo>
                  <a:cubicBezTo>
                    <a:pt x="1213" y="9147"/>
                    <a:pt x="1264" y="9154"/>
                    <a:pt x="1316" y="9157"/>
                  </a:cubicBezTo>
                  <a:cubicBezTo>
                    <a:pt x="1419" y="9167"/>
                    <a:pt x="1522" y="9175"/>
                    <a:pt x="1625" y="9181"/>
                  </a:cubicBezTo>
                  <a:cubicBezTo>
                    <a:pt x="1638" y="9185"/>
                    <a:pt x="1652" y="9185"/>
                    <a:pt x="1669" y="9185"/>
                  </a:cubicBezTo>
                  <a:cubicBezTo>
                    <a:pt x="1683" y="9188"/>
                    <a:pt x="1700" y="9188"/>
                    <a:pt x="1714" y="9188"/>
                  </a:cubicBezTo>
                  <a:cubicBezTo>
                    <a:pt x="1937" y="9205"/>
                    <a:pt x="2160" y="9219"/>
                    <a:pt x="2379" y="9233"/>
                  </a:cubicBezTo>
                  <a:cubicBezTo>
                    <a:pt x="2918" y="9262"/>
                    <a:pt x="3446" y="9276"/>
                    <a:pt x="3966" y="9276"/>
                  </a:cubicBezTo>
                  <a:cubicBezTo>
                    <a:pt x="5051" y="9276"/>
                    <a:pt x="6095" y="9216"/>
                    <a:pt x="7101" y="9110"/>
                  </a:cubicBezTo>
                  <a:cubicBezTo>
                    <a:pt x="18108" y="7918"/>
                    <a:pt x="24246" y="726"/>
                    <a:pt x="24535" y="382"/>
                  </a:cubicBezTo>
                  <a:lnTo>
                    <a:pt x="24535" y="379"/>
                  </a:lnTo>
                  <a:lnTo>
                    <a:pt x="24538" y="375"/>
                  </a:lnTo>
                  <a:cubicBezTo>
                    <a:pt x="24541" y="368"/>
                    <a:pt x="24545" y="368"/>
                    <a:pt x="24545" y="368"/>
                  </a:cubicBezTo>
                  <a:cubicBezTo>
                    <a:pt x="24545" y="368"/>
                    <a:pt x="22512" y="0"/>
                    <a:pt x="19543" y="0"/>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6"/>
            <p:cNvSpPr/>
            <p:nvPr/>
          </p:nvSpPr>
          <p:spPr>
            <a:xfrm>
              <a:off x="5354033" y="4386371"/>
              <a:ext cx="31" cy="31"/>
            </a:xfrm>
            <a:custGeom>
              <a:avLst/>
              <a:gdLst/>
              <a:ahLst/>
              <a:cxnLst/>
              <a:rect l="l" t="t" r="r" b="b"/>
              <a:pathLst>
                <a:path w="1" h="1" extrusionOk="0">
                  <a:moveTo>
                    <a:pt x="1" y="1"/>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p:nvPr/>
          </p:nvSpPr>
          <p:spPr>
            <a:xfrm>
              <a:off x="4595007" y="4653780"/>
              <a:ext cx="31" cy="31"/>
            </a:xfrm>
            <a:custGeom>
              <a:avLst/>
              <a:gdLst/>
              <a:ahLst/>
              <a:cxnLst/>
              <a:rect l="l" t="t" r="r" b="b"/>
              <a:pathLst>
                <a:path w="1" h="1" extrusionOk="0">
                  <a:moveTo>
                    <a:pt x="0"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6"/>
            <p:cNvSpPr/>
            <p:nvPr/>
          </p:nvSpPr>
          <p:spPr>
            <a:xfrm>
              <a:off x="5353724" y="4386711"/>
              <a:ext cx="31" cy="124"/>
            </a:xfrm>
            <a:custGeom>
              <a:avLst/>
              <a:gdLst/>
              <a:ahLst/>
              <a:cxnLst/>
              <a:rect l="l" t="t" r="r" b="b"/>
              <a:pathLst>
                <a:path w="1" h="4" extrusionOk="0">
                  <a:moveTo>
                    <a:pt x="1" y="4"/>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6"/>
            <p:cNvSpPr/>
            <p:nvPr/>
          </p:nvSpPr>
          <p:spPr>
            <a:xfrm>
              <a:off x="5353817" y="4386371"/>
              <a:ext cx="247" cy="278"/>
            </a:xfrm>
            <a:custGeom>
              <a:avLst/>
              <a:gdLst/>
              <a:ahLst/>
              <a:cxnLst/>
              <a:rect l="l" t="t" r="r" b="b"/>
              <a:pathLst>
                <a:path w="8" h="9" extrusionOk="0">
                  <a:moveTo>
                    <a:pt x="8" y="1"/>
                  </a:moveTo>
                  <a:lnTo>
                    <a:pt x="8" y="1"/>
                  </a:lnTo>
                  <a:cubicBezTo>
                    <a:pt x="8" y="1"/>
                    <a:pt x="4" y="1"/>
                    <a:pt x="1" y="8"/>
                  </a:cubicBezTo>
                  <a:cubicBezTo>
                    <a:pt x="4" y="1"/>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6"/>
            <p:cNvSpPr/>
            <p:nvPr/>
          </p:nvSpPr>
          <p:spPr>
            <a:xfrm>
              <a:off x="4645230" y="4658976"/>
              <a:ext cx="1423" cy="124"/>
            </a:xfrm>
            <a:custGeom>
              <a:avLst/>
              <a:gdLst/>
              <a:ahLst/>
              <a:cxnLst/>
              <a:rect l="l" t="t" r="r" b="b"/>
              <a:pathLst>
                <a:path w="46" h="4" extrusionOk="0">
                  <a:moveTo>
                    <a:pt x="1" y="0"/>
                  </a:moveTo>
                  <a:cubicBezTo>
                    <a:pt x="14" y="4"/>
                    <a:pt x="28" y="4"/>
                    <a:pt x="45" y="4"/>
                  </a:cubicBezTo>
                  <a:cubicBezTo>
                    <a:pt x="28" y="4"/>
                    <a:pt x="14"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6"/>
            <p:cNvSpPr/>
            <p:nvPr/>
          </p:nvSpPr>
          <p:spPr>
            <a:xfrm>
              <a:off x="4607748" y="4655357"/>
              <a:ext cx="9494" cy="1082"/>
            </a:xfrm>
            <a:custGeom>
              <a:avLst/>
              <a:gdLst/>
              <a:ahLst/>
              <a:cxnLst/>
              <a:rect l="l" t="t" r="r" b="b"/>
              <a:pathLst>
                <a:path w="307" h="35" extrusionOk="0">
                  <a:moveTo>
                    <a:pt x="0" y="0"/>
                  </a:moveTo>
                  <a:cubicBezTo>
                    <a:pt x="103" y="11"/>
                    <a:pt x="203" y="25"/>
                    <a:pt x="306" y="35"/>
                  </a:cubicBezTo>
                  <a:cubicBezTo>
                    <a:pt x="203" y="25"/>
                    <a:pt x="103" y="11"/>
                    <a:pt x="0"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6"/>
            <p:cNvSpPr/>
            <p:nvPr/>
          </p:nvSpPr>
          <p:spPr>
            <a:xfrm>
              <a:off x="4595007" y="4653780"/>
              <a:ext cx="10112" cy="1299"/>
            </a:xfrm>
            <a:custGeom>
              <a:avLst/>
              <a:gdLst/>
              <a:ahLst/>
              <a:cxnLst/>
              <a:rect l="l" t="t" r="r" b="b"/>
              <a:pathLst>
                <a:path w="327" h="42" extrusionOk="0">
                  <a:moveTo>
                    <a:pt x="327" y="41"/>
                  </a:moveTo>
                  <a:cubicBezTo>
                    <a:pt x="220" y="27"/>
                    <a:pt x="110" y="14"/>
                    <a:pt x="0" y="0"/>
                  </a:cubicBezTo>
                  <a:cubicBezTo>
                    <a:pt x="110" y="14"/>
                    <a:pt x="220" y="27"/>
                    <a:pt x="327" y="4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6"/>
            <p:cNvSpPr/>
            <p:nvPr/>
          </p:nvSpPr>
          <p:spPr>
            <a:xfrm>
              <a:off x="4619747" y="4656625"/>
              <a:ext cx="6804" cy="804"/>
            </a:xfrm>
            <a:custGeom>
              <a:avLst/>
              <a:gdLst/>
              <a:ahLst/>
              <a:cxnLst/>
              <a:rect l="l" t="t" r="r" b="b"/>
              <a:pathLst>
                <a:path w="220" h="26" extrusionOk="0">
                  <a:moveTo>
                    <a:pt x="1" y="1"/>
                  </a:moveTo>
                  <a:cubicBezTo>
                    <a:pt x="76" y="11"/>
                    <a:pt x="148" y="18"/>
                    <a:pt x="220" y="25"/>
                  </a:cubicBezTo>
                  <a:cubicBezTo>
                    <a:pt x="148" y="18"/>
                    <a:pt x="76" y="11"/>
                    <a:pt x="1"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6"/>
            <p:cNvSpPr/>
            <p:nvPr/>
          </p:nvSpPr>
          <p:spPr>
            <a:xfrm>
              <a:off x="4630880" y="4657800"/>
              <a:ext cx="4824" cy="464"/>
            </a:xfrm>
            <a:custGeom>
              <a:avLst/>
              <a:gdLst/>
              <a:ahLst/>
              <a:cxnLst/>
              <a:rect l="l" t="t" r="r" b="b"/>
              <a:pathLst>
                <a:path w="156" h="15" extrusionOk="0">
                  <a:moveTo>
                    <a:pt x="1" y="0"/>
                  </a:moveTo>
                  <a:cubicBezTo>
                    <a:pt x="53" y="4"/>
                    <a:pt x="104" y="11"/>
                    <a:pt x="156" y="14"/>
                  </a:cubicBezTo>
                  <a:cubicBezTo>
                    <a:pt x="104" y="11"/>
                    <a:pt x="53"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6"/>
            <p:cNvSpPr/>
            <p:nvPr/>
          </p:nvSpPr>
          <p:spPr>
            <a:xfrm>
              <a:off x="4668609" y="4656749"/>
              <a:ext cx="146121" cy="5227"/>
            </a:xfrm>
            <a:custGeom>
              <a:avLst/>
              <a:gdLst/>
              <a:ahLst/>
              <a:cxnLst/>
              <a:rect l="l" t="t" r="r" b="b"/>
              <a:pathLst>
                <a:path w="4725" h="169" extrusionOk="0">
                  <a:moveTo>
                    <a:pt x="4721" y="1"/>
                  </a:moveTo>
                  <a:cubicBezTo>
                    <a:pt x="3715" y="107"/>
                    <a:pt x="2671" y="167"/>
                    <a:pt x="1586" y="167"/>
                  </a:cubicBezTo>
                  <a:cubicBezTo>
                    <a:pt x="1067" y="167"/>
                    <a:pt x="538" y="153"/>
                    <a:pt x="0" y="124"/>
                  </a:cubicBezTo>
                  <a:lnTo>
                    <a:pt x="0" y="124"/>
                  </a:lnTo>
                  <a:cubicBezTo>
                    <a:pt x="556" y="154"/>
                    <a:pt x="1103" y="169"/>
                    <a:pt x="1639" y="169"/>
                  </a:cubicBezTo>
                  <a:cubicBezTo>
                    <a:pt x="2707" y="169"/>
                    <a:pt x="3735" y="111"/>
                    <a:pt x="4724" y="4"/>
                  </a:cubicBezTo>
                  <a:lnTo>
                    <a:pt x="4721"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6"/>
            <p:cNvSpPr/>
            <p:nvPr/>
          </p:nvSpPr>
          <p:spPr>
            <a:xfrm>
              <a:off x="4647982" y="4659161"/>
              <a:ext cx="20627" cy="1454"/>
            </a:xfrm>
            <a:custGeom>
              <a:avLst/>
              <a:gdLst/>
              <a:ahLst/>
              <a:cxnLst/>
              <a:rect l="l" t="t" r="r" b="b"/>
              <a:pathLst>
                <a:path w="667" h="47" extrusionOk="0">
                  <a:moveTo>
                    <a:pt x="1" y="1"/>
                  </a:moveTo>
                  <a:lnTo>
                    <a:pt x="1" y="1"/>
                  </a:lnTo>
                  <a:cubicBezTo>
                    <a:pt x="224" y="18"/>
                    <a:pt x="447" y="36"/>
                    <a:pt x="666" y="46"/>
                  </a:cubicBezTo>
                  <a:cubicBezTo>
                    <a:pt x="447" y="32"/>
                    <a:pt x="224" y="18"/>
                    <a:pt x="1"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6"/>
            <p:cNvSpPr/>
            <p:nvPr/>
          </p:nvSpPr>
          <p:spPr>
            <a:xfrm>
              <a:off x="4635674" y="4658233"/>
              <a:ext cx="9587" cy="773"/>
            </a:xfrm>
            <a:custGeom>
              <a:avLst/>
              <a:gdLst/>
              <a:ahLst/>
              <a:cxnLst/>
              <a:rect l="l" t="t" r="r" b="b"/>
              <a:pathLst>
                <a:path w="310" h="25" extrusionOk="0">
                  <a:moveTo>
                    <a:pt x="1" y="0"/>
                  </a:moveTo>
                  <a:cubicBezTo>
                    <a:pt x="104" y="10"/>
                    <a:pt x="207" y="18"/>
                    <a:pt x="310" y="24"/>
                  </a:cubicBezTo>
                  <a:cubicBezTo>
                    <a:pt x="207" y="18"/>
                    <a:pt x="104" y="10"/>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6"/>
            <p:cNvSpPr/>
            <p:nvPr/>
          </p:nvSpPr>
          <p:spPr>
            <a:xfrm>
              <a:off x="4605089" y="4655048"/>
              <a:ext cx="2690" cy="340"/>
            </a:xfrm>
            <a:custGeom>
              <a:avLst/>
              <a:gdLst/>
              <a:ahLst/>
              <a:cxnLst/>
              <a:rect l="l" t="t" r="r" b="b"/>
              <a:pathLst>
                <a:path w="87" h="11" extrusionOk="0">
                  <a:moveTo>
                    <a:pt x="1" y="0"/>
                  </a:moveTo>
                  <a:cubicBezTo>
                    <a:pt x="28" y="4"/>
                    <a:pt x="55" y="7"/>
                    <a:pt x="86" y="10"/>
                  </a:cubicBezTo>
                  <a:cubicBezTo>
                    <a:pt x="55" y="7"/>
                    <a:pt x="28"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6"/>
            <p:cNvSpPr/>
            <p:nvPr/>
          </p:nvSpPr>
          <p:spPr>
            <a:xfrm>
              <a:off x="4626520" y="4657398"/>
              <a:ext cx="4391" cy="433"/>
            </a:xfrm>
            <a:custGeom>
              <a:avLst/>
              <a:gdLst/>
              <a:ahLst/>
              <a:cxnLst/>
              <a:rect l="l" t="t" r="r" b="b"/>
              <a:pathLst>
                <a:path w="142" h="14" extrusionOk="0">
                  <a:moveTo>
                    <a:pt x="1" y="0"/>
                  </a:moveTo>
                  <a:cubicBezTo>
                    <a:pt x="49" y="4"/>
                    <a:pt x="97" y="10"/>
                    <a:pt x="142" y="13"/>
                  </a:cubicBezTo>
                  <a:cubicBezTo>
                    <a:pt x="97" y="10"/>
                    <a:pt x="49"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6"/>
            <p:cNvSpPr/>
            <p:nvPr/>
          </p:nvSpPr>
          <p:spPr>
            <a:xfrm>
              <a:off x="4646621" y="4659068"/>
              <a:ext cx="1392" cy="124"/>
            </a:xfrm>
            <a:custGeom>
              <a:avLst/>
              <a:gdLst/>
              <a:ahLst/>
              <a:cxnLst/>
              <a:rect l="l" t="t" r="r" b="b"/>
              <a:pathLst>
                <a:path w="45" h="4" extrusionOk="0">
                  <a:moveTo>
                    <a:pt x="45" y="4"/>
                  </a:moveTo>
                  <a:lnTo>
                    <a:pt x="45" y="4"/>
                  </a:lnTo>
                  <a:cubicBezTo>
                    <a:pt x="31" y="4"/>
                    <a:pt x="14" y="4"/>
                    <a:pt x="0" y="1"/>
                  </a:cubicBezTo>
                  <a:cubicBezTo>
                    <a:pt x="14" y="4"/>
                    <a:pt x="31" y="4"/>
                    <a:pt x="45" y="4"/>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6"/>
            <p:cNvSpPr/>
            <p:nvPr/>
          </p:nvSpPr>
          <p:spPr>
            <a:xfrm>
              <a:off x="4617212" y="4656408"/>
              <a:ext cx="2567" cy="247"/>
            </a:xfrm>
            <a:custGeom>
              <a:avLst/>
              <a:gdLst/>
              <a:ahLst/>
              <a:cxnLst/>
              <a:rect l="l" t="t" r="r" b="b"/>
              <a:pathLst>
                <a:path w="83" h="8" extrusionOk="0">
                  <a:moveTo>
                    <a:pt x="0" y="1"/>
                  </a:moveTo>
                  <a:cubicBezTo>
                    <a:pt x="27" y="4"/>
                    <a:pt x="55" y="8"/>
                    <a:pt x="83" y="8"/>
                  </a:cubicBezTo>
                  <a:cubicBezTo>
                    <a:pt x="55" y="8"/>
                    <a:pt x="27" y="4"/>
                    <a:pt x="0"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6"/>
            <p:cNvSpPr/>
            <p:nvPr/>
          </p:nvSpPr>
          <p:spPr>
            <a:xfrm>
              <a:off x="4593306" y="4653780"/>
              <a:ext cx="306436" cy="489953"/>
            </a:xfrm>
            <a:custGeom>
              <a:avLst/>
              <a:gdLst/>
              <a:ahLst/>
              <a:cxnLst/>
              <a:rect l="l" t="t" r="r" b="b"/>
              <a:pathLst>
                <a:path w="9909" h="15842" extrusionOk="0">
                  <a:moveTo>
                    <a:pt x="55" y="0"/>
                  </a:moveTo>
                  <a:cubicBezTo>
                    <a:pt x="0" y="550"/>
                    <a:pt x="93" y="2287"/>
                    <a:pt x="285" y="4755"/>
                  </a:cubicBezTo>
                  <a:cubicBezTo>
                    <a:pt x="374" y="5895"/>
                    <a:pt x="481" y="7186"/>
                    <a:pt x="605" y="8590"/>
                  </a:cubicBezTo>
                  <a:cubicBezTo>
                    <a:pt x="800" y="10794"/>
                    <a:pt x="1034" y="13270"/>
                    <a:pt x="1285" y="15841"/>
                  </a:cubicBezTo>
                  <a:lnTo>
                    <a:pt x="9909" y="15841"/>
                  </a:lnTo>
                  <a:cubicBezTo>
                    <a:pt x="8783" y="10630"/>
                    <a:pt x="7863" y="5377"/>
                    <a:pt x="7159" y="100"/>
                  </a:cubicBezTo>
                  <a:cubicBezTo>
                    <a:pt x="6170" y="207"/>
                    <a:pt x="5142" y="265"/>
                    <a:pt x="4074" y="265"/>
                  </a:cubicBezTo>
                  <a:cubicBezTo>
                    <a:pt x="3537" y="265"/>
                    <a:pt x="2991" y="250"/>
                    <a:pt x="2434" y="220"/>
                  </a:cubicBezTo>
                  <a:cubicBezTo>
                    <a:pt x="2215" y="210"/>
                    <a:pt x="1992" y="192"/>
                    <a:pt x="1769" y="175"/>
                  </a:cubicBezTo>
                  <a:cubicBezTo>
                    <a:pt x="1755" y="175"/>
                    <a:pt x="1738" y="175"/>
                    <a:pt x="1724" y="172"/>
                  </a:cubicBezTo>
                  <a:cubicBezTo>
                    <a:pt x="1707" y="172"/>
                    <a:pt x="1693" y="172"/>
                    <a:pt x="1680" y="168"/>
                  </a:cubicBezTo>
                  <a:cubicBezTo>
                    <a:pt x="1577" y="162"/>
                    <a:pt x="1474" y="154"/>
                    <a:pt x="1371" y="144"/>
                  </a:cubicBezTo>
                  <a:cubicBezTo>
                    <a:pt x="1319" y="141"/>
                    <a:pt x="1268" y="134"/>
                    <a:pt x="1216" y="130"/>
                  </a:cubicBezTo>
                  <a:cubicBezTo>
                    <a:pt x="1171" y="127"/>
                    <a:pt x="1123" y="121"/>
                    <a:pt x="1075" y="117"/>
                  </a:cubicBezTo>
                  <a:cubicBezTo>
                    <a:pt x="1003" y="110"/>
                    <a:pt x="931" y="103"/>
                    <a:pt x="856" y="93"/>
                  </a:cubicBezTo>
                  <a:cubicBezTo>
                    <a:pt x="828" y="93"/>
                    <a:pt x="800" y="89"/>
                    <a:pt x="773" y="86"/>
                  </a:cubicBezTo>
                  <a:cubicBezTo>
                    <a:pt x="670" y="76"/>
                    <a:pt x="570" y="62"/>
                    <a:pt x="467" y="51"/>
                  </a:cubicBezTo>
                  <a:cubicBezTo>
                    <a:pt x="436" y="48"/>
                    <a:pt x="409" y="45"/>
                    <a:pt x="382" y="41"/>
                  </a:cubicBezTo>
                  <a:cubicBezTo>
                    <a:pt x="275" y="27"/>
                    <a:pt x="165" y="14"/>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6"/>
            <p:cNvSpPr/>
            <p:nvPr/>
          </p:nvSpPr>
          <p:spPr>
            <a:xfrm>
              <a:off x="5353724" y="4386618"/>
              <a:ext cx="124" cy="124"/>
            </a:xfrm>
            <a:custGeom>
              <a:avLst/>
              <a:gdLst/>
              <a:ahLst/>
              <a:cxnLst/>
              <a:rect l="l" t="t" r="r" b="b"/>
              <a:pathLst>
                <a:path w="4" h="4" extrusionOk="0">
                  <a:moveTo>
                    <a:pt x="1" y="4"/>
                  </a:moveTo>
                  <a:lnTo>
                    <a:pt x="4"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6"/>
            <p:cNvSpPr/>
            <p:nvPr/>
          </p:nvSpPr>
          <p:spPr>
            <a:xfrm>
              <a:off x="4912979" y="3389696"/>
              <a:ext cx="971818" cy="1413572"/>
            </a:xfrm>
            <a:custGeom>
              <a:avLst/>
              <a:gdLst/>
              <a:ahLst/>
              <a:cxnLst/>
              <a:rect l="l" t="t" r="r" b="b"/>
              <a:pathLst>
                <a:path w="31425" h="45706" extrusionOk="0">
                  <a:moveTo>
                    <a:pt x="21524" y="0"/>
                  </a:moveTo>
                  <a:cubicBezTo>
                    <a:pt x="21195" y="0"/>
                    <a:pt x="20848" y="146"/>
                    <a:pt x="20648" y="448"/>
                  </a:cubicBezTo>
                  <a:lnTo>
                    <a:pt x="15029" y="7534"/>
                  </a:lnTo>
                  <a:cubicBezTo>
                    <a:pt x="13621" y="9309"/>
                    <a:pt x="11901" y="10820"/>
                    <a:pt x="9927" y="11935"/>
                  </a:cubicBezTo>
                  <a:cubicBezTo>
                    <a:pt x="9683" y="12073"/>
                    <a:pt x="9456" y="12190"/>
                    <a:pt x="9250" y="12282"/>
                  </a:cubicBezTo>
                  <a:cubicBezTo>
                    <a:pt x="9141" y="10888"/>
                    <a:pt x="8924" y="8386"/>
                    <a:pt x="8629" y="6525"/>
                  </a:cubicBezTo>
                  <a:cubicBezTo>
                    <a:pt x="8360" y="4818"/>
                    <a:pt x="7713" y="4458"/>
                    <a:pt x="7234" y="4458"/>
                  </a:cubicBezTo>
                  <a:cubicBezTo>
                    <a:pt x="6948" y="4458"/>
                    <a:pt x="6721" y="4586"/>
                    <a:pt x="6669" y="4633"/>
                  </a:cubicBezTo>
                  <a:cubicBezTo>
                    <a:pt x="6610" y="4687"/>
                    <a:pt x="6414" y="6356"/>
                    <a:pt x="6208" y="8269"/>
                  </a:cubicBezTo>
                  <a:cubicBezTo>
                    <a:pt x="5817" y="11894"/>
                    <a:pt x="5738" y="15551"/>
                    <a:pt x="5968" y="19194"/>
                  </a:cubicBezTo>
                  <a:cubicBezTo>
                    <a:pt x="6040" y="20343"/>
                    <a:pt x="6102" y="21233"/>
                    <a:pt x="6130" y="21288"/>
                  </a:cubicBezTo>
                  <a:cubicBezTo>
                    <a:pt x="4876" y="25239"/>
                    <a:pt x="1" y="44885"/>
                    <a:pt x="1" y="44885"/>
                  </a:cubicBezTo>
                  <a:lnTo>
                    <a:pt x="8746" y="45706"/>
                  </a:lnTo>
                  <a:lnTo>
                    <a:pt x="11955" y="25250"/>
                  </a:lnTo>
                  <a:cubicBezTo>
                    <a:pt x="11955" y="25250"/>
                    <a:pt x="17339" y="21882"/>
                    <a:pt x="19547" y="19901"/>
                  </a:cubicBezTo>
                  <a:cubicBezTo>
                    <a:pt x="22990" y="18647"/>
                    <a:pt x="30042" y="16738"/>
                    <a:pt x="30760" y="16282"/>
                  </a:cubicBezTo>
                  <a:cubicBezTo>
                    <a:pt x="31424" y="15857"/>
                    <a:pt x="31302" y="14894"/>
                    <a:pt x="30562" y="14894"/>
                  </a:cubicBezTo>
                  <a:cubicBezTo>
                    <a:pt x="30434" y="14894"/>
                    <a:pt x="30288" y="14922"/>
                    <a:pt x="30124" y="14987"/>
                  </a:cubicBezTo>
                  <a:cubicBezTo>
                    <a:pt x="29149" y="15375"/>
                    <a:pt x="22074" y="16687"/>
                    <a:pt x="20405" y="16993"/>
                  </a:cubicBezTo>
                  <a:cubicBezTo>
                    <a:pt x="20347" y="16676"/>
                    <a:pt x="20274" y="16337"/>
                    <a:pt x="20185" y="15987"/>
                  </a:cubicBezTo>
                  <a:lnTo>
                    <a:pt x="29140" y="8619"/>
                  </a:lnTo>
                  <a:cubicBezTo>
                    <a:pt x="29140" y="8619"/>
                    <a:pt x="30276" y="7524"/>
                    <a:pt x="30015" y="7081"/>
                  </a:cubicBezTo>
                  <a:cubicBezTo>
                    <a:pt x="29828" y="6765"/>
                    <a:pt x="29537" y="6622"/>
                    <a:pt x="29199" y="6622"/>
                  </a:cubicBezTo>
                  <a:cubicBezTo>
                    <a:pt x="28793" y="6622"/>
                    <a:pt x="28320" y="6829"/>
                    <a:pt x="27879" y="7191"/>
                  </a:cubicBezTo>
                  <a:cubicBezTo>
                    <a:pt x="27165" y="7777"/>
                    <a:pt x="21109" y="12303"/>
                    <a:pt x="19355" y="13329"/>
                  </a:cubicBezTo>
                  <a:cubicBezTo>
                    <a:pt x="19244" y="13041"/>
                    <a:pt x="19138" y="12767"/>
                    <a:pt x="19028" y="12505"/>
                  </a:cubicBezTo>
                  <a:lnTo>
                    <a:pt x="26925" y="3854"/>
                  </a:lnTo>
                  <a:cubicBezTo>
                    <a:pt x="26925" y="3854"/>
                    <a:pt x="27498" y="3068"/>
                    <a:pt x="26804" y="2426"/>
                  </a:cubicBezTo>
                  <a:cubicBezTo>
                    <a:pt x="26653" y="2285"/>
                    <a:pt x="26481" y="2230"/>
                    <a:pt x="26303" y="2230"/>
                  </a:cubicBezTo>
                  <a:cubicBezTo>
                    <a:pt x="25669" y="2230"/>
                    <a:pt x="24971" y="2930"/>
                    <a:pt x="24971" y="2930"/>
                  </a:cubicBezTo>
                  <a:cubicBezTo>
                    <a:pt x="24971" y="2930"/>
                    <a:pt x="20185" y="8045"/>
                    <a:pt x="17219" y="10439"/>
                  </a:cubicBezTo>
                  <a:cubicBezTo>
                    <a:pt x="16907" y="10301"/>
                    <a:pt x="16907" y="10301"/>
                    <a:pt x="16371" y="10167"/>
                  </a:cubicBezTo>
                  <a:cubicBezTo>
                    <a:pt x="17744" y="7232"/>
                    <a:pt x="22317" y="1532"/>
                    <a:pt x="22369" y="819"/>
                  </a:cubicBezTo>
                  <a:cubicBezTo>
                    <a:pt x="22409" y="282"/>
                    <a:pt x="21982" y="0"/>
                    <a:pt x="2152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6"/>
            <p:cNvSpPr/>
            <p:nvPr/>
          </p:nvSpPr>
          <p:spPr>
            <a:xfrm>
              <a:off x="5090180" y="3866739"/>
              <a:ext cx="10669" cy="164782"/>
            </a:xfrm>
            <a:custGeom>
              <a:avLst/>
              <a:gdLst/>
              <a:ahLst/>
              <a:cxnLst/>
              <a:rect l="l" t="t" r="r" b="b"/>
              <a:pathLst>
                <a:path w="345" h="5328" extrusionOk="0">
                  <a:moveTo>
                    <a:pt x="1" y="0"/>
                  </a:moveTo>
                  <a:cubicBezTo>
                    <a:pt x="85" y="1241"/>
                    <a:pt x="183" y="2946"/>
                    <a:pt x="265" y="4199"/>
                  </a:cubicBezTo>
                  <a:lnTo>
                    <a:pt x="265" y="4199"/>
                  </a:lnTo>
                  <a:cubicBezTo>
                    <a:pt x="256" y="4061"/>
                    <a:pt x="247" y="3917"/>
                    <a:pt x="238" y="3770"/>
                  </a:cubicBezTo>
                  <a:cubicBezTo>
                    <a:pt x="169" y="2678"/>
                    <a:pt x="128" y="1582"/>
                    <a:pt x="115" y="487"/>
                  </a:cubicBezTo>
                  <a:cubicBezTo>
                    <a:pt x="77" y="326"/>
                    <a:pt x="39" y="161"/>
                    <a:pt x="1" y="0"/>
                  </a:cubicBezTo>
                  <a:close/>
                  <a:moveTo>
                    <a:pt x="265" y="4199"/>
                  </a:moveTo>
                  <a:lnTo>
                    <a:pt x="265" y="4199"/>
                  </a:lnTo>
                  <a:cubicBezTo>
                    <a:pt x="293" y="4647"/>
                    <a:pt x="321" y="5037"/>
                    <a:pt x="345" y="5328"/>
                  </a:cubicBezTo>
                  <a:cubicBezTo>
                    <a:pt x="321" y="5038"/>
                    <a:pt x="294" y="4647"/>
                    <a:pt x="265" y="4199"/>
                  </a:cubicBezTo>
                  <a:close/>
                </a:path>
              </a:pathLst>
            </a:custGeom>
            <a:solidFill>
              <a:srgbClr val="F8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6"/>
            <p:cNvSpPr/>
            <p:nvPr/>
          </p:nvSpPr>
          <p:spPr>
            <a:xfrm>
              <a:off x="4953677" y="4612892"/>
              <a:ext cx="649" cy="2350"/>
            </a:xfrm>
            <a:custGeom>
              <a:avLst/>
              <a:gdLst/>
              <a:ahLst/>
              <a:cxnLst/>
              <a:rect l="l" t="t" r="r" b="b"/>
              <a:pathLst>
                <a:path w="21" h="76" extrusionOk="0">
                  <a:moveTo>
                    <a:pt x="21" y="1"/>
                  </a:moveTo>
                  <a:cubicBezTo>
                    <a:pt x="21" y="1"/>
                    <a:pt x="17" y="4"/>
                    <a:pt x="17" y="7"/>
                  </a:cubicBezTo>
                  <a:cubicBezTo>
                    <a:pt x="17" y="4"/>
                    <a:pt x="21" y="4"/>
                    <a:pt x="21" y="1"/>
                  </a:cubicBezTo>
                  <a:close/>
                  <a:moveTo>
                    <a:pt x="10" y="42"/>
                  </a:moveTo>
                  <a:cubicBezTo>
                    <a:pt x="7" y="52"/>
                    <a:pt x="3" y="62"/>
                    <a:pt x="0" y="76"/>
                  </a:cubicBezTo>
                  <a:cubicBezTo>
                    <a:pt x="3" y="66"/>
                    <a:pt x="7" y="52"/>
                    <a:pt x="10" y="42"/>
                  </a:cubicBezTo>
                  <a:close/>
                </a:path>
              </a:pathLst>
            </a:custGeom>
            <a:solidFill>
              <a:srgbClr val="7A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6"/>
            <p:cNvSpPr/>
            <p:nvPr/>
          </p:nvSpPr>
          <p:spPr>
            <a:xfrm>
              <a:off x="4949749" y="3881801"/>
              <a:ext cx="227206" cy="749126"/>
            </a:xfrm>
            <a:custGeom>
              <a:avLst/>
              <a:gdLst/>
              <a:ahLst/>
              <a:cxnLst/>
              <a:rect l="l" t="t" r="r" b="b"/>
              <a:pathLst>
                <a:path w="7347" h="24222" extrusionOk="0">
                  <a:moveTo>
                    <a:pt x="4656" y="0"/>
                  </a:moveTo>
                  <a:lnTo>
                    <a:pt x="4656" y="0"/>
                  </a:lnTo>
                  <a:cubicBezTo>
                    <a:pt x="4669" y="1095"/>
                    <a:pt x="4710" y="2191"/>
                    <a:pt x="4779" y="3283"/>
                  </a:cubicBezTo>
                  <a:cubicBezTo>
                    <a:pt x="4817" y="3911"/>
                    <a:pt x="4854" y="4460"/>
                    <a:pt x="4886" y="4841"/>
                  </a:cubicBezTo>
                  <a:lnTo>
                    <a:pt x="4886" y="4844"/>
                  </a:lnTo>
                  <a:lnTo>
                    <a:pt x="4886" y="4869"/>
                  </a:lnTo>
                  <a:lnTo>
                    <a:pt x="4886" y="4872"/>
                  </a:lnTo>
                  <a:lnTo>
                    <a:pt x="4886" y="4879"/>
                  </a:lnTo>
                  <a:cubicBezTo>
                    <a:pt x="4886" y="4879"/>
                    <a:pt x="4889" y="4879"/>
                    <a:pt x="4889" y="4882"/>
                  </a:cubicBezTo>
                  <a:lnTo>
                    <a:pt x="4889" y="4885"/>
                  </a:lnTo>
                  <a:lnTo>
                    <a:pt x="4889" y="4890"/>
                  </a:lnTo>
                  <a:lnTo>
                    <a:pt x="4889" y="4896"/>
                  </a:lnTo>
                  <a:lnTo>
                    <a:pt x="4889" y="4913"/>
                  </a:lnTo>
                  <a:cubicBezTo>
                    <a:pt x="4889" y="4917"/>
                    <a:pt x="4889" y="4923"/>
                    <a:pt x="4892" y="4927"/>
                  </a:cubicBezTo>
                  <a:cubicBezTo>
                    <a:pt x="4913" y="5191"/>
                    <a:pt x="4930" y="5356"/>
                    <a:pt x="4941" y="5377"/>
                  </a:cubicBezTo>
                  <a:cubicBezTo>
                    <a:pt x="4879" y="5583"/>
                    <a:pt x="4803" y="5830"/>
                    <a:pt x="4721" y="6112"/>
                  </a:cubicBezTo>
                  <a:cubicBezTo>
                    <a:pt x="4721" y="6115"/>
                    <a:pt x="4717" y="6115"/>
                    <a:pt x="4717" y="6115"/>
                  </a:cubicBezTo>
                  <a:lnTo>
                    <a:pt x="4717" y="6118"/>
                  </a:lnTo>
                  <a:lnTo>
                    <a:pt x="4717" y="6121"/>
                  </a:lnTo>
                  <a:cubicBezTo>
                    <a:pt x="4717" y="6126"/>
                    <a:pt x="4714" y="6126"/>
                    <a:pt x="4714" y="6129"/>
                  </a:cubicBezTo>
                  <a:lnTo>
                    <a:pt x="4714" y="6132"/>
                  </a:lnTo>
                  <a:cubicBezTo>
                    <a:pt x="4714" y="6135"/>
                    <a:pt x="4710" y="6139"/>
                    <a:pt x="4710" y="6139"/>
                  </a:cubicBezTo>
                  <a:lnTo>
                    <a:pt x="4710" y="6142"/>
                  </a:lnTo>
                  <a:cubicBezTo>
                    <a:pt x="4710" y="6146"/>
                    <a:pt x="4707" y="6149"/>
                    <a:pt x="4707" y="6153"/>
                  </a:cubicBezTo>
                  <a:lnTo>
                    <a:pt x="4707" y="6156"/>
                  </a:lnTo>
                  <a:cubicBezTo>
                    <a:pt x="4092" y="8264"/>
                    <a:pt x="3018" y="12357"/>
                    <a:pt x="1957" y="16504"/>
                  </a:cubicBezTo>
                  <a:cubicBezTo>
                    <a:pt x="1322" y="18980"/>
                    <a:pt x="690" y="21476"/>
                    <a:pt x="162" y="23573"/>
                  </a:cubicBezTo>
                  <a:lnTo>
                    <a:pt x="162" y="23577"/>
                  </a:lnTo>
                  <a:lnTo>
                    <a:pt x="162" y="23583"/>
                  </a:lnTo>
                  <a:cubicBezTo>
                    <a:pt x="162" y="23583"/>
                    <a:pt x="158" y="23587"/>
                    <a:pt x="158" y="23590"/>
                  </a:cubicBezTo>
                  <a:cubicBezTo>
                    <a:pt x="154" y="23604"/>
                    <a:pt x="151" y="23615"/>
                    <a:pt x="151" y="23628"/>
                  </a:cubicBezTo>
                  <a:lnTo>
                    <a:pt x="148" y="23628"/>
                  </a:lnTo>
                  <a:lnTo>
                    <a:pt x="148" y="23639"/>
                  </a:lnTo>
                  <a:cubicBezTo>
                    <a:pt x="148" y="23639"/>
                    <a:pt x="144" y="23642"/>
                    <a:pt x="144" y="23645"/>
                  </a:cubicBezTo>
                  <a:cubicBezTo>
                    <a:pt x="141" y="23656"/>
                    <a:pt x="141" y="23666"/>
                    <a:pt x="137" y="23680"/>
                  </a:cubicBezTo>
                  <a:cubicBezTo>
                    <a:pt x="134" y="23690"/>
                    <a:pt x="130" y="23700"/>
                    <a:pt x="127" y="23714"/>
                  </a:cubicBezTo>
                  <a:lnTo>
                    <a:pt x="127" y="23718"/>
                  </a:lnTo>
                  <a:cubicBezTo>
                    <a:pt x="113" y="23765"/>
                    <a:pt x="103" y="23813"/>
                    <a:pt x="89" y="23862"/>
                  </a:cubicBezTo>
                  <a:lnTo>
                    <a:pt x="89" y="23865"/>
                  </a:lnTo>
                  <a:lnTo>
                    <a:pt x="89" y="23872"/>
                  </a:lnTo>
                  <a:cubicBezTo>
                    <a:pt x="86" y="23875"/>
                    <a:pt x="86" y="23878"/>
                    <a:pt x="86" y="23878"/>
                  </a:cubicBezTo>
                  <a:cubicBezTo>
                    <a:pt x="59" y="23995"/>
                    <a:pt x="27" y="24109"/>
                    <a:pt x="0" y="24222"/>
                  </a:cubicBezTo>
                  <a:cubicBezTo>
                    <a:pt x="618" y="24054"/>
                    <a:pt x="1212" y="23868"/>
                    <a:pt x="1789" y="23669"/>
                  </a:cubicBezTo>
                  <a:cubicBezTo>
                    <a:pt x="2537" y="20641"/>
                    <a:pt x="3155" y="17575"/>
                    <a:pt x="3852" y="14547"/>
                  </a:cubicBezTo>
                  <a:cubicBezTo>
                    <a:pt x="4309" y="12549"/>
                    <a:pt x="4755" y="10537"/>
                    <a:pt x="5373" y="8583"/>
                  </a:cubicBezTo>
                  <a:cubicBezTo>
                    <a:pt x="5627" y="7777"/>
                    <a:pt x="7347" y="7344"/>
                    <a:pt x="6898" y="6644"/>
                  </a:cubicBezTo>
                  <a:cubicBezTo>
                    <a:pt x="6331" y="5758"/>
                    <a:pt x="5538" y="4457"/>
                    <a:pt x="5250" y="2846"/>
                  </a:cubicBezTo>
                  <a:cubicBezTo>
                    <a:pt x="5074" y="1868"/>
                    <a:pt x="4865" y="930"/>
                    <a:pt x="4656" y="0"/>
                  </a:cubicBezTo>
                  <a:close/>
                </a:path>
              </a:pathLst>
            </a:custGeom>
            <a:solidFill>
              <a:srgbClr val="F79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6"/>
            <p:cNvSpPr/>
            <p:nvPr/>
          </p:nvSpPr>
          <p:spPr>
            <a:xfrm>
              <a:off x="5203335" y="3803923"/>
              <a:ext cx="109320" cy="266255"/>
            </a:xfrm>
            <a:custGeom>
              <a:avLst/>
              <a:gdLst/>
              <a:ahLst/>
              <a:cxnLst/>
              <a:rect l="l" t="t" r="r" b="b"/>
              <a:pathLst>
                <a:path w="3535" h="8609" extrusionOk="0">
                  <a:moveTo>
                    <a:pt x="132" y="0"/>
                  </a:moveTo>
                  <a:cubicBezTo>
                    <a:pt x="39" y="0"/>
                    <a:pt x="1" y="109"/>
                    <a:pt x="67" y="407"/>
                  </a:cubicBezTo>
                  <a:cubicBezTo>
                    <a:pt x="273" y="1317"/>
                    <a:pt x="696" y="2147"/>
                    <a:pt x="840" y="3092"/>
                  </a:cubicBezTo>
                  <a:cubicBezTo>
                    <a:pt x="1111" y="4870"/>
                    <a:pt x="1015" y="6940"/>
                    <a:pt x="276" y="8609"/>
                  </a:cubicBezTo>
                  <a:cubicBezTo>
                    <a:pt x="750" y="7538"/>
                    <a:pt x="1674" y="6741"/>
                    <a:pt x="2371" y="5801"/>
                  </a:cubicBezTo>
                  <a:cubicBezTo>
                    <a:pt x="3068" y="4860"/>
                    <a:pt x="3535" y="3555"/>
                    <a:pt x="2962" y="2535"/>
                  </a:cubicBezTo>
                  <a:cubicBezTo>
                    <a:pt x="2505" y="1732"/>
                    <a:pt x="1595" y="1351"/>
                    <a:pt x="974" y="702"/>
                  </a:cubicBezTo>
                  <a:cubicBezTo>
                    <a:pt x="766" y="486"/>
                    <a:pt x="328" y="0"/>
                    <a:pt x="132"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6"/>
            <p:cNvSpPr/>
            <p:nvPr/>
          </p:nvSpPr>
          <p:spPr>
            <a:xfrm>
              <a:off x="5462859" y="3841749"/>
              <a:ext cx="92002" cy="171524"/>
            </a:xfrm>
            <a:custGeom>
              <a:avLst/>
              <a:gdLst/>
              <a:ahLst/>
              <a:cxnLst/>
              <a:rect l="l" t="t" r="r" b="b"/>
              <a:pathLst>
                <a:path w="2975" h="5546" extrusionOk="0">
                  <a:moveTo>
                    <a:pt x="86" y="1"/>
                  </a:moveTo>
                  <a:cubicBezTo>
                    <a:pt x="1" y="643"/>
                    <a:pt x="194" y="1292"/>
                    <a:pt x="433" y="1892"/>
                  </a:cubicBezTo>
                  <a:cubicBezTo>
                    <a:pt x="674" y="2493"/>
                    <a:pt x="966" y="3081"/>
                    <a:pt x="1089" y="3716"/>
                  </a:cubicBezTo>
                  <a:cubicBezTo>
                    <a:pt x="1216" y="4351"/>
                    <a:pt x="1141" y="5014"/>
                    <a:pt x="760" y="5546"/>
                  </a:cubicBezTo>
                  <a:cubicBezTo>
                    <a:pt x="2975" y="4540"/>
                    <a:pt x="1045" y="1347"/>
                    <a:pt x="86"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6"/>
            <p:cNvSpPr/>
            <p:nvPr/>
          </p:nvSpPr>
          <p:spPr>
            <a:xfrm>
              <a:off x="5169936" y="3872028"/>
              <a:ext cx="707564" cy="931258"/>
            </a:xfrm>
            <a:custGeom>
              <a:avLst/>
              <a:gdLst/>
              <a:ahLst/>
              <a:cxnLst/>
              <a:rect l="l" t="t" r="r" b="b"/>
              <a:pathLst>
                <a:path w="22880" h="30111" extrusionOk="0">
                  <a:moveTo>
                    <a:pt x="22880" y="0"/>
                  </a:moveTo>
                  <a:lnTo>
                    <a:pt x="11636" y="3241"/>
                  </a:lnTo>
                  <a:lnTo>
                    <a:pt x="4364" y="7790"/>
                  </a:lnTo>
                  <a:cubicBezTo>
                    <a:pt x="4022" y="8006"/>
                    <a:pt x="3637" y="8111"/>
                    <a:pt x="3253" y="8111"/>
                  </a:cubicBezTo>
                  <a:cubicBezTo>
                    <a:pt x="2750" y="8111"/>
                    <a:pt x="2250" y="7930"/>
                    <a:pt x="1854" y="7578"/>
                  </a:cubicBezTo>
                  <a:lnTo>
                    <a:pt x="1597" y="7348"/>
                  </a:lnTo>
                  <a:lnTo>
                    <a:pt x="1597" y="7348"/>
                  </a:lnTo>
                  <a:lnTo>
                    <a:pt x="2840" y="9597"/>
                  </a:lnTo>
                  <a:lnTo>
                    <a:pt x="0" y="29056"/>
                  </a:lnTo>
                  <a:lnTo>
                    <a:pt x="437" y="30111"/>
                  </a:lnTo>
                  <a:lnTo>
                    <a:pt x="3646" y="9655"/>
                  </a:lnTo>
                  <a:cubicBezTo>
                    <a:pt x="3646" y="9655"/>
                    <a:pt x="9030" y="6287"/>
                    <a:pt x="11238" y="4306"/>
                  </a:cubicBezTo>
                  <a:cubicBezTo>
                    <a:pt x="14681" y="3052"/>
                    <a:pt x="21733" y="1143"/>
                    <a:pt x="22451" y="687"/>
                  </a:cubicBezTo>
                  <a:cubicBezTo>
                    <a:pt x="22722" y="512"/>
                    <a:pt x="22859" y="251"/>
                    <a:pt x="22880"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6"/>
            <p:cNvSpPr/>
            <p:nvPr/>
          </p:nvSpPr>
          <p:spPr>
            <a:xfrm>
              <a:off x="4814576" y="4386804"/>
              <a:ext cx="539177" cy="270059"/>
            </a:xfrm>
            <a:custGeom>
              <a:avLst/>
              <a:gdLst/>
              <a:ahLst/>
              <a:cxnLst/>
              <a:rect l="l" t="t" r="r" b="b"/>
              <a:pathLst>
                <a:path w="17435" h="8732" extrusionOk="0">
                  <a:moveTo>
                    <a:pt x="17435" y="1"/>
                  </a:moveTo>
                  <a:cubicBezTo>
                    <a:pt x="17346" y="106"/>
                    <a:pt x="16690" y="877"/>
                    <a:pt x="15495" y="1924"/>
                  </a:cubicBezTo>
                  <a:lnTo>
                    <a:pt x="15495" y="1924"/>
                  </a:lnTo>
                  <a:cubicBezTo>
                    <a:pt x="16689" y="878"/>
                    <a:pt x="17345" y="108"/>
                    <a:pt x="17435" y="1"/>
                  </a:cubicBezTo>
                  <a:close/>
                  <a:moveTo>
                    <a:pt x="15495" y="1924"/>
                  </a:moveTo>
                  <a:lnTo>
                    <a:pt x="15495" y="1924"/>
                  </a:lnTo>
                  <a:cubicBezTo>
                    <a:pt x="12854" y="4240"/>
                    <a:pt x="7582" y="7908"/>
                    <a:pt x="1" y="8729"/>
                  </a:cubicBezTo>
                  <a:lnTo>
                    <a:pt x="4" y="8732"/>
                  </a:lnTo>
                  <a:cubicBezTo>
                    <a:pt x="7585" y="7912"/>
                    <a:pt x="12855" y="4241"/>
                    <a:pt x="15495" y="19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6"/>
            <p:cNvSpPr/>
            <p:nvPr/>
          </p:nvSpPr>
          <p:spPr>
            <a:xfrm>
              <a:off x="4814699" y="4386371"/>
              <a:ext cx="539363" cy="757353"/>
            </a:xfrm>
            <a:custGeom>
              <a:avLst/>
              <a:gdLst/>
              <a:ahLst/>
              <a:cxnLst/>
              <a:rect l="l" t="t" r="r" b="b"/>
              <a:pathLst>
                <a:path w="17441" h="24488" extrusionOk="0">
                  <a:moveTo>
                    <a:pt x="17441" y="1"/>
                  </a:moveTo>
                  <a:cubicBezTo>
                    <a:pt x="17440" y="1"/>
                    <a:pt x="17437" y="1"/>
                    <a:pt x="17434" y="8"/>
                  </a:cubicBezTo>
                  <a:lnTo>
                    <a:pt x="17431" y="12"/>
                  </a:lnTo>
                  <a:lnTo>
                    <a:pt x="17431" y="15"/>
                  </a:lnTo>
                  <a:cubicBezTo>
                    <a:pt x="17146" y="351"/>
                    <a:pt x="11010" y="7554"/>
                    <a:pt x="0" y="8746"/>
                  </a:cubicBezTo>
                  <a:cubicBezTo>
                    <a:pt x="704" y="14023"/>
                    <a:pt x="1624" y="19276"/>
                    <a:pt x="2750" y="24487"/>
                  </a:cubicBezTo>
                  <a:lnTo>
                    <a:pt x="14169" y="24487"/>
                  </a:lnTo>
                  <a:lnTo>
                    <a:pt x="17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6"/>
            <p:cNvSpPr/>
            <p:nvPr/>
          </p:nvSpPr>
          <p:spPr>
            <a:xfrm>
              <a:off x="3463395" y="4373752"/>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6"/>
            <p:cNvSpPr/>
            <p:nvPr/>
          </p:nvSpPr>
          <p:spPr>
            <a:xfrm>
              <a:off x="3131600" y="4722379"/>
              <a:ext cx="1732" cy="680"/>
            </a:xfrm>
            <a:custGeom>
              <a:avLst/>
              <a:gdLst/>
              <a:ahLst/>
              <a:cxnLst/>
              <a:rect l="l" t="t" r="r" b="b"/>
              <a:pathLst>
                <a:path w="56" h="22" extrusionOk="0">
                  <a:moveTo>
                    <a:pt x="1" y="21"/>
                  </a:moveTo>
                  <a:cubicBezTo>
                    <a:pt x="18" y="14"/>
                    <a:pt x="39" y="7"/>
                    <a:pt x="55" y="0"/>
                  </a:cubicBezTo>
                  <a:cubicBezTo>
                    <a:pt x="39" y="7"/>
                    <a:pt x="18" y="14"/>
                    <a:pt x="1"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6"/>
            <p:cNvSpPr/>
            <p:nvPr/>
          </p:nvSpPr>
          <p:spPr>
            <a:xfrm>
              <a:off x="3123312" y="4725348"/>
              <a:ext cx="2165" cy="742"/>
            </a:xfrm>
            <a:custGeom>
              <a:avLst/>
              <a:gdLst/>
              <a:ahLst/>
              <a:cxnLst/>
              <a:rect l="l" t="t" r="r" b="b"/>
              <a:pathLst>
                <a:path w="70" h="24" extrusionOk="0">
                  <a:moveTo>
                    <a:pt x="1" y="24"/>
                  </a:moveTo>
                  <a:cubicBezTo>
                    <a:pt x="25" y="14"/>
                    <a:pt x="45" y="7"/>
                    <a:pt x="69" y="0"/>
                  </a:cubicBezTo>
                  <a:cubicBezTo>
                    <a:pt x="45" y="7"/>
                    <a:pt x="25" y="14"/>
                    <a:pt x="1" y="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6"/>
            <p:cNvSpPr/>
            <p:nvPr/>
          </p:nvSpPr>
          <p:spPr>
            <a:xfrm>
              <a:off x="3115364" y="4728751"/>
              <a:ext cx="124" cy="124"/>
            </a:xfrm>
            <a:custGeom>
              <a:avLst/>
              <a:gdLst/>
              <a:ahLst/>
              <a:cxnLst/>
              <a:rect l="l" t="t" r="r" b="b"/>
              <a:pathLst>
                <a:path w="4" h="4" extrusionOk="0">
                  <a:moveTo>
                    <a:pt x="0" y="4"/>
                  </a:moveTo>
                  <a:lnTo>
                    <a:pt x="0" y="4"/>
                  </a:lnTo>
                  <a:lnTo>
                    <a:pt x="3"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6"/>
            <p:cNvSpPr/>
            <p:nvPr/>
          </p:nvSpPr>
          <p:spPr>
            <a:xfrm>
              <a:off x="3463395" y="4373443"/>
              <a:ext cx="31" cy="216"/>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6"/>
            <p:cNvSpPr/>
            <p:nvPr/>
          </p:nvSpPr>
          <p:spPr>
            <a:xfrm>
              <a:off x="3133301" y="4670543"/>
              <a:ext cx="104712" cy="51865"/>
            </a:xfrm>
            <a:custGeom>
              <a:avLst/>
              <a:gdLst/>
              <a:ahLst/>
              <a:cxnLst/>
              <a:rect l="l" t="t" r="r" b="b"/>
              <a:pathLst>
                <a:path w="3386" h="1677" extrusionOk="0">
                  <a:moveTo>
                    <a:pt x="3386" y="0"/>
                  </a:moveTo>
                  <a:cubicBezTo>
                    <a:pt x="2390" y="632"/>
                    <a:pt x="1267" y="1203"/>
                    <a:pt x="0" y="1676"/>
                  </a:cubicBezTo>
                  <a:cubicBezTo>
                    <a:pt x="1267" y="1203"/>
                    <a:pt x="2390" y="632"/>
                    <a:pt x="3386" y="4"/>
                  </a:cubicBezTo>
                  <a:lnTo>
                    <a:pt x="3386"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6"/>
            <p:cNvSpPr/>
            <p:nvPr/>
          </p:nvSpPr>
          <p:spPr>
            <a:xfrm>
              <a:off x="3115457" y="4726060"/>
              <a:ext cx="7886" cy="2722"/>
            </a:xfrm>
            <a:custGeom>
              <a:avLst/>
              <a:gdLst/>
              <a:ahLst/>
              <a:cxnLst/>
              <a:rect l="l" t="t" r="r" b="b"/>
              <a:pathLst>
                <a:path w="255" h="88" extrusionOk="0">
                  <a:moveTo>
                    <a:pt x="0" y="87"/>
                  </a:moveTo>
                  <a:cubicBezTo>
                    <a:pt x="87" y="59"/>
                    <a:pt x="169" y="29"/>
                    <a:pt x="255" y="1"/>
                  </a:cubicBezTo>
                  <a:cubicBezTo>
                    <a:pt x="169" y="29"/>
                    <a:pt x="87" y="59"/>
                    <a:pt x="0" y="87"/>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6"/>
            <p:cNvSpPr/>
            <p:nvPr/>
          </p:nvSpPr>
          <p:spPr>
            <a:xfrm>
              <a:off x="3125446" y="4723029"/>
              <a:ext cx="6185" cy="2350"/>
            </a:xfrm>
            <a:custGeom>
              <a:avLst/>
              <a:gdLst/>
              <a:ahLst/>
              <a:cxnLst/>
              <a:rect l="l" t="t" r="r" b="b"/>
              <a:pathLst>
                <a:path w="200" h="76" extrusionOk="0">
                  <a:moveTo>
                    <a:pt x="0" y="75"/>
                  </a:moveTo>
                  <a:cubicBezTo>
                    <a:pt x="65" y="51"/>
                    <a:pt x="131" y="27"/>
                    <a:pt x="200" y="0"/>
                  </a:cubicBezTo>
                  <a:cubicBezTo>
                    <a:pt x="131" y="27"/>
                    <a:pt x="65" y="51"/>
                    <a:pt x="0" y="75"/>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6"/>
            <p:cNvSpPr/>
            <p:nvPr/>
          </p:nvSpPr>
          <p:spPr>
            <a:xfrm>
              <a:off x="3115364" y="4670636"/>
              <a:ext cx="495975" cy="473098"/>
            </a:xfrm>
            <a:custGeom>
              <a:avLst/>
              <a:gdLst/>
              <a:ahLst/>
              <a:cxnLst/>
              <a:rect l="l" t="t" r="r" b="b"/>
              <a:pathLst>
                <a:path w="16038" h="15297" extrusionOk="0">
                  <a:moveTo>
                    <a:pt x="3966" y="1"/>
                  </a:moveTo>
                  <a:cubicBezTo>
                    <a:pt x="2970" y="629"/>
                    <a:pt x="1847" y="1200"/>
                    <a:pt x="580" y="1673"/>
                  </a:cubicBezTo>
                  <a:cubicBezTo>
                    <a:pt x="564" y="1680"/>
                    <a:pt x="543" y="1687"/>
                    <a:pt x="526" y="1694"/>
                  </a:cubicBezTo>
                  <a:cubicBezTo>
                    <a:pt x="457" y="1721"/>
                    <a:pt x="391" y="1745"/>
                    <a:pt x="326" y="1769"/>
                  </a:cubicBezTo>
                  <a:cubicBezTo>
                    <a:pt x="302" y="1776"/>
                    <a:pt x="282" y="1783"/>
                    <a:pt x="258" y="1793"/>
                  </a:cubicBezTo>
                  <a:cubicBezTo>
                    <a:pt x="172" y="1821"/>
                    <a:pt x="90" y="1851"/>
                    <a:pt x="3" y="1879"/>
                  </a:cubicBezTo>
                  <a:lnTo>
                    <a:pt x="0" y="1883"/>
                  </a:lnTo>
                  <a:cubicBezTo>
                    <a:pt x="364" y="2861"/>
                    <a:pt x="4549" y="9638"/>
                    <a:pt x="8092" y="15296"/>
                  </a:cubicBezTo>
                  <a:lnTo>
                    <a:pt x="16037" y="15296"/>
                  </a:lnTo>
                  <a:cubicBezTo>
                    <a:pt x="11632" y="10511"/>
                    <a:pt x="7577" y="5395"/>
                    <a:pt x="3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6"/>
            <p:cNvSpPr/>
            <p:nvPr/>
          </p:nvSpPr>
          <p:spPr>
            <a:xfrm>
              <a:off x="3463395" y="4373628"/>
              <a:ext cx="31" cy="155"/>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6"/>
            <p:cNvSpPr/>
            <p:nvPr/>
          </p:nvSpPr>
          <p:spPr>
            <a:xfrm>
              <a:off x="3237982" y="4373752"/>
              <a:ext cx="225443" cy="296904"/>
            </a:xfrm>
            <a:custGeom>
              <a:avLst/>
              <a:gdLst/>
              <a:ahLst/>
              <a:cxnLst/>
              <a:rect l="l" t="t" r="r" b="b"/>
              <a:pathLst>
                <a:path w="7290" h="9600" extrusionOk="0">
                  <a:moveTo>
                    <a:pt x="7290" y="0"/>
                  </a:moveTo>
                  <a:lnTo>
                    <a:pt x="7290" y="0"/>
                  </a:lnTo>
                  <a:cubicBezTo>
                    <a:pt x="7276" y="57"/>
                    <a:pt x="7197" y="367"/>
                    <a:pt x="7024" y="856"/>
                  </a:cubicBezTo>
                  <a:lnTo>
                    <a:pt x="7024" y="856"/>
                  </a:lnTo>
                  <a:cubicBezTo>
                    <a:pt x="7197" y="368"/>
                    <a:pt x="7276" y="58"/>
                    <a:pt x="7290" y="0"/>
                  </a:cubicBezTo>
                  <a:close/>
                  <a:moveTo>
                    <a:pt x="7024" y="857"/>
                  </a:moveTo>
                  <a:lnTo>
                    <a:pt x="7024" y="857"/>
                  </a:lnTo>
                  <a:cubicBezTo>
                    <a:pt x="6396" y="2625"/>
                    <a:pt x="4531" y="6726"/>
                    <a:pt x="1" y="9596"/>
                  </a:cubicBezTo>
                  <a:lnTo>
                    <a:pt x="1" y="9600"/>
                  </a:lnTo>
                  <a:cubicBezTo>
                    <a:pt x="4533" y="6727"/>
                    <a:pt x="6397" y="2625"/>
                    <a:pt x="7024" y="857"/>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6"/>
            <p:cNvSpPr/>
            <p:nvPr/>
          </p:nvSpPr>
          <p:spPr>
            <a:xfrm>
              <a:off x="3237982" y="4373443"/>
              <a:ext cx="484286" cy="770280"/>
            </a:xfrm>
            <a:custGeom>
              <a:avLst/>
              <a:gdLst/>
              <a:ahLst/>
              <a:cxnLst/>
              <a:rect l="l" t="t" r="r" b="b"/>
              <a:pathLst>
                <a:path w="15660" h="24906" extrusionOk="0">
                  <a:moveTo>
                    <a:pt x="7290" y="0"/>
                  </a:moveTo>
                  <a:lnTo>
                    <a:pt x="7290" y="7"/>
                  </a:lnTo>
                  <a:lnTo>
                    <a:pt x="7290" y="10"/>
                  </a:lnTo>
                  <a:cubicBezTo>
                    <a:pt x="7224" y="271"/>
                    <a:pt x="5786" y="5943"/>
                    <a:pt x="1" y="9610"/>
                  </a:cubicBezTo>
                  <a:cubicBezTo>
                    <a:pt x="3612" y="15004"/>
                    <a:pt x="7667" y="20120"/>
                    <a:pt x="12072" y="24905"/>
                  </a:cubicBezTo>
                  <a:lnTo>
                    <a:pt x="15660" y="24905"/>
                  </a:lnTo>
                  <a:lnTo>
                    <a:pt x="7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6"/>
            <p:cNvSpPr/>
            <p:nvPr/>
          </p:nvSpPr>
          <p:spPr>
            <a:xfrm>
              <a:off x="3668089" y="4286255"/>
              <a:ext cx="678062" cy="43360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6"/>
            <p:cNvSpPr/>
            <p:nvPr/>
          </p:nvSpPr>
          <p:spPr>
            <a:xfrm>
              <a:off x="4346122" y="4286255"/>
              <a:ext cx="31" cy="31"/>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6"/>
            <p:cNvSpPr/>
            <p:nvPr/>
          </p:nvSpPr>
          <p:spPr>
            <a:xfrm>
              <a:off x="3787955" y="3338262"/>
              <a:ext cx="561382" cy="1457675"/>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6"/>
            <p:cNvSpPr/>
            <p:nvPr/>
          </p:nvSpPr>
          <p:spPr>
            <a:xfrm>
              <a:off x="3890533" y="2918684"/>
              <a:ext cx="263017" cy="518005"/>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6"/>
            <p:cNvSpPr/>
            <p:nvPr/>
          </p:nvSpPr>
          <p:spPr>
            <a:xfrm>
              <a:off x="3653028" y="3001666"/>
              <a:ext cx="351679" cy="48002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p:nvPr/>
          </p:nvSpPr>
          <p:spPr>
            <a:xfrm>
              <a:off x="3745185" y="3521576"/>
              <a:ext cx="273965" cy="220173"/>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6"/>
            <p:cNvSpPr/>
            <p:nvPr/>
          </p:nvSpPr>
          <p:spPr>
            <a:xfrm>
              <a:off x="3939921" y="3682281"/>
              <a:ext cx="53315" cy="36092"/>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6"/>
            <p:cNvSpPr/>
            <p:nvPr/>
          </p:nvSpPr>
          <p:spPr>
            <a:xfrm>
              <a:off x="3770667" y="3521204"/>
              <a:ext cx="248482" cy="220544"/>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6"/>
            <p:cNvSpPr/>
            <p:nvPr/>
          </p:nvSpPr>
          <p:spPr>
            <a:xfrm>
              <a:off x="3776698" y="3412243"/>
              <a:ext cx="238927" cy="277822"/>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6"/>
            <p:cNvSpPr/>
            <p:nvPr/>
          </p:nvSpPr>
          <p:spPr>
            <a:xfrm>
              <a:off x="3793181" y="3433986"/>
              <a:ext cx="222444" cy="256080"/>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6"/>
            <p:cNvSpPr/>
            <p:nvPr/>
          </p:nvSpPr>
          <p:spPr>
            <a:xfrm>
              <a:off x="3848691" y="3456193"/>
              <a:ext cx="413096" cy="359378"/>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6"/>
            <p:cNvSpPr/>
            <p:nvPr/>
          </p:nvSpPr>
          <p:spPr>
            <a:xfrm>
              <a:off x="3848691" y="3456193"/>
              <a:ext cx="290107" cy="32919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6"/>
            <p:cNvSpPr/>
            <p:nvPr/>
          </p:nvSpPr>
          <p:spPr>
            <a:xfrm>
              <a:off x="3934694" y="3621537"/>
              <a:ext cx="180757" cy="211266"/>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6"/>
            <p:cNvSpPr/>
            <p:nvPr/>
          </p:nvSpPr>
          <p:spPr>
            <a:xfrm>
              <a:off x="3916108" y="3827336"/>
              <a:ext cx="298705" cy="892784"/>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6"/>
            <p:cNvSpPr/>
            <p:nvPr/>
          </p:nvSpPr>
          <p:spPr>
            <a:xfrm>
              <a:off x="3901697" y="3485482"/>
              <a:ext cx="70602" cy="69123"/>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6"/>
            <p:cNvSpPr/>
            <p:nvPr/>
          </p:nvSpPr>
          <p:spPr>
            <a:xfrm>
              <a:off x="3926221" y="3609970"/>
              <a:ext cx="63520" cy="54061"/>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6"/>
            <p:cNvSpPr/>
            <p:nvPr/>
          </p:nvSpPr>
          <p:spPr>
            <a:xfrm>
              <a:off x="3668089" y="4719843"/>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6"/>
            <p:cNvSpPr/>
            <p:nvPr/>
          </p:nvSpPr>
          <p:spPr>
            <a:xfrm>
              <a:off x="3718218" y="4713224"/>
              <a:ext cx="1299" cy="278"/>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6"/>
            <p:cNvSpPr/>
            <p:nvPr/>
          </p:nvSpPr>
          <p:spPr>
            <a:xfrm>
              <a:off x="3703993" y="4714833"/>
              <a:ext cx="4824" cy="680"/>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6"/>
            <p:cNvSpPr/>
            <p:nvPr/>
          </p:nvSpPr>
          <p:spPr>
            <a:xfrm>
              <a:off x="3680830" y="4717276"/>
              <a:ext cx="9494" cy="1175"/>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6"/>
            <p:cNvSpPr/>
            <p:nvPr/>
          </p:nvSpPr>
          <p:spPr>
            <a:xfrm>
              <a:off x="4345813" y="4286688"/>
              <a:ext cx="124" cy="31"/>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6"/>
            <p:cNvSpPr/>
            <p:nvPr/>
          </p:nvSpPr>
          <p:spPr>
            <a:xfrm>
              <a:off x="3692953" y="4716101"/>
              <a:ext cx="6711" cy="866"/>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6"/>
            <p:cNvSpPr/>
            <p:nvPr/>
          </p:nvSpPr>
          <p:spPr>
            <a:xfrm>
              <a:off x="3668089" y="4718761"/>
              <a:ext cx="10143" cy="1113"/>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6"/>
            <p:cNvSpPr/>
            <p:nvPr/>
          </p:nvSpPr>
          <p:spPr>
            <a:xfrm>
              <a:off x="4345905" y="4286255"/>
              <a:ext cx="247" cy="247"/>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6"/>
            <p:cNvSpPr/>
            <p:nvPr/>
          </p:nvSpPr>
          <p:spPr>
            <a:xfrm>
              <a:off x="3678201" y="4718420"/>
              <a:ext cx="2660" cy="371"/>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6"/>
            <p:cNvSpPr/>
            <p:nvPr/>
          </p:nvSpPr>
          <p:spPr>
            <a:xfrm>
              <a:off x="3699632" y="4715482"/>
              <a:ext cx="4391" cy="649"/>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6"/>
            <p:cNvSpPr/>
            <p:nvPr/>
          </p:nvSpPr>
          <p:spPr>
            <a:xfrm>
              <a:off x="3708786" y="4713472"/>
              <a:ext cx="9463" cy="1392"/>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6"/>
            <p:cNvSpPr/>
            <p:nvPr/>
          </p:nvSpPr>
          <p:spPr>
            <a:xfrm>
              <a:off x="3690293" y="4716936"/>
              <a:ext cx="2690" cy="371"/>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6"/>
            <p:cNvSpPr/>
            <p:nvPr/>
          </p:nvSpPr>
          <p:spPr>
            <a:xfrm>
              <a:off x="3719486" y="4672553"/>
              <a:ext cx="163129" cy="4070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6"/>
            <p:cNvSpPr/>
            <p:nvPr/>
          </p:nvSpPr>
          <p:spPr>
            <a:xfrm>
              <a:off x="3668089" y="4672677"/>
              <a:ext cx="412942" cy="471057"/>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6"/>
            <p:cNvSpPr/>
            <p:nvPr/>
          </p:nvSpPr>
          <p:spPr>
            <a:xfrm>
              <a:off x="4345905" y="4286471"/>
              <a:ext cx="31" cy="247"/>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6"/>
            <p:cNvSpPr/>
            <p:nvPr/>
          </p:nvSpPr>
          <p:spPr>
            <a:xfrm>
              <a:off x="3882585" y="4286255"/>
              <a:ext cx="547342" cy="857465"/>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56"/>
          <p:cNvSpPr txBox="1">
            <a:spLocks noGrp="1"/>
          </p:cNvSpPr>
          <p:nvPr>
            <p:ph type="ctrTitle"/>
          </p:nvPr>
        </p:nvSpPr>
        <p:spPr>
          <a:xfrm>
            <a:off x="245327" y="1424925"/>
            <a:ext cx="8571571" cy="714900"/>
          </a:xfrm>
          <a:prstGeom prst="rect">
            <a:avLst/>
          </a:prstGeom>
        </p:spPr>
        <p:txBody>
          <a:bodyPr spcFirstLastPara="1" wrap="square" lIns="91425" tIns="91425" rIns="91425" bIns="91425" anchor="ctr" anchorCtr="0">
            <a:noAutofit/>
          </a:bodyPr>
          <a:lstStyle/>
          <a:p>
            <a:pPr lvl="0"/>
            <a:r>
              <a:rPr lang="pl-PL" sz="2800" dirty="0">
                <a:solidFill>
                  <a:schemeClr val="dk1"/>
                </a:solidFill>
                <a:effectLst>
                  <a:outerShdw blurRad="38100" dist="38100" dir="2700000" algn="tl">
                    <a:srgbClr val="000000">
                      <a:alpha val="43137"/>
                    </a:srgbClr>
                  </a:outerShdw>
                </a:effectLst>
              </a:rPr>
              <a:t>Idemo u srednju - Postupak prijava i upisa u srednju </a:t>
            </a:r>
            <a:r>
              <a:rPr lang="pl-PL" sz="2800" dirty="0" smtClean="0">
                <a:solidFill>
                  <a:schemeClr val="dk1"/>
                </a:solidFill>
                <a:effectLst>
                  <a:outerShdw blurRad="38100" dist="38100" dir="2700000" algn="tl">
                    <a:srgbClr val="000000">
                      <a:alpha val="43137"/>
                    </a:srgbClr>
                  </a:outerShdw>
                </a:effectLst>
              </a:rPr>
              <a:t>školu</a:t>
            </a:r>
            <a:endParaRPr sz="2800" dirty="0">
              <a:solidFill>
                <a:schemeClr val="dk1"/>
              </a:solidFill>
              <a:effectLst>
                <a:outerShdw blurRad="38100" dist="38100" dir="2700000" algn="tl">
                  <a:srgbClr val="000000">
                    <a:alpha val="43137"/>
                  </a:srgbClr>
                </a:outerShdw>
              </a:effectLst>
            </a:endParaRPr>
          </a:p>
        </p:txBody>
      </p:sp>
      <p:grpSp>
        <p:nvGrpSpPr>
          <p:cNvPr id="683" name="Google Shape;683;p56"/>
          <p:cNvGrpSpPr/>
          <p:nvPr/>
        </p:nvGrpSpPr>
        <p:grpSpPr>
          <a:xfrm>
            <a:off x="2506968" y="478036"/>
            <a:ext cx="4369617" cy="797969"/>
            <a:chOff x="1552150" y="303550"/>
            <a:chExt cx="6018600" cy="828456"/>
          </a:xfrm>
        </p:grpSpPr>
        <p:sp>
          <p:nvSpPr>
            <p:cNvPr id="684" name="Google Shape;684;p56"/>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56"/>
          <p:cNvSpPr txBox="1">
            <a:spLocks noGrp="1"/>
          </p:cNvSpPr>
          <p:nvPr>
            <p:ph type="subTitle" idx="1"/>
          </p:nvPr>
        </p:nvSpPr>
        <p:spPr>
          <a:xfrm>
            <a:off x="1242990" y="2176340"/>
            <a:ext cx="6539700" cy="42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smtClean="0">
                <a:effectLst>
                  <a:outerShdw blurRad="38100" dist="38100" dir="2700000" algn="tl">
                    <a:srgbClr val="000000">
                      <a:alpha val="43137"/>
                    </a:srgbClr>
                  </a:outerShdw>
                </a:effectLst>
              </a:rPr>
              <a:t>Antonija Filipović </a:t>
            </a:r>
            <a:r>
              <a:rPr lang="hr-HR" dirty="0" err="1" smtClean="0">
                <a:effectLst>
                  <a:outerShdw blurRad="38100" dist="38100" dir="2700000" algn="tl">
                    <a:srgbClr val="000000">
                      <a:alpha val="43137"/>
                    </a:srgbClr>
                  </a:outerShdw>
                </a:effectLst>
              </a:rPr>
              <a:t>Bjelobradić</a:t>
            </a:r>
            <a:r>
              <a:rPr lang="hr-HR" dirty="0" smtClean="0">
                <a:effectLst>
                  <a:outerShdw blurRad="38100" dist="38100" dir="2700000" algn="tl">
                    <a:srgbClr val="000000">
                      <a:alpha val="43137"/>
                    </a:srgbClr>
                  </a:outerShdw>
                </a:effectLst>
              </a:rPr>
              <a:t>, pedagoginja</a:t>
            </a:r>
            <a:endParaRPr dirty="0">
              <a:effectLst>
                <a:outerShdw blurRad="38100" dist="38100" dir="2700000" algn="tl">
                  <a:srgbClr val="000000">
                    <a:alpha val="43137"/>
                  </a:srgbClr>
                </a:outerShdw>
              </a:effectLst>
            </a:endParaRPr>
          </a:p>
        </p:txBody>
      </p:sp>
      <p:sp>
        <p:nvSpPr>
          <p:cNvPr id="687" name="Google Shape;687;p56"/>
          <p:cNvSpPr txBox="1">
            <a:spLocks noGrp="1"/>
          </p:cNvSpPr>
          <p:nvPr>
            <p:ph type="ctrTitle" idx="2"/>
          </p:nvPr>
        </p:nvSpPr>
        <p:spPr>
          <a:xfrm>
            <a:off x="1434804" y="527575"/>
            <a:ext cx="6539700" cy="57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2000" dirty="0">
                <a:solidFill>
                  <a:srgbClr val="FFFFFF"/>
                </a:solidFill>
                <a:effectLst>
                  <a:outerShdw blurRad="38100" dist="38100" dir="2700000" algn="tl">
                    <a:srgbClr val="000000">
                      <a:alpha val="43137"/>
                    </a:srgbClr>
                  </a:outerShdw>
                </a:effectLst>
              </a:rPr>
              <a:t>Osnovna škola </a:t>
            </a:r>
            <a:r>
              <a:rPr lang="hr-HR" sz="2000" dirty="0" smtClean="0">
                <a:solidFill>
                  <a:srgbClr val="FFFFFF"/>
                </a:solidFill>
                <a:effectLst>
                  <a:outerShdw blurRad="38100" dist="38100" dir="2700000" algn="tl">
                    <a:srgbClr val="000000">
                      <a:alpha val="43137"/>
                    </a:srgbClr>
                  </a:outerShdw>
                </a:effectLst>
              </a:rPr>
              <a:t>„Ivan Kozarac”, Nijemci</a:t>
            </a:r>
            <a:endParaRPr sz="2000" dirty="0">
              <a:solidFill>
                <a:srgbClr val="FFFFFF"/>
              </a:solidFill>
              <a:effectLst>
                <a:outerShdw blurRad="38100" dist="38100" dir="2700000" algn="tl">
                  <a:srgbClr val="000000">
                    <a:alpha val="43137"/>
                  </a:srgbClr>
                </a:outerShdw>
              </a:effectLst>
            </a:endParaRPr>
          </a:p>
        </p:txBody>
      </p:sp>
      <p:sp>
        <p:nvSpPr>
          <p:cNvPr id="2" name="TekstniOkvir 1"/>
          <p:cNvSpPr txBox="1"/>
          <p:nvPr/>
        </p:nvSpPr>
        <p:spPr>
          <a:xfrm>
            <a:off x="6818863" y="4187232"/>
            <a:ext cx="1927654" cy="646331"/>
          </a:xfrm>
          <a:prstGeom prst="rect">
            <a:avLst/>
          </a:prstGeom>
          <a:noFill/>
        </p:spPr>
        <p:txBody>
          <a:bodyPr wrap="square" rtlCol="0">
            <a:spAutoFit/>
          </a:bodyPr>
          <a:lstStyle/>
          <a:p>
            <a:pPr algn="ctr"/>
            <a:r>
              <a:rPr lang="hr-HR" sz="1200" i="1" dirty="0" smtClean="0">
                <a:solidFill>
                  <a:srgbClr val="002060"/>
                </a:solidFill>
                <a:latin typeface="Barlow" panose="020B0604020202020204" charset="-18"/>
              </a:rPr>
              <a:t>Upis u I. razred srednje škole u šk. god. 2024./2025.</a:t>
            </a:r>
            <a:endParaRPr lang="hr-HR" sz="1200" i="1" dirty="0">
              <a:solidFill>
                <a:srgbClr val="002060"/>
              </a:solidFill>
              <a:latin typeface="Barlow" panose="020B0604020202020204"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A41233C-DFAD-4ED0-9C89-27CE04116CB5}"/>
              </a:ext>
            </a:extLst>
          </p:cNvPr>
          <p:cNvSpPr>
            <a:spLocks noGrp="1"/>
          </p:cNvSpPr>
          <p:nvPr>
            <p:ph type="title"/>
          </p:nvPr>
        </p:nvSpPr>
        <p:spPr/>
        <p:txBody>
          <a:bodyPr/>
          <a:lstStyle/>
          <a:p>
            <a:r>
              <a:rPr lang="hr-HR" sz="2800" b="1" dirty="0">
                <a:effectLst>
                  <a:outerShdw blurRad="38100" dist="38100" dir="2700000" algn="tl">
                    <a:srgbClr val="000000">
                      <a:alpha val="43137"/>
                    </a:srgbClr>
                  </a:outerShdw>
                </a:effectLst>
              </a:rPr>
              <a:t>Što vam se </a:t>
            </a:r>
            <a:r>
              <a:rPr lang="hr-HR" sz="2800" b="1" dirty="0">
                <a:solidFill>
                  <a:schemeClr val="accent4">
                    <a:lumMod val="75000"/>
                  </a:schemeClr>
                </a:solidFill>
                <a:effectLst>
                  <a:outerShdw blurRad="38100" dist="38100" dir="2700000" algn="tl">
                    <a:srgbClr val="000000">
                      <a:alpha val="43137"/>
                    </a:srgbClr>
                  </a:outerShdw>
                </a:effectLst>
              </a:rPr>
              <a:t>boduje</a:t>
            </a:r>
            <a:r>
              <a:rPr lang="hr-HR" sz="2800" b="1" dirty="0">
                <a:effectLst>
                  <a:outerShdw blurRad="38100" dist="38100" dir="2700000" algn="tl">
                    <a:srgbClr val="000000">
                      <a:alpha val="43137"/>
                    </a:srgbClr>
                  </a:outerShdw>
                </a:effectLst>
              </a:rPr>
              <a:t> prilikom upisa u srednju školu?</a:t>
            </a:r>
          </a:p>
        </p:txBody>
      </p:sp>
      <p:grpSp>
        <p:nvGrpSpPr>
          <p:cNvPr id="4" name="Google Shape;824;p60">
            <a:extLst>
              <a:ext uri="{FF2B5EF4-FFF2-40B4-BE49-F238E27FC236}">
                <a16:creationId xmlns:a16="http://schemas.microsoft.com/office/drawing/2014/main" id="{EFBCBC52-4BF2-49E7-AB52-D983F72D15F1}"/>
              </a:ext>
            </a:extLst>
          </p:cNvPr>
          <p:cNvGrpSpPr/>
          <p:nvPr/>
        </p:nvGrpSpPr>
        <p:grpSpPr>
          <a:xfrm>
            <a:off x="6614160" y="3070860"/>
            <a:ext cx="2085840" cy="1835464"/>
            <a:chOff x="741941" y="1602100"/>
            <a:chExt cx="3929889" cy="2976564"/>
          </a:xfrm>
        </p:grpSpPr>
        <p:sp>
          <p:nvSpPr>
            <p:cNvPr id="5" name="Google Shape;825;p60">
              <a:extLst>
                <a:ext uri="{FF2B5EF4-FFF2-40B4-BE49-F238E27FC236}">
                  <a16:creationId xmlns:a16="http://schemas.microsoft.com/office/drawing/2014/main" id="{EC662960-E7C5-41A3-85FC-163873D1E547}"/>
                </a:ext>
              </a:extLst>
            </p:cNvPr>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6;p60">
              <a:extLst>
                <a:ext uri="{FF2B5EF4-FFF2-40B4-BE49-F238E27FC236}">
                  <a16:creationId xmlns:a16="http://schemas.microsoft.com/office/drawing/2014/main" id="{22CB2D2D-1EFE-4FB2-BEB3-4F2C41DD4960}"/>
                </a:ext>
              </a:extLst>
            </p:cNvPr>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7;p60">
              <a:extLst>
                <a:ext uri="{FF2B5EF4-FFF2-40B4-BE49-F238E27FC236}">
                  <a16:creationId xmlns:a16="http://schemas.microsoft.com/office/drawing/2014/main" id="{09B20382-A38D-445E-B01E-5F5C8FA8463C}"/>
                </a:ext>
              </a:extLst>
            </p:cNvPr>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8;p60">
              <a:extLst>
                <a:ext uri="{FF2B5EF4-FFF2-40B4-BE49-F238E27FC236}">
                  <a16:creationId xmlns:a16="http://schemas.microsoft.com/office/drawing/2014/main" id="{179F56C5-CDEB-4314-BEBD-FD19F526BF73}"/>
                </a:ext>
              </a:extLst>
            </p:cNvPr>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60">
              <a:extLst>
                <a:ext uri="{FF2B5EF4-FFF2-40B4-BE49-F238E27FC236}">
                  <a16:creationId xmlns:a16="http://schemas.microsoft.com/office/drawing/2014/main" id="{C5E9AD4D-29F5-4778-8EA2-BE8BA4F215F4}"/>
                </a:ext>
              </a:extLst>
            </p:cNvPr>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0;p60">
              <a:extLst>
                <a:ext uri="{FF2B5EF4-FFF2-40B4-BE49-F238E27FC236}">
                  <a16:creationId xmlns:a16="http://schemas.microsoft.com/office/drawing/2014/main" id="{4E1596E4-1A35-4BB0-A64B-BFC50A5020A9}"/>
                </a:ext>
              </a:extLst>
            </p:cNvPr>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1;p60">
              <a:extLst>
                <a:ext uri="{FF2B5EF4-FFF2-40B4-BE49-F238E27FC236}">
                  <a16:creationId xmlns:a16="http://schemas.microsoft.com/office/drawing/2014/main" id="{604AD409-6EB1-454D-ACC1-3D6EE66B5286}"/>
                </a:ext>
              </a:extLst>
            </p:cNvPr>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2;p60">
              <a:extLst>
                <a:ext uri="{FF2B5EF4-FFF2-40B4-BE49-F238E27FC236}">
                  <a16:creationId xmlns:a16="http://schemas.microsoft.com/office/drawing/2014/main" id="{DA0DB77A-4853-4D80-8F1B-8E16601593B7}"/>
                </a:ext>
              </a:extLst>
            </p:cNvPr>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3;p60">
              <a:extLst>
                <a:ext uri="{FF2B5EF4-FFF2-40B4-BE49-F238E27FC236}">
                  <a16:creationId xmlns:a16="http://schemas.microsoft.com/office/drawing/2014/main" id="{D2D2E868-4DFF-42EF-8D79-122BF902EBC7}"/>
                </a:ext>
              </a:extLst>
            </p:cNvPr>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642;p82">
            <a:extLst>
              <a:ext uri="{FF2B5EF4-FFF2-40B4-BE49-F238E27FC236}">
                <a16:creationId xmlns:a16="http://schemas.microsoft.com/office/drawing/2014/main" id="{FDDC5DAF-80AB-4AEC-BAAA-4903F45C07D3}"/>
              </a:ext>
            </a:extLst>
          </p:cNvPr>
          <p:cNvGrpSpPr/>
          <p:nvPr/>
        </p:nvGrpSpPr>
        <p:grpSpPr>
          <a:xfrm>
            <a:off x="6714719" y="3533500"/>
            <a:ext cx="1846831" cy="938915"/>
            <a:chOff x="6123692" y="1260013"/>
            <a:chExt cx="2454799" cy="1231145"/>
          </a:xfrm>
        </p:grpSpPr>
        <p:sp>
          <p:nvSpPr>
            <p:cNvPr id="15" name="Google Shape;1643;p82">
              <a:extLst>
                <a:ext uri="{FF2B5EF4-FFF2-40B4-BE49-F238E27FC236}">
                  <a16:creationId xmlns:a16="http://schemas.microsoft.com/office/drawing/2014/main" id="{AD626D4B-5B69-4829-AC5D-AD3E3B0C84AB}"/>
                </a:ext>
              </a:extLst>
            </p:cNvPr>
            <p:cNvSpPr/>
            <p:nvPr/>
          </p:nvSpPr>
          <p:spPr>
            <a:xfrm>
              <a:off x="6123692" y="1972270"/>
              <a:ext cx="570844" cy="518888"/>
            </a:xfrm>
            <a:custGeom>
              <a:avLst/>
              <a:gdLst/>
              <a:ahLst/>
              <a:cxnLst/>
              <a:rect l="l" t="t" r="r" b="b"/>
              <a:pathLst>
                <a:path w="17601" h="15999" extrusionOk="0">
                  <a:moveTo>
                    <a:pt x="6614" y="1"/>
                  </a:moveTo>
                  <a:cubicBezTo>
                    <a:pt x="3343" y="1"/>
                    <a:pt x="224" y="655"/>
                    <a:pt x="144" y="2963"/>
                  </a:cubicBezTo>
                  <a:cubicBezTo>
                    <a:pt x="0" y="7099"/>
                    <a:pt x="3403" y="15503"/>
                    <a:pt x="3403" y="15503"/>
                  </a:cubicBezTo>
                  <a:lnTo>
                    <a:pt x="17601" y="15999"/>
                  </a:lnTo>
                  <a:lnTo>
                    <a:pt x="17601" y="5907"/>
                  </a:lnTo>
                  <a:cubicBezTo>
                    <a:pt x="17601" y="5907"/>
                    <a:pt x="16292" y="1473"/>
                    <a:pt x="13252" y="738"/>
                  </a:cubicBezTo>
                  <a:cubicBezTo>
                    <a:pt x="11906" y="413"/>
                    <a:pt x="9212" y="1"/>
                    <a:pt x="6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44;p82">
              <a:extLst>
                <a:ext uri="{FF2B5EF4-FFF2-40B4-BE49-F238E27FC236}">
                  <a16:creationId xmlns:a16="http://schemas.microsoft.com/office/drawing/2014/main" id="{AC7F09B7-8072-4147-8590-92C0C985BDF1}"/>
                </a:ext>
              </a:extLst>
            </p:cNvPr>
            <p:cNvSpPr/>
            <p:nvPr/>
          </p:nvSpPr>
          <p:spPr>
            <a:xfrm>
              <a:off x="6150190" y="1989751"/>
              <a:ext cx="157817" cy="137092"/>
            </a:xfrm>
            <a:custGeom>
              <a:avLst/>
              <a:gdLst/>
              <a:ahLst/>
              <a:cxnLst/>
              <a:rect l="l" t="t" r="r" b="b"/>
              <a:pathLst>
                <a:path w="4866" h="4227" extrusionOk="0">
                  <a:moveTo>
                    <a:pt x="3650" y="0"/>
                  </a:moveTo>
                  <a:cubicBezTo>
                    <a:pt x="3632" y="0"/>
                    <a:pt x="3615" y="0"/>
                    <a:pt x="3598" y="1"/>
                  </a:cubicBezTo>
                  <a:cubicBezTo>
                    <a:pt x="3287" y="12"/>
                    <a:pt x="2975" y="128"/>
                    <a:pt x="2675" y="193"/>
                  </a:cubicBezTo>
                  <a:cubicBezTo>
                    <a:pt x="2091" y="319"/>
                    <a:pt x="1565" y="490"/>
                    <a:pt x="1155" y="944"/>
                  </a:cubicBezTo>
                  <a:cubicBezTo>
                    <a:pt x="731" y="1412"/>
                    <a:pt x="335" y="1921"/>
                    <a:pt x="154" y="2536"/>
                  </a:cubicBezTo>
                  <a:cubicBezTo>
                    <a:pt x="62" y="2843"/>
                    <a:pt x="96" y="3162"/>
                    <a:pt x="75" y="3479"/>
                  </a:cubicBezTo>
                  <a:cubicBezTo>
                    <a:pt x="58" y="3742"/>
                    <a:pt x="0" y="3930"/>
                    <a:pt x="130" y="4169"/>
                  </a:cubicBezTo>
                  <a:cubicBezTo>
                    <a:pt x="150" y="4205"/>
                    <a:pt x="192" y="4226"/>
                    <a:pt x="233" y="4226"/>
                  </a:cubicBezTo>
                  <a:cubicBezTo>
                    <a:pt x="263" y="4226"/>
                    <a:pt x="291" y="4216"/>
                    <a:pt x="311" y="4193"/>
                  </a:cubicBezTo>
                  <a:cubicBezTo>
                    <a:pt x="602" y="3858"/>
                    <a:pt x="752" y="3572"/>
                    <a:pt x="769" y="3134"/>
                  </a:cubicBezTo>
                  <a:cubicBezTo>
                    <a:pt x="796" y="2475"/>
                    <a:pt x="1118" y="1959"/>
                    <a:pt x="1545" y="1470"/>
                  </a:cubicBezTo>
                  <a:cubicBezTo>
                    <a:pt x="2275" y="640"/>
                    <a:pt x="3656" y="422"/>
                    <a:pt x="4711" y="354"/>
                  </a:cubicBezTo>
                  <a:cubicBezTo>
                    <a:pt x="4865" y="343"/>
                    <a:pt x="4865" y="121"/>
                    <a:pt x="4711" y="111"/>
                  </a:cubicBezTo>
                  <a:cubicBezTo>
                    <a:pt x="4366" y="88"/>
                    <a:pt x="3994" y="0"/>
                    <a:pt x="3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45;p82">
              <a:extLst>
                <a:ext uri="{FF2B5EF4-FFF2-40B4-BE49-F238E27FC236}">
                  <a16:creationId xmlns:a16="http://schemas.microsoft.com/office/drawing/2014/main" id="{56B88150-194F-417A-8CDB-135568BA28E3}"/>
                </a:ext>
              </a:extLst>
            </p:cNvPr>
            <p:cNvSpPr/>
            <p:nvPr/>
          </p:nvSpPr>
          <p:spPr>
            <a:xfrm>
              <a:off x="6191444" y="2207083"/>
              <a:ext cx="63470" cy="211784"/>
            </a:xfrm>
            <a:custGeom>
              <a:avLst/>
              <a:gdLst/>
              <a:ahLst/>
              <a:cxnLst/>
              <a:rect l="l" t="t" r="r" b="b"/>
              <a:pathLst>
                <a:path w="1957" h="6530" extrusionOk="0">
                  <a:moveTo>
                    <a:pt x="93" y="0"/>
                  </a:moveTo>
                  <a:cubicBezTo>
                    <a:pt x="47" y="0"/>
                    <a:pt x="0" y="30"/>
                    <a:pt x="6" y="84"/>
                  </a:cubicBezTo>
                  <a:cubicBezTo>
                    <a:pt x="30" y="317"/>
                    <a:pt x="98" y="532"/>
                    <a:pt x="95" y="768"/>
                  </a:cubicBezTo>
                  <a:cubicBezTo>
                    <a:pt x="95" y="980"/>
                    <a:pt x="88" y="1089"/>
                    <a:pt x="153" y="1290"/>
                  </a:cubicBezTo>
                  <a:cubicBezTo>
                    <a:pt x="207" y="1468"/>
                    <a:pt x="279" y="1489"/>
                    <a:pt x="327" y="1732"/>
                  </a:cubicBezTo>
                  <a:cubicBezTo>
                    <a:pt x="364" y="1919"/>
                    <a:pt x="337" y="2118"/>
                    <a:pt x="361" y="2309"/>
                  </a:cubicBezTo>
                  <a:cubicBezTo>
                    <a:pt x="402" y="2596"/>
                    <a:pt x="505" y="2876"/>
                    <a:pt x="569" y="3159"/>
                  </a:cubicBezTo>
                  <a:cubicBezTo>
                    <a:pt x="819" y="4253"/>
                    <a:pt x="993" y="5503"/>
                    <a:pt x="1625" y="6452"/>
                  </a:cubicBezTo>
                  <a:cubicBezTo>
                    <a:pt x="1660" y="6506"/>
                    <a:pt x="1712" y="6530"/>
                    <a:pt x="1764" y="6530"/>
                  </a:cubicBezTo>
                  <a:cubicBezTo>
                    <a:pt x="1844" y="6530"/>
                    <a:pt x="1923" y="6470"/>
                    <a:pt x="1929" y="6370"/>
                  </a:cubicBezTo>
                  <a:cubicBezTo>
                    <a:pt x="1957" y="5878"/>
                    <a:pt x="1721" y="5346"/>
                    <a:pt x="1588" y="4877"/>
                  </a:cubicBezTo>
                  <a:cubicBezTo>
                    <a:pt x="1420" y="4290"/>
                    <a:pt x="1266" y="3706"/>
                    <a:pt x="1085" y="3122"/>
                  </a:cubicBezTo>
                  <a:cubicBezTo>
                    <a:pt x="983" y="2783"/>
                    <a:pt x="826" y="2459"/>
                    <a:pt x="771" y="2107"/>
                  </a:cubicBezTo>
                  <a:cubicBezTo>
                    <a:pt x="733" y="1855"/>
                    <a:pt x="716" y="1646"/>
                    <a:pt x="610" y="1404"/>
                  </a:cubicBezTo>
                  <a:cubicBezTo>
                    <a:pt x="501" y="1144"/>
                    <a:pt x="416" y="901"/>
                    <a:pt x="358" y="617"/>
                  </a:cubicBezTo>
                  <a:cubicBezTo>
                    <a:pt x="317" y="423"/>
                    <a:pt x="224" y="259"/>
                    <a:pt x="177" y="61"/>
                  </a:cubicBezTo>
                  <a:cubicBezTo>
                    <a:pt x="168" y="20"/>
                    <a:pt x="130"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46;p82">
              <a:extLst>
                <a:ext uri="{FF2B5EF4-FFF2-40B4-BE49-F238E27FC236}">
                  <a16:creationId xmlns:a16="http://schemas.microsoft.com/office/drawing/2014/main" id="{0A46D63B-A79D-4293-BD03-AEF3FBB1B2EA}"/>
                </a:ext>
              </a:extLst>
            </p:cNvPr>
            <p:cNvSpPr/>
            <p:nvPr/>
          </p:nvSpPr>
          <p:spPr>
            <a:xfrm>
              <a:off x="6693958" y="1260013"/>
              <a:ext cx="806175" cy="548207"/>
            </a:xfrm>
            <a:custGeom>
              <a:avLst/>
              <a:gdLst/>
              <a:ahLst/>
              <a:cxnLst/>
              <a:rect l="l" t="t" r="r" b="b"/>
              <a:pathLst>
                <a:path w="24857" h="16903" extrusionOk="0">
                  <a:moveTo>
                    <a:pt x="13248" y="1"/>
                  </a:moveTo>
                  <a:cubicBezTo>
                    <a:pt x="12920" y="1"/>
                    <a:pt x="12592" y="49"/>
                    <a:pt x="12281" y="156"/>
                  </a:cubicBezTo>
                  <a:cubicBezTo>
                    <a:pt x="11660" y="375"/>
                    <a:pt x="11117" y="853"/>
                    <a:pt x="10908" y="1479"/>
                  </a:cubicBezTo>
                  <a:cubicBezTo>
                    <a:pt x="10833" y="1195"/>
                    <a:pt x="10547" y="988"/>
                    <a:pt x="10257" y="988"/>
                  </a:cubicBezTo>
                  <a:cubicBezTo>
                    <a:pt x="10229" y="988"/>
                    <a:pt x="10202" y="989"/>
                    <a:pt x="10174" y="993"/>
                  </a:cubicBezTo>
                  <a:cubicBezTo>
                    <a:pt x="9867" y="1036"/>
                    <a:pt x="9615" y="1321"/>
                    <a:pt x="9604" y="1629"/>
                  </a:cubicBezTo>
                  <a:lnTo>
                    <a:pt x="9604" y="1629"/>
                  </a:lnTo>
                  <a:cubicBezTo>
                    <a:pt x="9600" y="1183"/>
                    <a:pt x="9324" y="765"/>
                    <a:pt x="8944" y="525"/>
                  </a:cubicBezTo>
                  <a:cubicBezTo>
                    <a:pt x="8608" y="313"/>
                    <a:pt x="8203" y="230"/>
                    <a:pt x="7804" y="230"/>
                  </a:cubicBezTo>
                  <a:cubicBezTo>
                    <a:pt x="7745" y="230"/>
                    <a:pt x="7687" y="231"/>
                    <a:pt x="7628" y="235"/>
                  </a:cubicBezTo>
                  <a:cubicBezTo>
                    <a:pt x="5897" y="348"/>
                    <a:pt x="4448" y="2090"/>
                    <a:pt x="4653" y="3812"/>
                  </a:cubicBezTo>
                  <a:cubicBezTo>
                    <a:pt x="4611" y="3512"/>
                    <a:pt x="4298" y="3330"/>
                    <a:pt x="3991" y="3330"/>
                  </a:cubicBezTo>
                  <a:cubicBezTo>
                    <a:pt x="3905" y="3330"/>
                    <a:pt x="3820" y="3344"/>
                    <a:pt x="3741" y="3374"/>
                  </a:cubicBezTo>
                  <a:cubicBezTo>
                    <a:pt x="3379" y="3508"/>
                    <a:pt x="3140" y="3859"/>
                    <a:pt x="2980" y="4211"/>
                  </a:cubicBezTo>
                  <a:cubicBezTo>
                    <a:pt x="2529" y="5212"/>
                    <a:pt x="2522" y="6408"/>
                    <a:pt x="2963" y="7415"/>
                  </a:cubicBezTo>
                  <a:cubicBezTo>
                    <a:pt x="2796" y="7312"/>
                    <a:pt x="2601" y="7259"/>
                    <a:pt x="2407" y="7259"/>
                  </a:cubicBezTo>
                  <a:cubicBezTo>
                    <a:pt x="2294" y="7259"/>
                    <a:pt x="2181" y="7277"/>
                    <a:pt x="2074" y="7313"/>
                  </a:cubicBezTo>
                  <a:cubicBezTo>
                    <a:pt x="1996" y="7757"/>
                    <a:pt x="2248" y="8239"/>
                    <a:pt x="2655" y="8424"/>
                  </a:cubicBezTo>
                  <a:cubicBezTo>
                    <a:pt x="2474" y="8359"/>
                    <a:pt x="2285" y="8329"/>
                    <a:pt x="2095" y="8329"/>
                  </a:cubicBezTo>
                  <a:cubicBezTo>
                    <a:pt x="1336" y="8329"/>
                    <a:pt x="572" y="8813"/>
                    <a:pt x="315" y="9537"/>
                  </a:cubicBezTo>
                  <a:cubicBezTo>
                    <a:pt x="0" y="10428"/>
                    <a:pt x="410" y="11416"/>
                    <a:pt x="974" y="12175"/>
                  </a:cubicBezTo>
                  <a:cubicBezTo>
                    <a:pt x="1159" y="12417"/>
                    <a:pt x="1367" y="12659"/>
                    <a:pt x="1648" y="12776"/>
                  </a:cubicBezTo>
                  <a:cubicBezTo>
                    <a:pt x="1748" y="12818"/>
                    <a:pt x="1860" y="12841"/>
                    <a:pt x="1970" y="12841"/>
                  </a:cubicBezTo>
                  <a:cubicBezTo>
                    <a:pt x="1987" y="12841"/>
                    <a:pt x="2004" y="12840"/>
                    <a:pt x="2020" y="12839"/>
                  </a:cubicBezTo>
                  <a:lnTo>
                    <a:pt x="2020" y="12839"/>
                  </a:lnTo>
                  <a:cubicBezTo>
                    <a:pt x="1865" y="13012"/>
                    <a:pt x="1788" y="13258"/>
                    <a:pt x="1856" y="13482"/>
                  </a:cubicBezTo>
                  <a:cubicBezTo>
                    <a:pt x="1942" y="13768"/>
                    <a:pt x="2243" y="13953"/>
                    <a:pt x="2536" y="13953"/>
                  </a:cubicBezTo>
                  <a:cubicBezTo>
                    <a:pt x="2568" y="13953"/>
                    <a:pt x="2599" y="13951"/>
                    <a:pt x="2630" y="13947"/>
                  </a:cubicBezTo>
                  <a:lnTo>
                    <a:pt x="2630" y="13947"/>
                  </a:lnTo>
                  <a:cubicBezTo>
                    <a:pt x="2401" y="14079"/>
                    <a:pt x="2243" y="14341"/>
                    <a:pt x="2214" y="14610"/>
                  </a:cubicBezTo>
                  <a:cubicBezTo>
                    <a:pt x="2176" y="14958"/>
                    <a:pt x="2313" y="15311"/>
                    <a:pt x="2508" y="15604"/>
                  </a:cubicBezTo>
                  <a:cubicBezTo>
                    <a:pt x="3038" y="16427"/>
                    <a:pt x="4019" y="16903"/>
                    <a:pt x="4990" y="16903"/>
                  </a:cubicBezTo>
                  <a:cubicBezTo>
                    <a:pt x="5402" y="16903"/>
                    <a:pt x="5811" y="16817"/>
                    <a:pt x="6184" y="16636"/>
                  </a:cubicBezTo>
                  <a:lnTo>
                    <a:pt x="14143" y="15434"/>
                  </a:lnTo>
                  <a:cubicBezTo>
                    <a:pt x="15300" y="15643"/>
                    <a:pt x="16476" y="15747"/>
                    <a:pt x="17651" y="15747"/>
                  </a:cubicBezTo>
                  <a:cubicBezTo>
                    <a:pt x="17992" y="15747"/>
                    <a:pt x="18333" y="15738"/>
                    <a:pt x="18673" y="15721"/>
                  </a:cubicBezTo>
                  <a:cubicBezTo>
                    <a:pt x="19886" y="15659"/>
                    <a:pt x="21156" y="15457"/>
                    <a:pt x="22107" y="14699"/>
                  </a:cubicBezTo>
                  <a:cubicBezTo>
                    <a:pt x="23056" y="13944"/>
                    <a:pt x="23534" y="12478"/>
                    <a:pt x="22854" y="11470"/>
                  </a:cubicBezTo>
                  <a:cubicBezTo>
                    <a:pt x="23220" y="11341"/>
                    <a:pt x="23609" y="11180"/>
                    <a:pt x="23808" y="10846"/>
                  </a:cubicBezTo>
                  <a:cubicBezTo>
                    <a:pt x="24005" y="10514"/>
                    <a:pt x="23873" y="9971"/>
                    <a:pt x="23486" y="9913"/>
                  </a:cubicBezTo>
                  <a:lnTo>
                    <a:pt x="23486" y="9913"/>
                  </a:lnTo>
                  <a:cubicBezTo>
                    <a:pt x="23516" y="9915"/>
                    <a:pt x="23546" y="9916"/>
                    <a:pt x="23576" y="9916"/>
                  </a:cubicBezTo>
                  <a:cubicBezTo>
                    <a:pt x="23804" y="9916"/>
                    <a:pt x="24039" y="9854"/>
                    <a:pt x="24163" y="9670"/>
                  </a:cubicBezTo>
                  <a:cubicBezTo>
                    <a:pt x="24298" y="9473"/>
                    <a:pt x="24173" y="9129"/>
                    <a:pt x="23943" y="9129"/>
                  </a:cubicBezTo>
                  <a:cubicBezTo>
                    <a:pt x="23933" y="9129"/>
                    <a:pt x="23923" y="9129"/>
                    <a:pt x="23914" y="9130"/>
                  </a:cubicBezTo>
                  <a:cubicBezTo>
                    <a:pt x="24587" y="8727"/>
                    <a:pt x="24856" y="7833"/>
                    <a:pt x="24689" y="7067"/>
                  </a:cubicBezTo>
                  <a:cubicBezTo>
                    <a:pt x="24525" y="6302"/>
                    <a:pt x="23996" y="5657"/>
                    <a:pt x="23381" y="5168"/>
                  </a:cubicBezTo>
                  <a:cubicBezTo>
                    <a:pt x="22889" y="4778"/>
                    <a:pt x="22268" y="4466"/>
                    <a:pt x="21657" y="4466"/>
                  </a:cubicBezTo>
                  <a:cubicBezTo>
                    <a:pt x="21546" y="4466"/>
                    <a:pt x="21435" y="4476"/>
                    <a:pt x="21326" y="4499"/>
                  </a:cubicBezTo>
                  <a:lnTo>
                    <a:pt x="21326" y="4499"/>
                  </a:lnTo>
                  <a:cubicBezTo>
                    <a:pt x="21628" y="4335"/>
                    <a:pt x="21768" y="3882"/>
                    <a:pt x="21625" y="3545"/>
                  </a:cubicBezTo>
                  <a:cubicBezTo>
                    <a:pt x="21447" y="3136"/>
                    <a:pt x="21003" y="2903"/>
                    <a:pt x="20569" y="2803"/>
                  </a:cubicBezTo>
                  <a:cubicBezTo>
                    <a:pt x="20343" y="2750"/>
                    <a:pt x="20110" y="2724"/>
                    <a:pt x="19877" y="2724"/>
                  </a:cubicBezTo>
                  <a:cubicBezTo>
                    <a:pt x="19480" y="2724"/>
                    <a:pt x="19082" y="2800"/>
                    <a:pt x="18714" y="2951"/>
                  </a:cubicBezTo>
                  <a:cubicBezTo>
                    <a:pt x="19029" y="2773"/>
                    <a:pt x="18988" y="2271"/>
                    <a:pt x="18731" y="2021"/>
                  </a:cubicBezTo>
                  <a:cubicBezTo>
                    <a:pt x="18471" y="1772"/>
                    <a:pt x="18093" y="1707"/>
                    <a:pt x="17738" y="1652"/>
                  </a:cubicBezTo>
                  <a:cubicBezTo>
                    <a:pt x="17450" y="1610"/>
                    <a:pt x="17143" y="1572"/>
                    <a:pt x="16844" y="1572"/>
                  </a:cubicBezTo>
                  <a:cubicBezTo>
                    <a:pt x="16355" y="1572"/>
                    <a:pt x="15886" y="1672"/>
                    <a:pt x="15551" y="2011"/>
                  </a:cubicBezTo>
                  <a:cubicBezTo>
                    <a:pt x="15770" y="1622"/>
                    <a:pt x="15653" y="1113"/>
                    <a:pt x="15366" y="774"/>
                  </a:cubicBezTo>
                  <a:cubicBezTo>
                    <a:pt x="15079" y="437"/>
                    <a:pt x="14652" y="249"/>
                    <a:pt x="14225" y="132"/>
                  </a:cubicBezTo>
                  <a:cubicBezTo>
                    <a:pt x="13907" y="49"/>
                    <a:pt x="13577" y="1"/>
                    <a:pt x="1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47;p82">
              <a:extLst>
                <a:ext uri="{FF2B5EF4-FFF2-40B4-BE49-F238E27FC236}">
                  <a16:creationId xmlns:a16="http://schemas.microsoft.com/office/drawing/2014/main" id="{500B4052-5FE9-4471-9C82-A0BC029734B9}"/>
                </a:ext>
              </a:extLst>
            </p:cNvPr>
            <p:cNvSpPr/>
            <p:nvPr/>
          </p:nvSpPr>
          <p:spPr>
            <a:xfrm>
              <a:off x="6480550" y="2045406"/>
              <a:ext cx="937137" cy="429698"/>
            </a:xfrm>
            <a:custGeom>
              <a:avLst/>
              <a:gdLst/>
              <a:ahLst/>
              <a:cxnLst/>
              <a:rect l="l" t="t" r="r" b="b"/>
              <a:pathLst>
                <a:path w="28895" h="13249" extrusionOk="0">
                  <a:moveTo>
                    <a:pt x="10396" y="0"/>
                  </a:moveTo>
                  <a:cubicBezTo>
                    <a:pt x="10396" y="0"/>
                    <a:pt x="818" y="3262"/>
                    <a:pt x="1" y="12739"/>
                  </a:cubicBezTo>
                  <a:cubicBezTo>
                    <a:pt x="3607" y="13132"/>
                    <a:pt x="8939" y="13248"/>
                    <a:pt x="14010" y="13248"/>
                  </a:cubicBezTo>
                  <a:cubicBezTo>
                    <a:pt x="21478" y="13248"/>
                    <a:pt x="28382" y="12995"/>
                    <a:pt x="28382" y="12995"/>
                  </a:cubicBezTo>
                  <a:cubicBezTo>
                    <a:pt x="28382" y="12995"/>
                    <a:pt x="28895" y="8561"/>
                    <a:pt x="27569" y="6012"/>
                  </a:cubicBezTo>
                  <a:cubicBezTo>
                    <a:pt x="26244" y="5401"/>
                    <a:pt x="25428" y="5251"/>
                    <a:pt x="25428" y="5251"/>
                  </a:cubicBezTo>
                  <a:lnTo>
                    <a:pt x="22319" y="11516"/>
                  </a:lnTo>
                  <a:cubicBezTo>
                    <a:pt x="22319" y="11516"/>
                    <a:pt x="17328" y="7167"/>
                    <a:pt x="14014" y="1110"/>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48;p82">
              <a:extLst>
                <a:ext uri="{FF2B5EF4-FFF2-40B4-BE49-F238E27FC236}">
                  <a16:creationId xmlns:a16="http://schemas.microsoft.com/office/drawing/2014/main" id="{2B14B6A5-BF43-4956-A83D-2084652B483C}"/>
                </a:ext>
              </a:extLst>
            </p:cNvPr>
            <p:cNvSpPr/>
            <p:nvPr/>
          </p:nvSpPr>
          <p:spPr>
            <a:xfrm>
              <a:off x="6957443" y="2235397"/>
              <a:ext cx="51633" cy="169881"/>
            </a:xfrm>
            <a:custGeom>
              <a:avLst/>
              <a:gdLst/>
              <a:ahLst/>
              <a:cxnLst/>
              <a:rect l="l" t="t" r="r" b="b"/>
              <a:pathLst>
                <a:path w="1592" h="5238" extrusionOk="0">
                  <a:moveTo>
                    <a:pt x="1" y="1"/>
                  </a:moveTo>
                  <a:cubicBezTo>
                    <a:pt x="65" y="455"/>
                    <a:pt x="157" y="903"/>
                    <a:pt x="260" y="1347"/>
                  </a:cubicBezTo>
                  <a:cubicBezTo>
                    <a:pt x="362" y="1794"/>
                    <a:pt x="478" y="2235"/>
                    <a:pt x="605" y="2675"/>
                  </a:cubicBezTo>
                  <a:cubicBezTo>
                    <a:pt x="734" y="3113"/>
                    <a:pt x="871" y="3550"/>
                    <a:pt x="1032" y="3981"/>
                  </a:cubicBezTo>
                  <a:cubicBezTo>
                    <a:pt x="1189" y="4411"/>
                    <a:pt x="1363" y="4838"/>
                    <a:pt x="1592" y="5238"/>
                  </a:cubicBezTo>
                  <a:cubicBezTo>
                    <a:pt x="1452" y="4801"/>
                    <a:pt x="1329" y="4364"/>
                    <a:pt x="1202" y="3926"/>
                  </a:cubicBezTo>
                  <a:lnTo>
                    <a:pt x="827" y="2611"/>
                  </a:lnTo>
                  <a:cubicBezTo>
                    <a:pt x="701" y="2174"/>
                    <a:pt x="570" y="1737"/>
                    <a:pt x="434" y="1302"/>
                  </a:cubicBezTo>
                  <a:cubicBezTo>
                    <a:pt x="297" y="865"/>
                    <a:pt x="157" y="43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49;p82">
              <a:extLst>
                <a:ext uri="{FF2B5EF4-FFF2-40B4-BE49-F238E27FC236}">
                  <a16:creationId xmlns:a16="http://schemas.microsoft.com/office/drawing/2014/main" id="{4EC3273A-C651-4702-A6AA-BCF1A6AFDA3D}"/>
                </a:ext>
              </a:extLst>
            </p:cNvPr>
            <p:cNvSpPr/>
            <p:nvPr/>
          </p:nvSpPr>
          <p:spPr>
            <a:xfrm>
              <a:off x="6634898" y="2358155"/>
              <a:ext cx="345601" cy="47124"/>
            </a:xfrm>
            <a:custGeom>
              <a:avLst/>
              <a:gdLst/>
              <a:ahLst/>
              <a:cxnLst/>
              <a:rect l="l" t="t" r="r" b="b"/>
              <a:pathLst>
                <a:path w="10656" h="1453" extrusionOk="0">
                  <a:moveTo>
                    <a:pt x="7017" y="0"/>
                  </a:moveTo>
                  <a:cubicBezTo>
                    <a:pt x="6479" y="0"/>
                    <a:pt x="5941" y="41"/>
                    <a:pt x="5408" y="100"/>
                  </a:cubicBezTo>
                  <a:cubicBezTo>
                    <a:pt x="4483" y="213"/>
                    <a:pt x="3564" y="391"/>
                    <a:pt x="2662" y="620"/>
                  </a:cubicBezTo>
                  <a:cubicBezTo>
                    <a:pt x="1760" y="845"/>
                    <a:pt x="869" y="1118"/>
                    <a:pt x="0" y="1453"/>
                  </a:cubicBezTo>
                  <a:cubicBezTo>
                    <a:pt x="896" y="1203"/>
                    <a:pt x="1798" y="988"/>
                    <a:pt x="2703" y="793"/>
                  </a:cubicBezTo>
                  <a:cubicBezTo>
                    <a:pt x="3608" y="602"/>
                    <a:pt x="4520" y="438"/>
                    <a:pt x="5436" y="333"/>
                  </a:cubicBezTo>
                  <a:cubicBezTo>
                    <a:pt x="5894" y="278"/>
                    <a:pt x="6351" y="240"/>
                    <a:pt x="6813" y="223"/>
                  </a:cubicBezTo>
                  <a:cubicBezTo>
                    <a:pt x="6961" y="217"/>
                    <a:pt x="7109" y="214"/>
                    <a:pt x="7258" y="214"/>
                  </a:cubicBezTo>
                  <a:cubicBezTo>
                    <a:pt x="7568" y="214"/>
                    <a:pt x="7880" y="227"/>
                    <a:pt x="8189" y="257"/>
                  </a:cubicBezTo>
                  <a:cubicBezTo>
                    <a:pt x="8644" y="301"/>
                    <a:pt x="9098" y="387"/>
                    <a:pt x="9525" y="544"/>
                  </a:cubicBezTo>
                  <a:cubicBezTo>
                    <a:pt x="9955" y="701"/>
                    <a:pt x="10355" y="951"/>
                    <a:pt x="10656" y="1306"/>
                  </a:cubicBezTo>
                  <a:cubicBezTo>
                    <a:pt x="10396" y="916"/>
                    <a:pt x="9996" y="633"/>
                    <a:pt x="9569" y="442"/>
                  </a:cubicBezTo>
                  <a:cubicBezTo>
                    <a:pt x="9139" y="251"/>
                    <a:pt x="8675" y="137"/>
                    <a:pt x="8210" y="76"/>
                  </a:cubicBezTo>
                  <a:cubicBezTo>
                    <a:pt x="7813" y="22"/>
                    <a:pt x="7415" y="0"/>
                    <a:pt x="7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0;p82">
              <a:extLst>
                <a:ext uri="{FF2B5EF4-FFF2-40B4-BE49-F238E27FC236}">
                  <a16:creationId xmlns:a16="http://schemas.microsoft.com/office/drawing/2014/main" id="{3ECE9281-BA82-4884-BA51-50B7DBE807C4}"/>
                </a:ext>
              </a:extLst>
            </p:cNvPr>
            <p:cNvSpPr/>
            <p:nvPr/>
          </p:nvSpPr>
          <p:spPr>
            <a:xfrm>
              <a:off x="7009043" y="2349269"/>
              <a:ext cx="94703" cy="43849"/>
            </a:xfrm>
            <a:custGeom>
              <a:avLst/>
              <a:gdLst/>
              <a:ahLst/>
              <a:cxnLst/>
              <a:rect l="l" t="t" r="r" b="b"/>
              <a:pathLst>
                <a:path w="2920" h="1352" extrusionOk="0">
                  <a:moveTo>
                    <a:pt x="2397" y="0"/>
                  </a:moveTo>
                  <a:cubicBezTo>
                    <a:pt x="2361" y="0"/>
                    <a:pt x="2326" y="7"/>
                    <a:pt x="2293" y="22"/>
                  </a:cubicBezTo>
                  <a:cubicBezTo>
                    <a:pt x="2041" y="132"/>
                    <a:pt x="1" y="627"/>
                    <a:pt x="1" y="627"/>
                  </a:cubicBezTo>
                  <a:lnTo>
                    <a:pt x="954" y="1341"/>
                  </a:lnTo>
                  <a:cubicBezTo>
                    <a:pt x="954" y="1341"/>
                    <a:pt x="1045" y="1351"/>
                    <a:pt x="1186" y="1351"/>
                  </a:cubicBezTo>
                  <a:cubicBezTo>
                    <a:pt x="1531" y="1351"/>
                    <a:pt x="2176" y="1291"/>
                    <a:pt x="2509" y="876"/>
                  </a:cubicBezTo>
                  <a:cubicBezTo>
                    <a:pt x="2919" y="363"/>
                    <a:pt x="2651" y="0"/>
                    <a:pt x="2397" y="0"/>
                  </a:cubicBezTo>
                  <a:close/>
                </a:path>
              </a:pathLst>
            </a:custGeom>
            <a:solidFill>
              <a:srgbClr val="AF5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1;p82">
              <a:extLst>
                <a:ext uri="{FF2B5EF4-FFF2-40B4-BE49-F238E27FC236}">
                  <a16:creationId xmlns:a16="http://schemas.microsoft.com/office/drawing/2014/main" id="{292FE68D-4C23-49B4-AA61-D594944045DB}"/>
                </a:ext>
              </a:extLst>
            </p:cNvPr>
            <p:cNvSpPr/>
            <p:nvPr/>
          </p:nvSpPr>
          <p:spPr>
            <a:xfrm>
              <a:off x="6902599" y="2369993"/>
              <a:ext cx="80660" cy="65870"/>
            </a:xfrm>
            <a:custGeom>
              <a:avLst/>
              <a:gdLst/>
              <a:ahLst/>
              <a:cxnLst/>
              <a:rect l="l" t="t" r="r" b="b"/>
              <a:pathLst>
                <a:path w="2487" h="2031" extrusionOk="0">
                  <a:moveTo>
                    <a:pt x="1571" y="0"/>
                  </a:moveTo>
                  <a:cubicBezTo>
                    <a:pt x="1136" y="0"/>
                    <a:pt x="583" y="444"/>
                    <a:pt x="0" y="2030"/>
                  </a:cubicBezTo>
                  <a:cubicBezTo>
                    <a:pt x="498" y="1953"/>
                    <a:pt x="849" y="1930"/>
                    <a:pt x="1091" y="1930"/>
                  </a:cubicBezTo>
                  <a:cubicBezTo>
                    <a:pt x="1434" y="1930"/>
                    <a:pt x="1555" y="1976"/>
                    <a:pt x="1555" y="1976"/>
                  </a:cubicBezTo>
                  <a:lnTo>
                    <a:pt x="2487" y="712"/>
                  </a:lnTo>
                  <a:cubicBezTo>
                    <a:pt x="2487" y="712"/>
                    <a:pt x="2123" y="0"/>
                    <a:pt x="1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2;p82">
              <a:extLst>
                <a:ext uri="{FF2B5EF4-FFF2-40B4-BE49-F238E27FC236}">
                  <a16:creationId xmlns:a16="http://schemas.microsoft.com/office/drawing/2014/main" id="{58F562F2-AFF6-4F64-A7F4-51F691BEEC9F}"/>
                </a:ext>
              </a:extLst>
            </p:cNvPr>
            <p:cNvSpPr/>
            <p:nvPr/>
          </p:nvSpPr>
          <p:spPr>
            <a:xfrm>
              <a:off x="6918556" y="2362566"/>
              <a:ext cx="241428" cy="95352"/>
            </a:xfrm>
            <a:custGeom>
              <a:avLst/>
              <a:gdLst/>
              <a:ahLst/>
              <a:cxnLst/>
              <a:rect l="l" t="t" r="r" b="b"/>
              <a:pathLst>
                <a:path w="7444" h="2940" extrusionOk="0">
                  <a:moveTo>
                    <a:pt x="2319" y="0"/>
                  </a:moveTo>
                  <a:cubicBezTo>
                    <a:pt x="2281" y="0"/>
                    <a:pt x="2246" y="2"/>
                    <a:pt x="2214" y="5"/>
                  </a:cubicBezTo>
                  <a:cubicBezTo>
                    <a:pt x="1254" y="91"/>
                    <a:pt x="0" y="2940"/>
                    <a:pt x="0" y="2940"/>
                  </a:cubicBezTo>
                  <a:lnTo>
                    <a:pt x="6611" y="2940"/>
                  </a:lnTo>
                  <a:cubicBezTo>
                    <a:pt x="7444" y="2940"/>
                    <a:pt x="7249" y="2516"/>
                    <a:pt x="6822" y="1843"/>
                  </a:cubicBezTo>
                  <a:cubicBezTo>
                    <a:pt x="6406" y="1193"/>
                    <a:pt x="3391" y="0"/>
                    <a:pt x="2319"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53;p82">
              <a:extLst>
                <a:ext uri="{FF2B5EF4-FFF2-40B4-BE49-F238E27FC236}">
                  <a16:creationId xmlns:a16="http://schemas.microsoft.com/office/drawing/2014/main" id="{1E69A326-B917-4EE8-808E-9D0589470DE5}"/>
                </a:ext>
              </a:extLst>
            </p:cNvPr>
            <p:cNvSpPr/>
            <p:nvPr/>
          </p:nvSpPr>
          <p:spPr>
            <a:xfrm>
              <a:off x="7019033" y="2392761"/>
              <a:ext cx="128789" cy="41351"/>
            </a:xfrm>
            <a:custGeom>
              <a:avLst/>
              <a:gdLst/>
              <a:ahLst/>
              <a:cxnLst/>
              <a:rect l="l" t="t" r="r" b="b"/>
              <a:pathLst>
                <a:path w="3971" h="1275" extrusionOk="0">
                  <a:moveTo>
                    <a:pt x="0" y="0"/>
                  </a:moveTo>
                  <a:lnTo>
                    <a:pt x="0" y="0"/>
                  </a:lnTo>
                  <a:cubicBezTo>
                    <a:pt x="328" y="130"/>
                    <a:pt x="660" y="239"/>
                    <a:pt x="992" y="341"/>
                  </a:cubicBezTo>
                  <a:cubicBezTo>
                    <a:pt x="1323" y="451"/>
                    <a:pt x="1654" y="549"/>
                    <a:pt x="1985" y="649"/>
                  </a:cubicBezTo>
                  <a:lnTo>
                    <a:pt x="2983" y="943"/>
                  </a:lnTo>
                  <a:cubicBezTo>
                    <a:pt x="3314" y="1046"/>
                    <a:pt x="3645" y="1144"/>
                    <a:pt x="3970" y="1274"/>
                  </a:cubicBezTo>
                  <a:cubicBezTo>
                    <a:pt x="3690" y="1059"/>
                    <a:pt x="3365" y="905"/>
                    <a:pt x="3045" y="772"/>
                  </a:cubicBezTo>
                  <a:cubicBezTo>
                    <a:pt x="2720" y="639"/>
                    <a:pt x="2389" y="526"/>
                    <a:pt x="2053" y="426"/>
                  </a:cubicBezTo>
                  <a:cubicBezTo>
                    <a:pt x="1716" y="328"/>
                    <a:pt x="1377" y="239"/>
                    <a:pt x="1036" y="167"/>
                  </a:cubicBezTo>
                  <a:cubicBezTo>
                    <a:pt x="694" y="95"/>
                    <a:pt x="349" y="34"/>
                    <a:pt x="0"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54;p82">
              <a:extLst>
                <a:ext uri="{FF2B5EF4-FFF2-40B4-BE49-F238E27FC236}">
                  <a16:creationId xmlns:a16="http://schemas.microsoft.com/office/drawing/2014/main" id="{6D0E4406-40F7-4488-9ACD-6A10B8CDDF75}"/>
                </a:ext>
              </a:extLst>
            </p:cNvPr>
            <p:cNvSpPr/>
            <p:nvPr/>
          </p:nvSpPr>
          <p:spPr>
            <a:xfrm>
              <a:off x="7009043" y="2419875"/>
              <a:ext cx="141892" cy="31946"/>
            </a:xfrm>
            <a:custGeom>
              <a:avLst/>
              <a:gdLst/>
              <a:ahLst/>
              <a:cxnLst/>
              <a:rect l="l" t="t" r="r" b="b"/>
              <a:pathLst>
                <a:path w="4375" h="985" extrusionOk="0">
                  <a:moveTo>
                    <a:pt x="1" y="0"/>
                  </a:moveTo>
                  <a:lnTo>
                    <a:pt x="1" y="0"/>
                  </a:lnTo>
                  <a:cubicBezTo>
                    <a:pt x="357" y="131"/>
                    <a:pt x="715" y="237"/>
                    <a:pt x="1074" y="336"/>
                  </a:cubicBezTo>
                  <a:cubicBezTo>
                    <a:pt x="1436" y="435"/>
                    <a:pt x="1798" y="524"/>
                    <a:pt x="2164" y="606"/>
                  </a:cubicBezTo>
                  <a:cubicBezTo>
                    <a:pt x="2525" y="687"/>
                    <a:pt x="2894" y="763"/>
                    <a:pt x="3260" y="828"/>
                  </a:cubicBezTo>
                  <a:cubicBezTo>
                    <a:pt x="3629" y="892"/>
                    <a:pt x="4001" y="951"/>
                    <a:pt x="4374" y="984"/>
                  </a:cubicBezTo>
                  <a:cubicBezTo>
                    <a:pt x="4022" y="855"/>
                    <a:pt x="3663" y="749"/>
                    <a:pt x="3301" y="650"/>
                  </a:cubicBezTo>
                  <a:cubicBezTo>
                    <a:pt x="2943" y="551"/>
                    <a:pt x="2577" y="462"/>
                    <a:pt x="2215" y="380"/>
                  </a:cubicBezTo>
                  <a:cubicBezTo>
                    <a:pt x="1849" y="298"/>
                    <a:pt x="1484" y="223"/>
                    <a:pt x="1115" y="158"/>
                  </a:cubicBezTo>
                  <a:cubicBezTo>
                    <a:pt x="746" y="93"/>
                    <a:pt x="377" y="35"/>
                    <a:pt x="1"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55;p82">
              <a:extLst>
                <a:ext uri="{FF2B5EF4-FFF2-40B4-BE49-F238E27FC236}">
                  <a16:creationId xmlns:a16="http://schemas.microsoft.com/office/drawing/2014/main" id="{2826CCA6-6DF8-4151-87D4-ED986C7767D5}"/>
                </a:ext>
              </a:extLst>
            </p:cNvPr>
            <p:cNvSpPr/>
            <p:nvPr/>
          </p:nvSpPr>
          <p:spPr>
            <a:xfrm>
              <a:off x="7000967" y="2445432"/>
              <a:ext cx="90130" cy="12811"/>
            </a:xfrm>
            <a:custGeom>
              <a:avLst/>
              <a:gdLst/>
              <a:ahLst/>
              <a:cxnLst/>
              <a:rect l="l" t="t" r="r" b="b"/>
              <a:pathLst>
                <a:path w="2779" h="395" extrusionOk="0">
                  <a:moveTo>
                    <a:pt x="295" y="0"/>
                  </a:moveTo>
                  <a:cubicBezTo>
                    <a:pt x="198" y="0"/>
                    <a:pt x="99" y="3"/>
                    <a:pt x="1" y="9"/>
                  </a:cubicBezTo>
                  <a:cubicBezTo>
                    <a:pt x="226" y="91"/>
                    <a:pt x="455" y="145"/>
                    <a:pt x="684" y="193"/>
                  </a:cubicBezTo>
                  <a:cubicBezTo>
                    <a:pt x="913" y="241"/>
                    <a:pt x="1142" y="282"/>
                    <a:pt x="1374" y="313"/>
                  </a:cubicBezTo>
                  <a:cubicBezTo>
                    <a:pt x="1606" y="344"/>
                    <a:pt x="1839" y="368"/>
                    <a:pt x="2071" y="381"/>
                  </a:cubicBezTo>
                  <a:cubicBezTo>
                    <a:pt x="2209" y="389"/>
                    <a:pt x="2345" y="395"/>
                    <a:pt x="2483" y="395"/>
                  </a:cubicBezTo>
                  <a:cubicBezTo>
                    <a:pt x="2581" y="395"/>
                    <a:pt x="2679" y="392"/>
                    <a:pt x="2778" y="385"/>
                  </a:cubicBezTo>
                  <a:cubicBezTo>
                    <a:pt x="2553" y="306"/>
                    <a:pt x="2323" y="248"/>
                    <a:pt x="2095" y="200"/>
                  </a:cubicBezTo>
                  <a:cubicBezTo>
                    <a:pt x="1866" y="152"/>
                    <a:pt x="1637" y="111"/>
                    <a:pt x="1405" y="84"/>
                  </a:cubicBezTo>
                  <a:cubicBezTo>
                    <a:pt x="1172" y="50"/>
                    <a:pt x="940" y="29"/>
                    <a:pt x="708" y="16"/>
                  </a:cubicBezTo>
                  <a:cubicBezTo>
                    <a:pt x="571" y="6"/>
                    <a:pt x="434" y="0"/>
                    <a:pt x="29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6;p82">
              <a:extLst>
                <a:ext uri="{FF2B5EF4-FFF2-40B4-BE49-F238E27FC236}">
                  <a16:creationId xmlns:a16="http://schemas.microsoft.com/office/drawing/2014/main" id="{ED92B80D-FA3D-43FB-B202-8AFD6A574525}"/>
                </a:ext>
              </a:extLst>
            </p:cNvPr>
            <p:cNvSpPr/>
            <p:nvPr/>
          </p:nvSpPr>
          <p:spPr>
            <a:xfrm>
              <a:off x="6788824" y="2000876"/>
              <a:ext cx="194238" cy="163006"/>
            </a:xfrm>
            <a:custGeom>
              <a:avLst/>
              <a:gdLst/>
              <a:ahLst/>
              <a:cxnLst/>
              <a:rect l="l" t="t" r="r" b="b"/>
              <a:pathLst>
                <a:path w="5989" h="5026" extrusionOk="0">
                  <a:moveTo>
                    <a:pt x="2627" y="1"/>
                  </a:moveTo>
                  <a:cubicBezTo>
                    <a:pt x="1774" y="1"/>
                    <a:pt x="570" y="345"/>
                    <a:pt x="297" y="2207"/>
                  </a:cubicBezTo>
                  <a:cubicBezTo>
                    <a:pt x="0" y="4225"/>
                    <a:pt x="1507" y="5026"/>
                    <a:pt x="2921" y="5026"/>
                  </a:cubicBezTo>
                  <a:cubicBezTo>
                    <a:pt x="3578" y="5026"/>
                    <a:pt x="4214" y="4853"/>
                    <a:pt x="4642" y="4550"/>
                  </a:cubicBezTo>
                  <a:cubicBezTo>
                    <a:pt x="5988" y="3597"/>
                    <a:pt x="4468" y="772"/>
                    <a:pt x="4468" y="772"/>
                  </a:cubicBezTo>
                  <a:lnTo>
                    <a:pt x="3508" y="120"/>
                  </a:lnTo>
                  <a:cubicBezTo>
                    <a:pt x="3508" y="120"/>
                    <a:pt x="3128" y="1"/>
                    <a:pt x="2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7;p82">
              <a:extLst>
                <a:ext uri="{FF2B5EF4-FFF2-40B4-BE49-F238E27FC236}">
                  <a16:creationId xmlns:a16="http://schemas.microsoft.com/office/drawing/2014/main" id="{BF18601E-94EB-4342-B0BB-630911360F1D}"/>
                </a:ext>
              </a:extLst>
            </p:cNvPr>
            <p:cNvSpPr/>
            <p:nvPr/>
          </p:nvSpPr>
          <p:spPr>
            <a:xfrm>
              <a:off x="6822911" y="2008724"/>
              <a:ext cx="63730" cy="19168"/>
            </a:xfrm>
            <a:custGeom>
              <a:avLst/>
              <a:gdLst/>
              <a:ahLst/>
              <a:cxnLst/>
              <a:rect l="l" t="t" r="r" b="b"/>
              <a:pathLst>
                <a:path w="1965" h="591" extrusionOk="0">
                  <a:moveTo>
                    <a:pt x="1251" y="1"/>
                  </a:moveTo>
                  <a:cubicBezTo>
                    <a:pt x="1119" y="1"/>
                    <a:pt x="988" y="18"/>
                    <a:pt x="862" y="65"/>
                  </a:cubicBezTo>
                  <a:cubicBezTo>
                    <a:pt x="554" y="178"/>
                    <a:pt x="267" y="352"/>
                    <a:pt x="15" y="561"/>
                  </a:cubicBezTo>
                  <a:cubicBezTo>
                    <a:pt x="0" y="572"/>
                    <a:pt x="12" y="591"/>
                    <a:pt x="27" y="591"/>
                  </a:cubicBezTo>
                  <a:cubicBezTo>
                    <a:pt x="29" y="591"/>
                    <a:pt x="32" y="590"/>
                    <a:pt x="35" y="588"/>
                  </a:cubicBezTo>
                  <a:cubicBezTo>
                    <a:pt x="316" y="445"/>
                    <a:pt x="592" y="287"/>
                    <a:pt x="896" y="188"/>
                  </a:cubicBezTo>
                  <a:cubicBezTo>
                    <a:pt x="1076" y="129"/>
                    <a:pt x="1254" y="111"/>
                    <a:pt x="1434" y="111"/>
                  </a:cubicBezTo>
                  <a:cubicBezTo>
                    <a:pt x="1597" y="111"/>
                    <a:pt x="1762" y="126"/>
                    <a:pt x="1931" y="141"/>
                  </a:cubicBezTo>
                  <a:cubicBezTo>
                    <a:pt x="1932" y="141"/>
                    <a:pt x="1933" y="141"/>
                    <a:pt x="1933" y="141"/>
                  </a:cubicBezTo>
                  <a:cubicBezTo>
                    <a:pt x="1959" y="141"/>
                    <a:pt x="1964" y="96"/>
                    <a:pt x="1938" y="89"/>
                  </a:cubicBezTo>
                  <a:cubicBezTo>
                    <a:pt x="1713" y="52"/>
                    <a:pt x="1479" y="1"/>
                    <a:pt x="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8;p82">
              <a:extLst>
                <a:ext uri="{FF2B5EF4-FFF2-40B4-BE49-F238E27FC236}">
                  <a16:creationId xmlns:a16="http://schemas.microsoft.com/office/drawing/2014/main" id="{3B41AC9D-2A6B-4BAF-9FC7-B1B1C28E7F11}"/>
                </a:ext>
              </a:extLst>
            </p:cNvPr>
            <p:cNvSpPr/>
            <p:nvPr/>
          </p:nvSpPr>
          <p:spPr>
            <a:xfrm>
              <a:off x="6798230" y="2020822"/>
              <a:ext cx="101870" cy="77254"/>
            </a:xfrm>
            <a:custGeom>
              <a:avLst/>
              <a:gdLst/>
              <a:ahLst/>
              <a:cxnLst/>
              <a:rect l="l" t="t" r="r" b="b"/>
              <a:pathLst>
                <a:path w="3141" h="2382" extrusionOk="0">
                  <a:moveTo>
                    <a:pt x="2576" y="1"/>
                  </a:moveTo>
                  <a:cubicBezTo>
                    <a:pt x="1315" y="1"/>
                    <a:pt x="0" y="1029"/>
                    <a:pt x="68" y="2360"/>
                  </a:cubicBezTo>
                  <a:cubicBezTo>
                    <a:pt x="70" y="2373"/>
                    <a:pt x="83" y="2381"/>
                    <a:pt x="94" y="2381"/>
                  </a:cubicBezTo>
                  <a:cubicBezTo>
                    <a:pt x="103" y="2381"/>
                    <a:pt x="111" y="2376"/>
                    <a:pt x="113" y="2363"/>
                  </a:cubicBezTo>
                  <a:cubicBezTo>
                    <a:pt x="236" y="1827"/>
                    <a:pt x="345" y="1363"/>
                    <a:pt x="708" y="929"/>
                  </a:cubicBezTo>
                  <a:cubicBezTo>
                    <a:pt x="1158" y="389"/>
                    <a:pt x="1920" y="59"/>
                    <a:pt x="2640" y="59"/>
                  </a:cubicBezTo>
                  <a:cubicBezTo>
                    <a:pt x="2798" y="59"/>
                    <a:pt x="2955" y="75"/>
                    <a:pt x="3106" y="109"/>
                  </a:cubicBezTo>
                  <a:cubicBezTo>
                    <a:pt x="3108" y="109"/>
                    <a:pt x="3110" y="110"/>
                    <a:pt x="3112" y="110"/>
                  </a:cubicBezTo>
                  <a:cubicBezTo>
                    <a:pt x="3134" y="110"/>
                    <a:pt x="3140" y="75"/>
                    <a:pt x="3116" y="68"/>
                  </a:cubicBezTo>
                  <a:cubicBezTo>
                    <a:pt x="2940" y="23"/>
                    <a:pt x="2758" y="1"/>
                    <a:pt x="2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9;p82">
              <a:extLst>
                <a:ext uri="{FF2B5EF4-FFF2-40B4-BE49-F238E27FC236}">
                  <a16:creationId xmlns:a16="http://schemas.microsoft.com/office/drawing/2014/main" id="{924E9B82-98C5-445E-85A9-CCEC18CCFF8F}"/>
                </a:ext>
              </a:extLst>
            </p:cNvPr>
            <p:cNvSpPr/>
            <p:nvPr/>
          </p:nvSpPr>
          <p:spPr>
            <a:xfrm>
              <a:off x="6807084" y="2038530"/>
              <a:ext cx="85103" cy="88897"/>
            </a:xfrm>
            <a:custGeom>
              <a:avLst/>
              <a:gdLst/>
              <a:ahLst/>
              <a:cxnLst/>
              <a:rect l="l" t="t" r="r" b="b"/>
              <a:pathLst>
                <a:path w="2624" h="2741" extrusionOk="0">
                  <a:moveTo>
                    <a:pt x="2600" y="1"/>
                  </a:moveTo>
                  <a:cubicBezTo>
                    <a:pt x="2245" y="48"/>
                    <a:pt x="1924" y="14"/>
                    <a:pt x="1599" y="182"/>
                  </a:cubicBezTo>
                  <a:cubicBezTo>
                    <a:pt x="1237" y="362"/>
                    <a:pt x="878" y="543"/>
                    <a:pt x="608" y="848"/>
                  </a:cubicBezTo>
                  <a:cubicBezTo>
                    <a:pt x="134" y="1391"/>
                    <a:pt x="0" y="1995"/>
                    <a:pt x="28" y="2709"/>
                  </a:cubicBezTo>
                  <a:cubicBezTo>
                    <a:pt x="28" y="2730"/>
                    <a:pt x="43" y="2740"/>
                    <a:pt x="58" y="2740"/>
                  </a:cubicBezTo>
                  <a:cubicBezTo>
                    <a:pt x="72" y="2740"/>
                    <a:pt x="88" y="2730"/>
                    <a:pt x="89" y="2709"/>
                  </a:cubicBezTo>
                  <a:cubicBezTo>
                    <a:pt x="113" y="2006"/>
                    <a:pt x="267" y="1415"/>
                    <a:pt x="742" y="885"/>
                  </a:cubicBezTo>
                  <a:cubicBezTo>
                    <a:pt x="957" y="643"/>
                    <a:pt x="1223" y="499"/>
                    <a:pt x="1504" y="338"/>
                  </a:cubicBezTo>
                  <a:cubicBezTo>
                    <a:pt x="1883" y="124"/>
                    <a:pt x="2190" y="110"/>
                    <a:pt x="2603" y="38"/>
                  </a:cubicBezTo>
                  <a:cubicBezTo>
                    <a:pt x="2624" y="34"/>
                    <a:pt x="2620" y="1"/>
                    <a:pt x="2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60;p82">
              <a:extLst>
                <a:ext uri="{FF2B5EF4-FFF2-40B4-BE49-F238E27FC236}">
                  <a16:creationId xmlns:a16="http://schemas.microsoft.com/office/drawing/2014/main" id="{27EAEA99-3579-4204-9461-7A3CC1708E51}"/>
                </a:ext>
              </a:extLst>
            </p:cNvPr>
            <p:cNvSpPr/>
            <p:nvPr/>
          </p:nvSpPr>
          <p:spPr>
            <a:xfrm>
              <a:off x="6811203" y="2053644"/>
              <a:ext cx="72681" cy="86757"/>
            </a:xfrm>
            <a:custGeom>
              <a:avLst/>
              <a:gdLst/>
              <a:ahLst/>
              <a:cxnLst/>
              <a:rect l="l" t="t" r="r" b="b"/>
              <a:pathLst>
                <a:path w="2241" h="2675" extrusionOk="0">
                  <a:moveTo>
                    <a:pt x="2068" y="1"/>
                  </a:moveTo>
                  <a:cubicBezTo>
                    <a:pt x="1493" y="1"/>
                    <a:pt x="939" y="467"/>
                    <a:pt x="625" y="918"/>
                  </a:cubicBezTo>
                  <a:cubicBezTo>
                    <a:pt x="365" y="1297"/>
                    <a:pt x="0" y="2220"/>
                    <a:pt x="270" y="2660"/>
                  </a:cubicBezTo>
                  <a:cubicBezTo>
                    <a:pt x="277" y="2670"/>
                    <a:pt x="288" y="2674"/>
                    <a:pt x="298" y="2674"/>
                  </a:cubicBezTo>
                  <a:cubicBezTo>
                    <a:pt x="313" y="2674"/>
                    <a:pt x="326" y="2665"/>
                    <a:pt x="324" y="2647"/>
                  </a:cubicBezTo>
                  <a:cubicBezTo>
                    <a:pt x="297" y="2138"/>
                    <a:pt x="461" y="1474"/>
                    <a:pt x="697" y="1037"/>
                  </a:cubicBezTo>
                  <a:cubicBezTo>
                    <a:pt x="946" y="575"/>
                    <a:pt x="1557" y="42"/>
                    <a:pt x="2123" y="42"/>
                  </a:cubicBezTo>
                  <a:cubicBezTo>
                    <a:pt x="2154" y="42"/>
                    <a:pt x="2186" y="44"/>
                    <a:pt x="2217" y="47"/>
                  </a:cubicBezTo>
                  <a:cubicBezTo>
                    <a:pt x="2218" y="47"/>
                    <a:pt x="2219" y="47"/>
                    <a:pt x="2220" y="47"/>
                  </a:cubicBezTo>
                  <a:cubicBezTo>
                    <a:pt x="2238" y="47"/>
                    <a:pt x="2240" y="16"/>
                    <a:pt x="2224" y="13"/>
                  </a:cubicBezTo>
                  <a:cubicBezTo>
                    <a:pt x="2172" y="5"/>
                    <a:pt x="2120" y="1"/>
                    <a:pt x="2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61;p82">
              <a:extLst>
                <a:ext uri="{FF2B5EF4-FFF2-40B4-BE49-F238E27FC236}">
                  <a16:creationId xmlns:a16="http://schemas.microsoft.com/office/drawing/2014/main" id="{7E57965D-FBA4-4F9C-9B71-1E249650B77E}"/>
                </a:ext>
              </a:extLst>
            </p:cNvPr>
            <p:cNvSpPr/>
            <p:nvPr/>
          </p:nvSpPr>
          <p:spPr>
            <a:xfrm>
              <a:off x="6827160" y="2068563"/>
              <a:ext cx="55395" cy="77870"/>
            </a:xfrm>
            <a:custGeom>
              <a:avLst/>
              <a:gdLst/>
              <a:ahLst/>
              <a:cxnLst/>
              <a:rect l="l" t="t" r="r" b="b"/>
              <a:pathLst>
                <a:path w="1708" h="2401" extrusionOk="0">
                  <a:moveTo>
                    <a:pt x="1673" y="0"/>
                  </a:moveTo>
                  <a:cubicBezTo>
                    <a:pt x="1672" y="0"/>
                    <a:pt x="1671" y="0"/>
                    <a:pt x="1670" y="0"/>
                  </a:cubicBezTo>
                  <a:cubicBezTo>
                    <a:pt x="1120" y="45"/>
                    <a:pt x="789" y="609"/>
                    <a:pt x="522" y="1028"/>
                  </a:cubicBezTo>
                  <a:cubicBezTo>
                    <a:pt x="303" y="1374"/>
                    <a:pt x="0" y="1961"/>
                    <a:pt x="48" y="2388"/>
                  </a:cubicBezTo>
                  <a:cubicBezTo>
                    <a:pt x="48" y="2396"/>
                    <a:pt x="54" y="2400"/>
                    <a:pt x="61" y="2400"/>
                  </a:cubicBezTo>
                  <a:cubicBezTo>
                    <a:pt x="65" y="2400"/>
                    <a:pt x="70" y="2398"/>
                    <a:pt x="71" y="2392"/>
                  </a:cubicBezTo>
                  <a:cubicBezTo>
                    <a:pt x="188" y="2060"/>
                    <a:pt x="270" y="1719"/>
                    <a:pt x="417" y="1394"/>
                  </a:cubicBezTo>
                  <a:cubicBezTo>
                    <a:pt x="631" y="916"/>
                    <a:pt x="1110" y="127"/>
                    <a:pt x="1670" y="55"/>
                  </a:cubicBezTo>
                  <a:cubicBezTo>
                    <a:pt x="1704" y="51"/>
                    <a:pt x="1708" y="0"/>
                    <a:pt x="1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2;p82">
              <a:extLst>
                <a:ext uri="{FF2B5EF4-FFF2-40B4-BE49-F238E27FC236}">
                  <a16:creationId xmlns:a16="http://schemas.microsoft.com/office/drawing/2014/main" id="{87FEF004-FCB9-4D0D-8592-953742D7D605}"/>
                </a:ext>
              </a:extLst>
            </p:cNvPr>
            <p:cNvSpPr/>
            <p:nvPr/>
          </p:nvSpPr>
          <p:spPr>
            <a:xfrm>
              <a:off x="6836565" y="2081860"/>
              <a:ext cx="43881" cy="70962"/>
            </a:xfrm>
            <a:custGeom>
              <a:avLst/>
              <a:gdLst/>
              <a:ahLst/>
              <a:cxnLst/>
              <a:rect l="l" t="t" r="r" b="b"/>
              <a:pathLst>
                <a:path w="1353" h="2188" extrusionOk="0">
                  <a:moveTo>
                    <a:pt x="1325" y="0"/>
                  </a:moveTo>
                  <a:cubicBezTo>
                    <a:pt x="1320" y="0"/>
                    <a:pt x="1316" y="2"/>
                    <a:pt x="1312" y="7"/>
                  </a:cubicBezTo>
                  <a:cubicBezTo>
                    <a:pt x="789" y="650"/>
                    <a:pt x="523" y="1459"/>
                    <a:pt x="24" y="2118"/>
                  </a:cubicBezTo>
                  <a:cubicBezTo>
                    <a:pt x="1" y="2149"/>
                    <a:pt x="34" y="2187"/>
                    <a:pt x="66" y="2187"/>
                  </a:cubicBezTo>
                  <a:cubicBezTo>
                    <a:pt x="77" y="2187"/>
                    <a:pt x="87" y="2183"/>
                    <a:pt x="95" y="2173"/>
                  </a:cubicBezTo>
                  <a:cubicBezTo>
                    <a:pt x="653" y="1541"/>
                    <a:pt x="871" y="718"/>
                    <a:pt x="1342" y="31"/>
                  </a:cubicBezTo>
                  <a:cubicBezTo>
                    <a:pt x="1353" y="15"/>
                    <a:pt x="1339"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3;p82">
              <a:extLst>
                <a:ext uri="{FF2B5EF4-FFF2-40B4-BE49-F238E27FC236}">
                  <a16:creationId xmlns:a16="http://schemas.microsoft.com/office/drawing/2014/main" id="{E1637770-6887-4840-88C2-421BA56775DE}"/>
                </a:ext>
              </a:extLst>
            </p:cNvPr>
            <p:cNvSpPr/>
            <p:nvPr/>
          </p:nvSpPr>
          <p:spPr>
            <a:xfrm>
              <a:off x="6855636" y="2086660"/>
              <a:ext cx="32919" cy="74238"/>
            </a:xfrm>
            <a:custGeom>
              <a:avLst/>
              <a:gdLst/>
              <a:ahLst/>
              <a:cxnLst/>
              <a:rect l="l" t="t" r="r" b="b"/>
              <a:pathLst>
                <a:path w="1015" h="2289" extrusionOk="0">
                  <a:moveTo>
                    <a:pt x="978" y="1"/>
                  </a:moveTo>
                  <a:cubicBezTo>
                    <a:pt x="959" y="1"/>
                    <a:pt x="941" y="13"/>
                    <a:pt x="939" y="37"/>
                  </a:cubicBezTo>
                  <a:cubicBezTo>
                    <a:pt x="891" y="611"/>
                    <a:pt x="693" y="1181"/>
                    <a:pt x="386" y="1670"/>
                  </a:cubicBezTo>
                  <a:cubicBezTo>
                    <a:pt x="277" y="1837"/>
                    <a:pt x="37" y="2066"/>
                    <a:pt x="3" y="2264"/>
                  </a:cubicBezTo>
                  <a:cubicBezTo>
                    <a:pt x="1" y="2279"/>
                    <a:pt x="11" y="2289"/>
                    <a:pt x="22" y="2289"/>
                  </a:cubicBezTo>
                  <a:cubicBezTo>
                    <a:pt x="28" y="2289"/>
                    <a:pt x="35" y="2285"/>
                    <a:pt x="40" y="2277"/>
                  </a:cubicBezTo>
                  <a:cubicBezTo>
                    <a:pt x="92" y="2213"/>
                    <a:pt x="188" y="2168"/>
                    <a:pt x="245" y="2104"/>
                  </a:cubicBezTo>
                  <a:cubicBezTo>
                    <a:pt x="403" y="1929"/>
                    <a:pt x="536" y="1673"/>
                    <a:pt x="645" y="1465"/>
                  </a:cubicBezTo>
                  <a:cubicBezTo>
                    <a:pt x="874" y="1021"/>
                    <a:pt x="997" y="535"/>
                    <a:pt x="1014" y="37"/>
                  </a:cubicBezTo>
                  <a:cubicBezTo>
                    <a:pt x="1014" y="13"/>
                    <a:pt x="996"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4;p82">
              <a:extLst>
                <a:ext uri="{FF2B5EF4-FFF2-40B4-BE49-F238E27FC236}">
                  <a16:creationId xmlns:a16="http://schemas.microsoft.com/office/drawing/2014/main" id="{C8697438-BA5C-477C-B5E7-41E027292123}"/>
                </a:ext>
              </a:extLst>
            </p:cNvPr>
            <p:cNvSpPr/>
            <p:nvPr/>
          </p:nvSpPr>
          <p:spPr>
            <a:xfrm>
              <a:off x="6874188" y="2079849"/>
              <a:ext cx="33633" cy="80238"/>
            </a:xfrm>
            <a:custGeom>
              <a:avLst/>
              <a:gdLst/>
              <a:ahLst/>
              <a:cxnLst/>
              <a:rect l="l" t="t" r="r" b="b"/>
              <a:pathLst>
                <a:path w="1037" h="2474" extrusionOk="0">
                  <a:moveTo>
                    <a:pt x="714" y="0"/>
                  </a:moveTo>
                  <a:cubicBezTo>
                    <a:pt x="689" y="0"/>
                    <a:pt x="676" y="34"/>
                    <a:pt x="702" y="52"/>
                  </a:cubicBezTo>
                  <a:cubicBezTo>
                    <a:pt x="1037" y="270"/>
                    <a:pt x="784" y="1076"/>
                    <a:pt x="668" y="1343"/>
                  </a:cubicBezTo>
                  <a:cubicBezTo>
                    <a:pt x="531" y="1664"/>
                    <a:pt x="282" y="2218"/>
                    <a:pt x="9" y="2450"/>
                  </a:cubicBezTo>
                  <a:cubicBezTo>
                    <a:pt x="0" y="2458"/>
                    <a:pt x="7" y="2473"/>
                    <a:pt x="18" y="2473"/>
                  </a:cubicBezTo>
                  <a:cubicBezTo>
                    <a:pt x="20" y="2473"/>
                    <a:pt x="23" y="2472"/>
                    <a:pt x="26" y="2470"/>
                  </a:cubicBezTo>
                  <a:cubicBezTo>
                    <a:pt x="428" y="2191"/>
                    <a:pt x="825" y="1470"/>
                    <a:pt x="924" y="998"/>
                  </a:cubicBezTo>
                  <a:cubicBezTo>
                    <a:pt x="975" y="742"/>
                    <a:pt x="1037" y="141"/>
                    <a:pt x="729" y="4"/>
                  </a:cubicBezTo>
                  <a:cubicBezTo>
                    <a:pt x="724" y="1"/>
                    <a:pt x="719" y="0"/>
                    <a:pt x="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5;p82">
              <a:extLst>
                <a:ext uri="{FF2B5EF4-FFF2-40B4-BE49-F238E27FC236}">
                  <a16:creationId xmlns:a16="http://schemas.microsoft.com/office/drawing/2014/main" id="{10BBB904-5B7A-4B39-9B36-609FAA20CBCC}"/>
                </a:ext>
              </a:extLst>
            </p:cNvPr>
            <p:cNvSpPr/>
            <p:nvPr/>
          </p:nvSpPr>
          <p:spPr>
            <a:xfrm>
              <a:off x="6902891" y="2070022"/>
              <a:ext cx="22768" cy="68141"/>
            </a:xfrm>
            <a:custGeom>
              <a:avLst/>
              <a:gdLst/>
              <a:ahLst/>
              <a:cxnLst/>
              <a:rect l="l" t="t" r="r" b="b"/>
              <a:pathLst>
                <a:path w="702" h="2101" extrusionOk="0">
                  <a:moveTo>
                    <a:pt x="47" y="1"/>
                  </a:moveTo>
                  <a:cubicBezTo>
                    <a:pt x="17" y="1"/>
                    <a:pt x="1" y="45"/>
                    <a:pt x="32" y="68"/>
                  </a:cubicBezTo>
                  <a:cubicBezTo>
                    <a:pt x="401" y="334"/>
                    <a:pt x="541" y="676"/>
                    <a:pt x="551" y="1133"/>
                  </a:cubicBezTo>
                  <a:cubicBezTo>
                    <a:pt x="558" y="1479"/>
                    <a:pt x="439" y="1752"/>
                    <a:pt x="381" y="2080"/>
                  </a:cubicBezTo>
                  <a:cubicBezTo>
                    <a:pt x="378" y="2093"/>
                    <a:pt x="387" y="2101"/>
                    <a:pt x="397" y="2101"/>
                  </a:cubicBezTo>
                  <a:cubicBezTo>
                    <a:pt x="402" y="2101"/>
                    <a:pt x="408" y="2099"/>
                    <a:pt x="412" y="2093"/>
                  </a:cubicBezTo>
                  <a:cubicBezTo>
                    <a:pt x="674" y="1752"/>
                    <a:pt x="702" y="1297"/>
                    <a:pt x="668" y="884"/>
                  </a:cubicBezTo>
                  <a:cubicBezTo>
                    <a:pt x="633" y="461"/>
                    <a:pt x="422" y="208"/>
                    <a:pt x="67" y="6"/>
                  </a:cubicBezTo>
                  <a:cubicBezTo>
                    <a:pt x="60" y="2"/>
                    <a:pt x="53"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6;p82">
              <a:extLst>
                <a:ext uri="{FF2B5EF4-FFF2-40B4-BE49-F238E27FC236}">
                  <a16:creationId xmlns:a16="http://schemas.microsoft.com/office/drawing/2014/main" id="{14CD5531-7549-4396-ADAA-91465A242B84}"/>
                </a:ext>
              </a:extLst>
            </p:cNvPr>
            <p:cNvSpPr/>
            <p:nvPr/>
          </p:nvSpPr>
          <p:spPr>
            <a:xfrm>
              <a:off x="6895009" y="2145785"/>
              <a:ext cx="16443" cy="17773"/>
            </a:xfrm>
            <a:custGeom>
              <a:avLst/>
              <a:gdLst/>
              <a:ahLst/>
              <a:cxnLst/>
              <a:rect l="l" t="t" r="r" b="b"/>
              <a:pathLst>
                <a:path w="507" h="548" extrusionOk="0">
                  <a:moveTo>
                    <a:pt x="475" y="0"/>
                  </a:moveTo>
                  <a:cubicBezTo>
                    <a:pt x="469" y="0"/>
                    <a:pt x="464" y="2"/>
                    <a:pt x="460" y="7"/>
                  </a:cubicBezTo>
                  <a:cubicBezTo>
                    <a:pt x="378" y="93"/>
                    <a:pt x="302" y="185"/>
                    <a:pt x="228" y="277"/>
                  </a:cubicBezTo>
                  <a:cubicBezTo>
                    <a:pt x="159" y="355"/>
                    <a:pt x="67" y="421"/>
                    <a:pt x="12" y="506"/>
                  </a:cubicBezTo>
                  <a:cubicBezTo>
                    <a:pt x="0" y="522"/>
                    <a:pt x="16" y="548"/>
                    <a:pt x="36" y="548"/>
                  </a:cubicBezTo>
                  <a:cubicBezTo>
                    <a:pt x="39" y="548"/>
                    <a:pt x="41" y="548"/>
                    <a:pt x="43" y="547"/>
                  </a:cubicBezTo>
                  <a:cubicBezTo>
                    <a:pt x="128" y="513"/>
                    <a:pt x="193" y="424"/>
                    <a:pt x="248" y="355"/>
                  </a:cubicBezTo>
                  <a:cubicBezTo>
                    <a:pt x="327" y="249"/>
                    <a:pt x="405" y="140"/>
                    <a:pt x="491" y="41"/>
                  </a:cubicBezTo>
                  <a:cubicBezTo>
                    <a:pt x="507" y="23"/>
                    <a:pt x="492" y="0"/>
                    <a:pt x="4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7;p82">
              <a:extLst>
                <a:ext uri="{FF2B5EF4-FFF2-40B4-BE49-F238E27FC236}">
                  <a16:creationId xmlns:a16="http://schemas.microsoft.com/office/drawing/2014/main" id="{CCFD4123-24EA-4DA2-AB27-EACFA0EAF096}"/>
                </a:ext>
              </a:extLst>
            </p:cNvPr>
            <p:cNvSpPr/>
            <p:nvPr/>
          </p:nvSpPr>
          <p:spPr>
            <a:xfrm>
              <a:off x="6924199" y="2061233"/>
              <a:ext cx="21730" cy="79265"/>
            </a:xfrm>
            <a:custGeom>
              <a:avLst/>
              <a:gdLst/>
              <a:ahLst/>
              <a:cxnLst/>
              <a:rect l="l" t="t" r="r" b="b"/>
              <a:pathLst>
                <a:path w="670" h="2444" extrusionOk="0">
                  <a:moveTo>
                    <a:pt x="54" y="1"/>
                  </a:moveTo>
                  <a:cubicBezTo>
                    <a:pt x="26" y="1"/>
                    <a:pt x="0" y="34"/>
                    <a:pt x="28" y="59"/>
                  </a:cubicBezTo>
                  <a:cubicBezTo>
                    <a:pt x="670" y="612"/>
                    <a:pt x="513" y="1712"/>
                    <a:pt x="274" y="2426"/>
                  </a:cubicBezTo>
                  <a:cubicBezTo>
                    <a:pt x="271" y="2436"/>
                    <a:pt x="280" y="2444"/>
                    <a:pt x="288" y="2444"/>
                  </a:cubicBezTo>
                  <a:cubicBezTo>
                    <a:pt x="291" y="2444"/>
                    <a:pt x="295" y="2443"/>
                    <a:pt x="297" y="2440"/>
                  </a:cubicBezTo>
                  <a:cubicBezTo>
                    <a:pt x="605" y="2139"/>
                    <a:pt x="611" y="1483"/>
                    <a:pt x="591" y="1097"/>
                  </a:cubicBezTo>
                  <a:cubicBezTo>
                    <a:pt x="567" y="694"/>
                    <a:pt x="397" y="264"/>
                    <a:pt x="75" y="7"/>
                  </a:cubicBezTo>
                  <a:cubicBezTo>
                    <a:pt x="69" y="3"/>
                    <a:pt x="61"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8;p82">
              <a:extLst>
                <a:ext uri="{FF2B5EF4-FFF2-40B4-BE49-F238E27FC236}">
                  <a16:creationId xmlns:a16="http://schemas.microsoft.com/office/drawing/2014/main" id="{C9A42CA9-F20F-4B49-9544-E08E978459DD}"/>
                </a:ext>
              </a:extLst>
            </p:cNvPr>
            <p:cNvSpPr/>
            <p:nvPr/>
          </p:nvSpPr>
          <p:spPr>
            <a:xfrm>
              <a:off x="6923194" y="2146175"/>
              <a:ext cx="8432" cy="9989"/>
            </a:xfrm>
            <a:custGeom>
              <a:avLst/>
              <a:gdLst/>
              <a:ahLst/>
              <a:cxnLst/>
              <a:rect l="l" t="t" r="r" b="b"/>
              <a:pathLst>
                <a:path w="260" h="308" extrusionOk="0">
                  <a:moveTo>
                    <a:pt x="246" y="0"/>
                  </a:moveTo>
                  <a:cubicBezTo>
                    <a:pt x="244" y="0"/>
                    <a:pt x="242" y="1"/>
                    <a:pt x="240" y="2"/>
                  </a:cubicBezTo>
                  <a:cubicBezTo>
                    <a:pt x="223" y="19"/>
                    <a:pt x="202" y="32"/>
                    <a:pt x="185" y="53"/>
                  </a:cubicBezTo>
                  <a:cubicBezTo>
                    <a:pt x="164" y="84"/>
                    <a:pt x="168" y="122"/>
                    <a:pt x="147" y="152"/>
                  </a:cubicBezTo>
                  <a:cubicBezTo>
                    <a:pt x="110" y="204"/>
                    <a:pt x="55" y="231"/>
                    <a:pt x="11" y="272"/>
                  </a:cubicBezTo>
                  <a:cubicBezTo>
                    <a:pt x="1" y="282"/>
                    <a:pt x="7" y="306"/>
                    <a:pt x="21" y="306"/>
                  </a:cubicBezTo>
                  <a:cubicBezTo>
                    <a:pt x="26" y="307"/>
                    <a:pt x="31" y="308"/>
                    <a:pt x="37" y="308"/>
                  </a:cubicBezTo>
                  <a:cubicBezTo>
                    <a:pt x="91" y="308"/>
                    <a:pt x="137" y="248"/>
                    <a:pt x="168" y="210"/>
                  </a:cubicBezTo>
                  <a:cubicBezTo>
                    <a:pt x="188" y="187"/>
                    <a:pt x="205" y="163"/>
                    <a:pt x="212" y="132"/>
                  </a:cubicBezTo>
                  <a:cubicBezTo>
                    <a:pt x="219" y="91"/>
                    <a:pt x="233" y="56"/>
                    <a:pt x="257" y="19"/>
                  </a:cubicBezTo>
                  <a:cubicBezTo>
                    <a:pt x="260" y="11"/>
                    <a:pt x="253"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9;p82">
              <a:extLst>
                <a:ext uri="{FF2B5EF4-FFF2-40B4-BE49-F238E27FC236}">
                  <a16:creationId xmlns:a16="http://schemas.microsoft.com/office/drawing/2014/main" id="{C666C99D-D8B6-4699-AF52-07B1D2905082}"/>
                </a:ext>
              </a:extLst>
            </p:cNvPr>
            <p:cNvSpPr/>
            <p:nvPr/>
          </p:nvSpPr>
          <p:spPr>
            <a:xfrm>
              <a:off x="6858231" y="1492199"/>
              <a:ext cx="552812" cy="614531"/>
            </a:xfrm>
            <a:custGeom>
              <a:avLst/>
              <a:gdLst/>
              <a:ahLst/>
              <a:cxnLst/>
              <a:rect l="l" t="t" r="r" b="b"/>
              <a:pathLst>
                <a:path w="17045" h="18948" extrusionOk="0">
                  <a:moveTo>
                    <a:pt x="6665" y="0"/>
                  </a:moveTo>
                  <a:cubicBezTo>
                    <a:pt x="6643" y="0"/>
                    <a:pt x="6620" y="0"/>
                    <a:pt x="6598" y="0"/>
                  </a:cubicBezTo>
                  <a:cubicBezTo>
                    <a:pt x="2622" y="38"/>
                    <a:pt x="1802" y="1377"/>
                    <a:pt x="1877" y="5910"/>
                  </a:cubicBezTo>
                  <a:cubicBezTo>
                    <a:pt x="1953" y="10447"/>
                    <a:pt x="1098" y="15947"/>
                    <a:pt x="429" y="17658"/>
                  </a:cubicBezTo>
                  <a:cubicBezTo>
                    <a:pt x="1" y="18750"/>
                    <a:pt x="286" y="18947"/>
                    <a:pt x="548" y="18947"/>
                  </a:cubicBezTo>
                  <a:cubicBezTo>
                    <a:pt x="695" y="18947"/>
                    <a:pt x="835" y="18885"/>
                    <a:pt x="835" y="18885"/>
                  </a:cubicBezTo>
                  <a:cubicBezTo>
                    <a:pt x="835" y="18885"/>
                    <a:pt x="2748" y="17304"/>
                    <a:pt x="4244" y="17304"/>
                  </a:cubicBezTo>
                  <a:cubicBezTo>
                    <a:pt x="4337" y="17304"/>
                    <a:pt x="4429" y="17311"/>
                    <a:pt x="4518" y="17324"/>
                  </a:cubicBezTo>
                  <a:cubicBezTo>
                    <a:pt x="5124" y="17412"/>
                    <a:pt x="6782" y="17724"/>
                    <a:pt x="8649" y="17724"/>
                  </a:cubicBezTo>
                  <a:cubicBezTo>
                    <a:pt x="11476" y="17724"/>
                    <a:pt x="14781" y="17008"/>
                    <a:pt x="15631" y="13716"/>
                  </a:cubicBezTo>
                  <a:cubicBezTo>
                    <a:pt x="17045" y="8254"/>
                    <a:pt x="15631" y="3310"/>
                    <a:pt x="15631" y="3310"/>
                  </a:cubicBezTo>
                  <a:cubicBezTo>
                    <a:pt x="15631" y="3310"/>
                    <a:pt x="10631" y="0"/>
                    <a:pt x="6665"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70;p82">
              <a:extLst>
                <a:ext uri="{FF2B5EF4-FFF2-40B4-BE49-F238E27FC236}">
                  <a16:creationId xmlns:a16="http://schemas.microsoft.com/office/drawing/2014/main" id="{B53AEB03-3B36-4B7D-BBBA-EB9F3F25FB97}"/>
                </a:ext>
              </a:extLst>
            </p:cNvPr>
            <p:cNvSpPr/>
            <p:nvPr/>
          </p:nvSpPr>
          <p:spPr>
            <a:xfrm>
              <a:off x="6856512" y="1473129"/>
              <a:ext cx="235363" cy="253038"/>
            </a:xfrm>
            <a:custGeom>
              <a:avLst/>
              <a:gdLst/>
              <a:ahLst/>
              <a:cxnLst/>
              <a:rect l="l" t="t" r="r" b="b"/>
              <a:pathLst>
                <a:path w="7257" h="7802" extrusionOk="0">
                  <a:moveTo>
                    <a:pt x="6829" y="1"/>
                  </a:moveTo>
                  <a:lnTo>
                    <a:pt x="2648" y="243"/>
                  </a:lnTo>
                  <a:cubicBezTo>
                    <a:pt x="2060" y="664"/>
                    <a:pt x="1219" y="742"/>
                    <a:pt x="800" y="1326"/>
                  </a:cubicBezTo>
                  <a:cubicBezTo>
                    <a:pt x="677" y="1497"/>
                    <a:pt x="601" y="1702"/>
                    <a:pt x="533" y="1904"/>
                  </a:cubicBezTo>
                  <a:cubicBezTo>
                    <a:pt x="287" y="2645"/>
                    <a:pt x="130" y="3414"/>
                    <a:pt x="65" y="4193"/>
                  </a:cubicBezTo>
                  <a:cubicBezTo>
                    <a:pt x="0" y="4958"/>
                    <a:pt x="31" y="5750"/>
                    <a:pt x="349" y="6451"/>
                  </a:cubicBezTo>
                  <a:cubicBezTo>
                    <a:pt x="663" y="7147"/>
                    <a:pt x="1312" y="7731"/>
                    <a:pt x="2077" y="7797"/>
                  </a:cubicBezTo>
                  <a:cubicBezTo>
                    <a:pt x="2118" y="7800"/>
                    <a:pt x="2159" y="7802"/>
                    <a:pt x="2200" y="7802"/>
                  </a:cubicBezTo>
                  <a:cubicBezTo>
                    <a:pt x="2576" y="7802"/>
                    <a:pt x="2959" y="7662"/>
                    <a:pt x="3184" y="7362"/>
                  </a:cubicBezTo>
                  <a:cubicBezTo>
                    <a:pt x="3436" y="7034"/>
                    <a:pt x="3423" y="6501"/>
                    <a:pt x="3095" y="6249"/>
                  </a:cubicBezTo>
                  <a:lnTo>
                    <a:pt x="3095" y="6249"/>
                  </a:lnTo>
                  <a:cubicBezTo>
                    <a:pt x="3183" y="6280"/>
                    <a:pt x="3275" y="6295"/>
                    <a:pt x="3368" y="6295"/>
                  </a:cubicBezTo>
                  <a:cubicBezTo>
                    <a:pt x="3669" y="6295"/>
                    <a:pt x="3972" y="6137"/>
                    <a:pt x="4123" y="5873"/>
                  </a:cubicBezTo>
                  <a:cubicBezTo>
                    <a:pt x="4303" y="5564"/>
                    <a:pt x="4253" y="5141"/>
                    <a:pt x="4017" y="4873"/>
                  </a:cubicBezTo>
                  <a:lnTo>
                    <a:pt x="4017" y="4873"/>
                  </a:lnTo>
                  <a:cubicBezTo>
                    <a:pt x="4058" y="4898"/>
                    <a:pt x="4105" y="4909"/>
                    <a:pt x="4155" y="4909"/>
                  </a:cubicBezTo>
                  <a:cubicBezTo>
                    <a:pt x="4352" y="4909"/>
                    <a:pt x="4583" y="4729"/>
                    <a:pt x="4601" y="4510"/>
                  </a:cubicBezTo>
                  <a:cubicBezTo>
                    <a:pt x="4629" y="4193"/>
                    <a:pt x="4400" y="3919"/>
                    <a:pt x="4185" y="3687"/>
                  </a:cubicBezTo>
                  <a:lnTo>
                    <a:pt x="4185" y="3687"/>
                  </a:lnTo>
                  <a:cubicBezTo>
                    <a:pt x="4302" y="3704"/>
                    <a:pt x="4421" y="3713"/>
                    <a:pt x="4540" y="3713"/>
                  </a:cubicBezTo>
                  <a:cubicBezTo>
                    <a:pt x="5351" y="3713"/>
                    <a:pt x="6160" y="3314"/>
                    <a:pt x="6634" y="2652"/>
                  </a:cubicBezTo>
                  <a:cubicBezTo>
                    <a:pt x="7177" y="1894"/>
                    <a:pt x="7256" y="831"/>
                    <a:pt x="6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1;p82">
              <a:extLst>
                <a:ext uri="{FF2B5EF4-FFF2-40B4-BE49-F238E27FC236}">
                  <a16:creationId xmlns:a16="http://schemas.microsoft.com/office/drawing/2014/main" id="{3E69C2EB-D70A-454E-B31A-0BCB32526455}"/>
                </a:ext>
              </a:extLst>
            </p:cNvPr>
            <p:cNvSpPr/>
            <p:nvPr/>
          </p:nvSpPr>
          <p:spPr>
            <a:xfrm>
              <a:off x="6806695" y="1716991"/>
              <a:ext cx="158303" cy="137449"/>
            </a:xfrm>
            <a:custGeom>
              <a:avLst/>
              <a:gdLst/>
              <a:ahLst/>
              <a:cxnLst/>
              <a:rect l="l" t="t" r="r" b="b"/>
              <a:pathLst>
                <a:path w="4881" h="4238" extrusionOk="0">
                  <a:moveTo>
                    <a:pt x="2701" y="0"/>
                  </a:moveTo>
                  <a:cubicBezTo>
                    <a:pt x="2480" y="0"/>
                    <a:pt x="2241" y="41"/>
                    <a:pt x="1980" y="134"/>
                  </a:cubicBezTo>
                  <a:cubicBezTo>
                    <a:pt x="0" y="837"/>
                    <a:pt x="1414" y="4237"/>
                    <a:pt x="3675" y="4237"/>
                  </a:cubicBezTo>
                  <a:cubicBezTo>
                    <a:pt x="3919" y="4237"/>
                    <a:pt x="4172" y="4198"/>
                    <a:pt x="4433" y="4111"/>
                  </a:cubicBezTo>
                  <a:lnTo>
                    <a:pt x="4881" y="2252"/>
                  </a:lnTo>
                  <a:cubicBezTo>
                    <a:pt x="4881" y="2252"/>
                    <a:pt x="4331" y="0"/>
                    <a:pt x="2701"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2;p82">
              <a:extLst>
                <a:ext uri="{FF2B5EF4-FFF2-40B4-BE49-F238E27FC236}">
                  <a16:creationId xmlns:a16="http://schemas.microsoft.com/office/drawing/2014/main" id="{AC3EAE1B-AA1F-4F9E-97CE-D19F6DC7BA4E}"/>
                </a:ext>
              </a:extLst>
            </p:cNvPr>
            <p:cNvSpPr/>
            <p:nvPr/>
          </p:nvSpPr>
          <p:spPr>
            <a:xfrm>
              <a:off x="6834457" y="1713683"/>
              <a:ext cx="130541" cy="141860"/>
            </a:xfrm>
            <a:custGeom>
              <a:avLst/>
              <a:gdLst/>
              <a:ahLst/>
              <a:cxnLst/>
              <a:rect l="l" t="t" r="r" b="b"/>
              <a:pathLst>
                <a:path w="4025" h="4374" extrusionOk="0">
                  <a:moveTo>
                    <a:pt x="1825" y="0"/>
                  </a:moveTo>
                  <a:cubicBezTo>
                    <a:pt x="1585" y="3"/>
                    <a:pt x="1349" y="41"/>
                    <a:pt x="1128" y="120"/>
                  </a:cubicBezTo>
                  <a:cubicBezTo>
                    <a:pt x="902" y="195"/>
                    <a:pt x="684" y="311"/>
                    <a:pt x="506" y="486"/>
                  </a:cubicBezTo>
                  <a:cubicBezTo>
                    <a:pt x="329" y="653"/>
                    <a:pt x="201" y="875"/>
                    <a:pt x="133" y="1107"/>
                  </a:cubicBezTo>
                  <a:cubicBezTo>
                    <a:pt x="1" y="1582"/>
                    <a:pt x="83" y="2070"/>
                    <a:pt x="247" y="2507"/>
                  </a:cubicBezTo>
                  <a:cubicBezTo>
                    <a:pt x="420" y="2942"/>
                    <a:pt x="684" y="3338"/>
                    <a:pt x="1025" y="3655"/>
                  </a:cubicBezTo>
                  <a:cubicBezTo>
                    <a:pt x="1360" y="3973"/>
                    <a:pt x="1776" y="4216"/>
                    <a:pt x="2231" y="4318"/>
                  </a:cubicBezTo>
                  <a:cubicBezTo>
                    <a:pt x="2394" y="4356"/>
                    <a:pt x="2560" y="4373"/>
                    <a:pt x="2725" y="4373"/>
                  </a:cubicBezTo>
                  <a:cubicBezTo>
                    <a:pt x="3018" y="4373"/>
                    <a:pt x="3309" y="4317"/>
                    <a:pt x="3577" y="4213"/>
                  </a:cubicBezTo>
                  <a:lnTo>
                    <a:pt x="3577" y="4213"/>
                  </a:lnTo>
                  <a:lnTo>
                    <a:pt x="3413" y="4250"/>
                  </a:lnTo>
                  <a:lnTo>
                    <a:pt x="3331" y="4267"/>
                  </a:lnTo>
                  <a:lnTo>
                    <a:pt x="3246" y="4277"/>
                  </a:lnTo>
                  <a:lnTo>
                    <a:pt x="3078" y="4298"/>
                  </a:lnTo>
                  <a:lnTo>
                    <a:pt x="2911" y="4305"/>
                  </a:lnTo>
                  <a:cubicBezTo>
                    <a:pt x="2689" y="4301"/>
                    <a:pt x="2467" y="4274"/>
                    <a:pt x="2259" y="4205"/>
                  </a:cubicBezTo>
                  <a:cubicBezTo>
                    <a:pt x="1835" y="4082"/>
                    <a:pt x="1459" y="3833"/>
                    <a:pt x="1152" y="3526"/>
                  </a:cubicBezTo>
                  <a:cubicBezTo>
                    <a:pt x="844" y="3212"/>
                    <a:pt x="602" y="2835"/>
                    <a:pt x="452" y="2429"/>
                  </a:cubicBezTo>
                  <a:cubicBezTo>
                    <a:pt x="304" y="2023"/>
                    <a:pt x="239" y="1575"/>
                    <a:pt x="356" y="1172"/>
                  </a:cubicBezTo>
                  <a:cubicBezTo>
                    <a:pt x="414" y="974"/>
                    <a:pt x="520" y="790"/>
                    <a:pt x="666" y="646"/>
                  </a:cubicBezTo>
                  <a:cubicBezTo>
                    <a:pt x="810" y="499"/>
                    <a:pt x="998" y="400"/>
                    <a:pt x="1196" y="328"/>
                  </a:cubicBezTo>
                  <a:cubicBezTo>
                    <a:pt x="1412" y="249"/>
                    <a:pt x="1639" y="205"/>
                    <a:pt x="1864" y="205"/>
                  </a:cubicBezTo>
                  <a:cubicBezTo>
                    <a:pt x="2064" y="205"/>
                    <a:pt x="2262" y="239"/>
                    <a:pt x="2450" y="314"/>
                  </a:cubicBezTo>
                  <a:cubicBezTo>
                    <a:pt x="2850" y="472"/>
                    <a:pt x="3178" y="790"/>
                    <a:pt x="3430" y="1151"/>
                  </a:cubicBezTo>
                  <a:cubicBezTo>
                    <a:pt x="3686" y="1514"/>
                    <a:pt x="3881" y="1927"/>
                    <a:pt x="4025" y="2354"/>
                  </a:cubicBezTo>
                  <a:cubicBezTo>
                    <a:pt x="3929" y="1910"/>
                    <a:pt x="3758" y="1487"/>
                    <a:pt x="3526" y="1090"/>
                  </a:cubicBezTo>
                  <a:cubicBezTo>
                    <a:pt x="3287" y="704"/>
                    <a:pt x="2959" y="339"/>
                    <a:pt x="2522" y="147"/>
                  </a:cubicBezTo>
                  <a:cubicBezTo>
                    <a:pt x="2303" y="52"/>
                    <a:pt x="2063" y="0"/>
                    <a:pt x="182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3;p82">
              <a:extLst>
                <a:ext uri="{FF2B5EF4-FFF2-40B4-BE49-F238E27FC236}">
                  <a16:creationId xmlns:a16="http://schemas.microsoft.com/office/drawing/2014/main" id="{F6065BB3-5D44-4A89-8F4E-E1CF01F84B07}"/>
                </a:ext>
              </a:extLst>
            </p:cNvPr>
            <p:cNvSpPr/>
            <p:nvPr/>
          </p:nvSpPr>
          <p:spPr>
            <a:xfrm>
              <a:off x="7165953" y="1861349"/>
              <a:ext cx="111146" cy="65870"/>
            </a:xfrm>
            <a:custGeom>
              <a:avLst/>
              <a:gdLst/>
              <a:ahLst/>
              <a:cxnLst/>
              <a:rect l="l" t="t" r="r" b="b"/>
              <a:pathLst>
                <a:path w="3427" h="2031" extrusionOk="0">
                  <a:moveTo>
                    <a:pt x="1394" y="899"/>
                  </a:moveTo>
                  <a:cubicBezTo>
                    <a:pt x="1394" y="900"/>
                    <a:pt x="1394" y="900"/>
                    <a:pt x="1393" y="900"/>
                  </a:cubicBezTo>
                  <a:lnTo>
                    <a:pt x="1393" y="900"/>
                  </a:lnTo>
                  <a:cubicBezTo>
                    <a:pt x="1394" y="900"/>
                    <a:pt x="1394" y="899"/>
                    <a:pt x="1394" y="899"/>
                  </a:cubicBezTo>
                  <a:close/>
                  <a:moveTo>
                    <a:pt x="2350" y="1047"/>
                  </a:moveTo>
                  <a:cubicBezTo>
                    <a:pt x="2350" y="1047"/>
                    <a:pt x="2349" y="1049"/>
                    <a:pt x="2348" y="1053"/>
                  </a:cubicBezTo>
                  <a:lnTo>
                    <a:pt x="2348" y="1053"/>
                  </a:lnTo>
                  <a:cubicBezTo>
                    <a:pt x="2348" y="1051"/>
                    <a:pt x="2348" y="1050"/>
                    <a:pt x="2347" y="1049"/>
                  </a:cubicBezTo>
                  <a:cubicBezTo>
                    <a:pt x="2349" y="1048"/>
                    <a:pt x="2350" y="1047"/>
                    <a:pt x="2350" y="1047"/>
                  </a:cubicBezTo>
                  <a:close/>
                  <a:moveTo>
                    <a:pt x="2309" y="1086"/>
                  </a:moveTo>
                  <a:cubicBezTo>
                    <a:pt x="2309" y="1086"/>
                    <a:pt x="2309" y="1086"/>
                    <a:pt x="2309" y="1086"/>
                  </a:cubicBezTo>
                  <a:lnTo>
                    <a:pt x="2309" y="1086"/>
                  </a:lnTo>
                  <a:cubicBezTo>
                    <a:pt x="2309" y="1086"/>
                    <a:pt x="2308" y="1086"/>
                    <a:pt x="2308" y="1086"/>
                  </a:cubicBezTo>
                  <a:cubicBezTo>
                    <a:pt x="2308" y="1086"/>
                    <a:pt x="2308" y="1086"/>
                    <a:pt x="2309" y="1086"/>
                  </a:cubicBezTo>
                  <a:close/>
                  <a:moveTo>
                    <a:pt x="1351" y="937"/>
                  </a:moveTo>
                  <a:cubicBezTo>
                    <a:pt x="1348" y="987"/>
                    <a:pt x="1326" y="1049"/>
                    <a:pt x="1295" y="1098"/>
                  </a:cubicBezTo>
                  <a:cubicBezTo>
                    <a:pt x="1294" y="1099"/>
                    <a:pt x="1294" y="1100"/>
                    <a:pt x="1293" y="1101"/>
                  </a:cubicBezTo>
                  <a:lnTo>
                    <a:pt x="1293" y="1101"/>
                  </a:lnTo>
                  <a:cubicBezTo>
                    <a:pt x="1295" y="1044"/>
                    <a:pt x="1308" y="991"/>
                    <a:pt x="1340" y="954"/>
                  </a:cubicBezTo>
                  <a:cubicBezTo>
                    <a:pt x="1343" y="948"/>
                    <a:pt x="1347" y="942"/>
                    <a:pt x="1351" y="937"/>
                  </a:cubicBezTo>
                  <a:close/>
                  <a:moveTo>
                    <a:pt x="2363" y="1119"/>
                  </a:moveTo>
                  <a:cubicBezTo>
                    <a:pt x="2392" y="1147"/>
                    <a:pt x="2417" y="1187"/>
                    <a:pt x="2426" y="1224"/>
                  </a:cubicBezTo>
                  <a:cubicBezTo>
                    <a:pt x="2430" y="1238"/>
                    <a:pt x="2432" y="1253"/>
                    <a:pt x="2432" y="1268"/>
                  </a:cubicBezTo>
                  <a:lnTo>
                    <a:pt x="2432" y="1268"/>
                  </a:lnTo>
                  <a:cubicBezTo>
                    <a:pt x="2411" y="1230"/>
                    <a:pt x="2391" y="1191"/>
                    <a:pt x="2374" y="1152"/>
                  </a:cubicBezTo>
                  <a:cubicBezTo>
                    <a:pt x="2370" y="1141"/>
                    <a:pt x="2366" y="1130"/>
                    <a:pt x="2363" y="1119"/>
                  </a:cubicBezTo>
                  <a:close/>
                  <a:moveTo>
                    <a:pt x="995" y="1"/>
                  </a:moveTo>
                  <a:lnTo>
                    <a:pt x="995" y="1"/>
                  </a:lnTo>
                  <a:cubicBezTo>
                    <a:pt x="823" y="93"/>
                    <a:pt x="656" y="196"/>
                    <a:pt x="499" y="316"/>
                  </a:cubicBezTo>
                  <a:cubicBezTo>
                    <a:pt x="345" y="435"/>
                    <a:pt x="188" y="562"/>
                    <a:pt x="82" y="746"/>
                  </a:cubicBezTo>
                  <a:cubicBezTo>
                    <a:pt x="35" y="838"/>
                    <a:pt x="0" y="961"/>
                    <a:pt x="48" y="1081"/>
                  </a:cubicBezTo>
                  <a:cubicBezTo>
                    <a:pt x="93" y="1193"/>
                    <a:pt x="188" y="1268"/>
                    <a:pt x="281" y="1320"/>
                  </a:cubicBezTo>
                  <a:cubicBezTo>
                    <a:pt x="376" y="1371"/>
                    <a:pt x="475" y="1402"/>
                    <a:pt x="571" y="1429"/>
                  </a:cubicBezTo>
                  <a:cubicBezTo>
                    <a:pt x="673" y="1453"/>
                    <a:pt x="766" y="1470"/>
                    <a:pt x="875" y="1480"/>
                  </a:cubicBezTo>
                  <a:cubicBezTo>
                    <a:pt x="893" y="1481"/>
                    <a:pt x="911" y="1482"/>
                    <a:pt x="930" y="1482"/>
                  </a:cubicBezTo>
                  <a:cubicBezTo>
                    <a:pt x="1005" y="1482"/>
                    <a:pt x="1081" y="1471"/>
                    <a:pt x="1154" y="1447"/>
                  </a:cubicBezTo>
                  <a:lnTo>
                    <a:pt x="1154" y="1447"/>
                  </a:lnTo>
                  <a:cubicBezTo>
                    <a:pt x="1162" y="1463"/>
                    <a:pt x="1170" y="1479"/>
                    <a:pt x="1179" y="1494"/>
                  </a:cubicBezTo>
                  <a:cubicBezTo>
                    <a:pt x="1230" y="1593"/>
                    <a:pt x="1309" y="1675"/>
                    <a:pt x="1391" y="1750"/>
                  </a:cubicBezTo>
                  <a:cubicBezTo>
                    <a:pt x="1479" y="1815"/>
                    <a:pt x="1575" y="1880"/>
                    <a:pt x="1692" y="1907"/>
                  </a:cubicBezTo>
                  <a:cubicBezTo>
                    <a:pt x="1746" y="1924"/>
                    <a:pt x="1804" y="1924"/>
                    <a:pt x="1862" y="1931"/>
                  </a:cubicBezTo>
                  <a:cubicBezTo>
                    <a:pt x="1920" y="1931"/>
                    <a:pt x="1978" y="1924"/>
                    <a:pt x="2033" y="1914"/>
                  </a:cubicBezTo>
                  <a:cubicBezTo>
                    <a:pt x="2088" y="1894"/>
                    <a:pt x="2146" y="1883"/>
                    <a:pt x="2193" y="1856"/>
                  </a:cubicBezTo>
                  <a:cubicBezTo>
                    <a:pt x="2242" y="1825"/>
                    <a:pt x="2296" y="1801"/>
                    <a:pt x="2337" y="1771"/>
                  </a:cubicBezTo>
                  <a:cubicBezTo>
                    <a:pt x="2384" y="1737"/>
                    <a:pt x="2432" y="1699"/>
                    <a:pt x="2476" y="1655"/>
                  </a:cubicBezTo>
                  <a:lnTo>
                    <a:pt x="2476" y="1655"/>
                  </a:lnTo>
                  <a:cubicBezTo>
                    <a:pt x="2499" y="1681"/>
                    <a:pt x="2524" y="1706"/>
                    <a:pt x="2549" y="1730"/>
                  </a:cubicBezTo>
                  <a:cubicBezTo>
                    <a:pt x="2620" y="1801"/>
                    <a:pt x="2702" y="1866"/>
                    <a:pt x="2791" y="1924"/>
                  </a:cubicBezTo>
                  <a:cubicBezTo>
                    <a:pt x="2880" y="1979"/>
                    <a:pt x="2983" y="2023"/>
                    <a:pt x="3103" y="2030"/>
                  </a:cubicBezTo>
                  <a:cubicBezTo>
                    <a:pt x="3113" y="2030"/>
                    <a:pt x="3125" y="2031"/>
                    <a:pt x="3136" y="2031"/>
                  </a:cubicBezTo>
                  <a:cubicBezTo>
                    <a:pt x="3154" y="2031"/>
                    <a:pt x="3172" y="2029"/>
                    <a:pt x="3191" y="2023"/>
                  </a:cubicBezTo>
                  <a:cubicBezTo>
                    <a:pt x="3218" y="2017"/>
                    <a:pt x="3246" y="2017"/>
                    <a:pt x="3280" y="1996"/>
                  </a:cubicBezTo>
                  <a:cubicBezTo>
                    <a:pt x="3344" y="1965"/>
                    <a:pt x="3385" y="1897"/>
                    <a:pt x="3399" y="1842"/>
                  </a:cubicBezTo>
                  <a:cubicBezTo>
                    <a:pt x="3426" y="1723"/>
                    <a:pt x="3406" y="1620"/>
                    <a:pt x="3389" y="1521"/>
                  </a:cubicBezTo>
                  <a:cubicBezTo>
                    <a:pt x="3341" y="1327"/>
                    <a:pt x="3266" y="1142"/>
                    <a:pt x="3188" y="964"/>
                  </a:cubicBezTo>
                  <a:cubicBezTo>
                    <a:pt x="3106" y="787"/>
                    <a:pt x="3013" y="612"/>
                    <a:pt x="2914" y="445"/>
                  </a:cubicBezTo>
                  <a:lnTo>
                    <a:pt x="2914" y="445"/>
                  </a:lnTo>
                  <a:cubicBezTo>
                    <a:pt x="3065" y="803"/>
                    <a:pt x="3218" y="1169"/>
                    <a:pt x="3276" y="1541"/>
                  </a:cubicBezTo>
                  <a:cubicBezTo>
                    <a:pt x="3287" y="1634"/>
                    <a:pt x="3297" y="1730"/>
                    <a:pt x="3270" y="1801"/>
                  </a:cubicBezTo>
                  <a:cubicBezTo>
                    <a:pt x="3259" y="1839"/>
                    <a:pt x="3239" y="1859"/>
                    <a:pt x="3215" y="1869"/>
                  </a:cubicBezTo>
                  <a:cubicBezTo>
                    <a:pt x="3208" y="1877"/>
                    <a:pt x="3185" y="1877"/>
                    <a:pt x="3167" y="1880"/>
                  </a:cubicBezTo>
                  <a:cubicBezTo>
                    <a:pt x="3162" y="1881"/>
                    <a:pt x="3155" y="1881"/>
                    <a:pt x="3149" y="1881"/>
                  </a:cubicBezTo>
                  <a:cubicBezTo>
                    <a:pt x="3136" y="1881"/>
                    <a:pt x="3123" y="1880"/>
                    <a:pt x="3109" y="1880"/>
                  </a:cubicBezTo>
                  <a:cubicBezTo>
                    <a:pt x="2955" y="1859"/>
                    <a:pt x="2802" y="1736"/>
                    <a:pt x="2679" y="1603"/>
                  </a:cubicBezTo>
                  <a:cubicBezTo>
                    <a:pt x="2648" y="1571"/>
                    <a:pt x="2619" y="1538"/>
                    <a:pt x="2592" y="1504"/>
                  </a:cubicBezTo>
                  <a:lnTo>
                    <a:pt x="2592" y="1504"/>
                  </a:lnTo>
                  <a:cubicBezTo>
                    <a:pt x="2645" y="1410"/>
                    <a:pt x="2672" y="1283"/>
                    <a:pt x="2638" y="1169"/>
                  </a:cubicBezTo>
                  <a:cubicBezTo>
                    <a:pt x="2597" y="1043"/>
                    <a:pt x="2518" y="937"/>
                    <a:pt x="2378" y="885"/>
                  </a:cubicBezTo>
                  <a:cubicBezTo>
                    <a:pt x="2358" y="880"/>
                    <a:pt x="2336" y="874"/>
                    <a:pt x="2310" y="874"/>
                  </a:cubicBezTo>
                  <a:cubicBezTo>
                    <a:pt x="2285" y="874"/>
                    <a:pt x="2257" y="880"/>
                    <a:pt x="2224" y="896"/>
                  </a:cubicBezTo>
                  <a:cubicBezTo>
                    <a:pt x="2193" y="913"/>
                    <a:pt x="2166" y="944"/>
                    <a:pt x="2156" y="972"/>
                  </a:cubicBezTo>
                  <a:cubicBezTo>
                    <a:pt x="2142" y="1002"/>
                    <a:pt x="2142" y="1026"/>
                    <a:pt x="2142" y="1049"/>
                  </a:cubicBezTo>
                  <a:cubicBezTo>
                    <a:pt x="2146" y="1122"/>
                    <a:pt x="2166" y="1180"/>
                    <a:pt x="2187" y="1227"/>
                  </a:cubicBezTo>
                  <a:cubicBezTo>
                    <a:pt x="2228" y="1322"/>
                    <a:pt x="2277" y="1402"/>
                    <a:pt x="2333" y="1478"/>
                  </a:cubicBezTo>
                  <a:lnTo>
                    <a:pt x="2333" y="1478"/>
                  </a:lnTo>
                  <a:cubicBezTo>
                    <a:pt x="2297" y="1517"/>
                    <a:pt x="2254" y="1554"/>
                    <a:pt x="2207" y="1586"/>
                  </a:cubicBezTo>
                  <a:cubicBezTo>
                    <a:pt x="2102" y="1656"/>
                    <a:pt x="1988" y="1701"/>
                    <a:pt x="1874" y="1701"/>
                  </a:cubicBezTo>
                  <a:cubicBezTo>
                    <a:pt x="1833" y="1701"/>
                    <a:pt x="1791" y="1695"/>
                    <a:pt x="1750" y="1682"/>
                  </a:cubicBezTo>
                  <a:cubicBezTo>
                    <a:pt x="1674" y="1664"/>
                    <a:pt x="1602" y="1620"/>
                    <a:pt x="1537" y="1572"/>
                  </a:cubicBezTo>
                  <a:cubicBezTo>
                    <a:pt x="1476" y="1514"/>
                    <a:pt x="1414" y="1456"/>
                    <a:pt x="1377" y="1381"/>
                  </a:cubicBezTo>
                  <a:cubicBezTo>
                    <a:pt x="1368" y="1367"/>
                    <a:pt x="1360" y="1353"/>
                    <a:pt x="1352" y="1338"/>
                  </a:cubicBezTo>
                  <a:lnTo>
                    <a:pt x="1352" y="1338"/>
                  </a:lnTo>
                  <a:cubicBezTo>
                    <a:pt x="1397" y="1300"/>
                    <a:pt x="1437" y="1257"/>
                    <a:pt x="1469" y="1207"/>
                  </a:cubicBezTo>
                  <a:cubicBezTo>
                    <a:pt x="1531" y="1108"/>
                    <a:pt x="1575" y="999"/>
                    <a:pt x="1561" y="858"/>
                  </a:cubicBezTo>
                  <a:cubicBezTo>
                    <a:pt x="1555" y="824"/>
                    <a:pt x="1545" y="780"/>
                    <a:pt x="1504" y="735"/>
                  </a:cubicBezTo>
                  <a:cubicBezTo>
                    <a:pt x="1483" y="712"/>
                    <a:pt x="1449" y="691"/>
                    <a:pt x="1418" y="688"/>
                  </a:cubicBezTo>
                  <a:cubicBezTo>
                    <a:pt x="1404" y="684"/>
                    <a:pt x="1392" y="682"/>
                    <a:pt x="1380" y="682"/>
                  </a:cubicBezTo>
                  <a:cubicBezTo>
                    <a:pt x="1361" y="682"/>
                    <a:pt x="1343" y="687"/>
                    <a:pt x="1326" y="691"/>
                  </a:cubicBezTo>
                  <a:cubicBezTo>
                    <a:pt x="1282" y="708"/>
                    <a:pt x="1250" y="729"/>
                    <a:pt x="1227" y="753"/>
                  </a:cubicBezTo>
                  <a:cubicBezTo>
                    <a:pt x="1203" y="773"/>
                    <a:pt x="1182" y="790"/>
                    <a:pt x="1162" y="821"/>
                  </a:cubicBezTo>
                  <a:cubicBezTo>
                    <a:pt x="1077" y="923"/>
                    <a:pt x="1059" y="1060"/>
                    <a:pt x="1073" y="1176"/>
                  </a:cubicBezTo>
                  <a:cubicBezTo>
                    <a:pt x="1076" y="1207"/>
                    <a:pt x="1081" y="1237"/>
                    <a:pt x="1087" y="1266"/>
                  </a:cubicBezTo>
                  <a:lnTo>
                    <a:pt x="1087" y="1266"/>
                  </a:lnTo>
                  <a:cubicBezTo>
                    <a:pt x="1028" y="1288"/>
                    <a:pt x="962" y="1300"/>
                    <a:pt x="893" y="1300"/>
                  </a:cubicBezTo>
                  <a:cubicBezTo>
                    <a:pt x="889" y="1300"/>
                    <a:pt x="885" y="1300"/>
                    <a:pt x="881" y="1299"/>
                  </a:cubicBezTo>
                  <a:cubicBezTo>
                    <a:pt x="704" y="1289"/>
                    <a:pt x="509" y="1254"/>
                    <a:pt x="352" y="1183"/>
                  </a:cubicBezTo>
                  <a:cubicBezTo>
                    <a:pt x="274" y="1145"/>
                    <a:pt x="202" y="1095"/>
                    <a:pt x="171" y="1026"/>
                  </a:cubicBezTo>
                  <a:cubicBezTo>
                    <a:pt x="140" y="961"/>
                    <a:pt x="151" y="879"/>
                    <a:pt x="185" y="797"/>
                  </a:cubicBezTo>
                  <a:cubicBezTo>
                    <a:pt x="260" y="633"/>
                    <a:pt x="400" y="489"/>
                    <a:pt x="540" y="363"/>
                  </a:cubicBezTo>
                  <a:cubicBezTo>
                    <a:pt x="684" y="234"/>
                    <a:pt x="837" y="114"/>
                    <a:pt x="995"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4;p82">
              <a:extLst>
                <a:ext uri="{FF2B5EF4-FFF2-40B4-BE49-F238E27FC236}">
                  <a16:creationId xmlns:a16="http://schemas.microsoft.com/office/drawing/2014/main" id="{003074F9-FF36-45AF-B8A0-4134131CCA36}"/>
                </a:ext>
              </a:extLst>
            </p:cNvPr>
            <p:cNvSpPr/>
            <p:nvPr/>
          </p:nvSpPr>
          <p:spPr>
            <a:xfrm>
              <a:off x="7037325" y="1852625"/>
              <a:ext cx="139849" cy="111406"/>
            </a:xfrm>
            <a:custGeom>
              <a:avLst/>
              <a:gdLst/>
              <a:ahLst/>
              <a:cxnLst/>
              <a:rect l="l" t="t" r="r" b="b"/>
              <a:pathLst>
                <a:path w="4312" h="3435" extrusionOk="0">
                  <a:moveTo>
                    <a:pt x="0" y="0"/>
                  </a:moveTo>
                  <a:lnTo>
                    <a:pt x="0" y="0"/>
                  </a:lnTo>
                  <a:cubicBezTo>
                    <a:pt x="79" y="232"/>
                    <a:pt x="168" y="462"/>
                    <a:pt x="256" y="694"/>
                  </a:cubicBezTo>
                  <a:cubicBezTo>
                    <a:pt x="369" y="913"/>
                    <a:pt x="472" y="1138"/>
                    <a:pt x="601" y="1350"/>
                  </a:cubicBezTo>
                  <a:cubicBezTo>
                    <a:pt x="669" y="1452"/>
                    <a:pt x="738" y="1558"/>
                    <a:pt x="806" y="1660"/>
                  </a:cubicBezTo>
                  <a:cubicBezTo>
                    <a:pt x="874" y="1766"/>
                    <a:pt x="953" y="1862"/>
                    <a:pt x="1035" y="1958"/>
                  </a:cubicBezTo>
                  <a:cubicBezTo>
                    <a:pt x="1117" y="2050"/>
                    <a:pt x="1192" y="2149"/>
                    <a:pt x="1281" y="2237"/>
                  </a:cubicBezTo>
                  <a:lnTo>
                    <a:pt x="1555" y="2497"/>
                  </a:lnTo>
                  <a:cubicBezTo>
                    <a:pt x="1934" y="2822"/>
                    <a:pt x="2367" y="3092"/>
                    <a:pt x="2842" y="3252"/>
                  </a:cubicBezTo>
                  <a:cubicBezTo>
                    <a:pt x="3177" y="3366"/>
                    <a:pt x="3528" y="3434"/>
                    <a:pt x="3875" y="3434"/>
                  </a:cubicBezTo>
                  <a:cubicBezTo>
                    <a:pt x="4022" y="3434"/>
                    <a:pt x="4167" y="3422"/>
                    <a:pt x="4311" y="3396"/>
                  </a:cubicBezTo>
                  <a:cubicBezTo>
                    <a:pt x="3823" y="3385"/>
                    <a:pt x="3348" y="3266"/>
                    <a:pt x="2908" y="3081"/>
                  </a:cubicBezTo>
                  <a:cubicBezTo>
                    <a:pt x="2470" y="2893"/>
                    <a:pt x="2067" y="2634"/>
                    <a:pt x="1705" y="2323"/>
                  </a:cubicBezTo>
                  <a:lnTo>
                    <a:pt x="1445" y="2077"/>
                  </a:lnTo>
                  <a:cubicBezTo>
                    <a:pt x="1356" y="1995"/>
                    <a:pt x="1284" y="1900"/>
                    <a:pt x="1202" y="1814"/>
                  </a:cubicBezTo>
                  <a:cubicBezTo>
                    <a:pt x="1032" y="1643"/>
                    <a:pt x="906" y="1438"/>
                    <a:pt x="756" y="1250"/>
                  </a:cubicBezTo>
                  <a:cubicBezTo>
                    <a:pt x="715" y="1203"/>
                    <a:pt x="683" y="1151"/>
                    <a:pt x="653" y="1100"/>
                  </a:cubicBezTo>
                  <a:lnTo>
                    <a:pt x="557" y="946"/>
                  </a:lnTo>
                  <a:lnTo>
                    <a:pt x="359" y="642"/>
                  </a:lnTo>
                  <a:cubicBezTo>
                    <a:pt x="243" y="427"/>
                    <a:pt x="127" y="212"/>
                    <a:pt x="0"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5;p82">
              <a:extLst>
                <a:ext uri="{FF2B5EF4-FFF2-40B4-BE49-F238E27FC236}">
                  <a16:creationId xmlns:a16="http://schemas.microsoft.com/office/drawing/2014/main" id="{6E657ECD-D72F-4245-B64F-DDBEC6B61B00}"/>
                </a:ext>
              </a:extLst>
            </p:cNvPr>
            <p:cNvSpPr/>
            <p:nvPr/>
          </p:nvSpPr>
          <p:spPr>
            <a:xfrm>
              <a:off x="6874350" y="1762300"/>
              <a:ext cx="72584" cy="62887"/>
            </a:xfrm>
            <a:custGeom>
              <a:avLst/>
              <a:gdLst/>
              <a:ahLst/>
              <a:cxnLst/>
              <a:rect l="l" t="t" r="r" b="b"/>
              <a:pathLst>
                <a:path w="2238" h="1939" extrusionOk="0">
                  <a:moveTo>
                    <a:pt x="195" y="1"/>
                  </a:moveTo>
                  <a:cubicBezTo>
                    <a:pt x="130" y="1"/>
                    <a:pt x="65" y="5"/>
                    <a:pt x="0" y="15"/>
                  </a:cubicBezTo>
                  <a:cubicBezTo>
                    <a:pt x="212" y="45"/>
                    <a:pt x="414" y="100"/>
                    <a:pt x="605" y="179"/>
                  </a:cubicBezTo>
                  <a:cubicBezTo>
                    <a:pt x="792" y="257"/>
                    <a:pt x="974" y="352"/>
                    <a:pt x="1134" y="475"/>
                  </a:cubicBezTo>
                  <a:cubicBezTo>
                    <a:pt x="1295" y="598"/>
                    <a:pt x="1442" y="735"/>
                    <a:pt x="1565" y="896"/>
                  </a:cubicBezTo>
                  <a:cubicBezTo>
                    <a:pt x="1631" y="977"/>
                    <a:pt x="1690" y="1064"/>
                    <a:pt x="1745" y="1155"/>
                  </a:cubicBezTo>
                  <a:lnTo>
                    <a:pt x="1745" y="1155"/>
                  </a:lnTo>
                  <a:cubicBezTo>
                    <a:pt x="1689" y="1139"/>
                    <a:pt x="1632" y="1126"/>
                    <a:pt x="1575" y="1115"/>
                  </a:cubicBezTo>
                  <a:cubicBezTo>
                    <a:pt x="1497" y="1098"/>
                    <a:pt x="1415" y="1084"/>
                    <a:pt x="1325" y="1084"/>
                  </a:cubicBezTo>
                  <a:cubicBezTo>
                    <a:pt x="1243" y="1087"/>
                    <a:pt x="1144" y="1087"/>
                    <a:pt x="1049" y="1169"/>
                  </a:cubicBezTo>
                  <a:cubicBezTo>
                    <a:pt x="1001" y="1210"/>
                    <a:pt x="980" y="1282"/>
                    <a:pt x="988" y="1333"/>
                  </a:cubicBezTo>
                  <a:cubicBezTo>
                    <a:pt x="988" y="1388"/>
                    <a:pt x="1008" y="1432"/>
                    <a:pt x="1025" y="1470"/>
                  </a:cubicBezTo>
                  <a:cubicBezTo>
                    <a:pt x="1066" y="1552"/>
                    <a:pt x="1120" y="1613"/>
                    <a:pt x="1179" y="1668"/>
                  </a:cubicBezTo>
                  <a:cubicBezTo>
                    <a:pt x="1292" y="1781"/>
                    <a:pt x="1425" y="1866"/>
                    <a:pt x="1565" y="1938"/>
                  </a:cubicBezTo>
                  <a:cubicBezTo>
                    <a:pt x="1448" y="1832"/>
                    <a:pt x="1339" y="1726"/>
                    <a:pt x="1254" y="1603"/>
                  </a:cubicBezTo>
                  <a:cubicBezTo>
                    <a:pt x="1210" y="1545"/>
                    <a:pt x="1172" y="1480"/>
                    <a:pt x="1152" y="1418"/>
                  </a:cubicBezTo>
                  <a:cubicBezTo>
                    <a:pt x="1141" y="1388"/>
                    <a:pt x="1134" y="1357"/>
                    <a:pt x="1138" y="1333"/>
                  </a:cubicBezTo>
                  <a:cubicBezTo>
                    <a:pt x="1141" y="1309"/>
                    <a:pt x="1148" y="1299"/>
                    <a:pt x="1158" y="1292"/>
                  </a:cubicBezTo>
                  <a:cubicBezTo>
                    <a:pt x="1178" y="1277"/>
                    <a:pt x="1222" y="1269"/>
                    <a:pt x="1271" y="1269"/>
                  </a:cubicBezTo>
                  <a:cubicBezTo>
                    <a:pt x="1286" y="1269"/>
                    <a:pt x="1303" y="1270"/>
                    <a:pt x="1319" y="1272"/>
                  </a:cubicBezTo>
                  <a:cubicBezTo>
                    <a:pt x="1387" y="1279"/>
                    <a:pt x="1459" y="1292"/>
                    <a:pt x="1527" y="1313"/>
                  </a:cubicBezTo>
                  <a:cubicBezTo>
                    <a:pt x="1667" y="1350"/>
                    <a:pt x="1807" y="1405"/>
                    <a:pt x="1948" y="1463"/>
                  </a:cubicBezTo>
                  <a:lnTo>
                    <a:pt x="2238" y="1579"/>
                  </a:lnTo>
                  <a:lnTo>
                    <a:pt x="2091" y="1309"/>
                  </a:lnTo>
                  <a:cubicBezTo>
                    <a:pt x="2039" y="1213"/>
                    <a:pt x="1992" y="1111"/>
                    <a:pt x="1934" y="1019"/>
                  </a:cubicBezTo>
                  <a:cubicBezTo>
                    <a:pt x="1872" y="930"/>
                    <a:pt x="1814" y="835"/>
                    <a:pt x="1739" y="753"/>
                  </a:cubicBezTo>
                  <a:cubicBezTo>
                    <a:pt x="1602" y="578"/>
                    <a:pt x="1428" y="439"/>
                    <a:pt x="1243" y="316"/>
                  </a:cubicBezTo>
                  <a:cubicBezTo>
                    <a:pt x="1059" y="196"/>
                    <a:pt x="854" y="111"/>
                    <a:pt x="642" y="59"/>
                  </a:cubicBezTo>
                  <a:cubicBezTo>
                    <a:pt x="495" y="24"/>
                    <a:pt x="344" y="1"/>
                    <a:pt x="195"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6;p82">
              <a:extLst>
                <a:ext uri="{FF2B5EF4-FFF2-40B4-BE49-F238E27FC236}">
                  <a16:creationId xmlns:a16="http://schemas.microsoft.com/office/drawing/2014/main" id="{2295553C-622C-4539-95A1-D8581770E226}"/>
                </a:ext>
              </a:extLst>
            </p:cNvPr>
            <p:cNvSpPr/>
            <p:nvPr/>
          </p:nvSpPr>
          <p:spPr>
            <a:xfrm>
              <a:off x="7196083" y="1772419"/>
              <a:ext cx="27049" cy="38108"/>
            </a:xfrm>
            <a:custGeom>
              <a:avLst/>
              <a:gdLst/>
              <a:ahLst/>
              <a:cxnLst/>
              <a:rect l="l" t="t" r="r" b="b"/>
              <a:pathLst>
                <a:path w="834" h="1175" extrusionOk="0">
                  <a:moveTo>
                    <a:pt x="467" y="1"/>
                  </a:moveTo>
                  <a:cubicBezTo>
                    <a:pt x="274" y="1"/>
                    <a:pt x="90" y="231"/>
                    <a:pt x="45" y="532"/>
                  </a:cubicBezTo>
                  <a:cubicBezTo>
                    <a:pt x="1" y="857"/>
                    <a:pt x="127" y="1141"/>
                    <a:pt x="332" y="1172"/>
                  </a:cubicBezTo>
                  <a:cubicBezTo>
                    <a:pt x="344" y="1174"/>
                    <a:pt x="356" y="1175"/>
                    <a:pt x="367" y="1175"/>
                  </a:cubicBezTo>
                  <a:cubicBezTo>
                    <a:pt x="560" y="1175"/>
                    <a:pt x="741" y="944"/>
                    <a:pt x="786" y="642"/>
                  </a:cubicBezTo>
                  <a:cubicBezTo>
                    <a:pt x="834" y="318"/>
                    <a:pt x="708" y="34"/>
                    <a:pt x="503" y="4"/>
                  </a:cubicBezTo>
                  <a:cubicBezTo>
                    <a:pt x="491" y="2"/>
                    <a:pt x="479"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7;p82">
              <a:extLst>
                <a:ext uri="{FF2B5EF4-FFF2-40B4-BE49-F238E27FC236}">
                  <a16:creationId xmlns:a16="http://schemas.microsoft.com/office/drawing/2014/main" id="{6614A285-BC6F-4D12-A6DD-BDD1963C0061}"/>
                </a:ext>
              </a:extLst>
            </p:cNvPr>
            <p:cNvSpPr/>
            <p:nvPr/>
          </p:nvSpPr>
          <p:spPr>
            <a:xfrm>
              <a:off x="7261014" y="1793922"/>
              <a:ext cx="27178" cy="38076"/>
            </a:xfrm>
            <a:custGeom>
              <a:avLst/>
              <a:gdLst/>
              <a:ahLst/>
              <a:cxnLst/>
              <a:rect l="l" t="t" r="r" b="b"/>
              <a:pathLst>
                <a:path w="838" h="1174" extrusionOk="0">
                  <a:moveTo>
                    <a:pt x="470" y="0"/>
                  </a:moveTo>
                  <a:cubicBezTo>
                    <a:pt x="278" y="0"/>
                    <a:pt x="93" y="230"/>
                    <a:pt x="49" y="533"/>
                  </a:cubicBezTo>
                  <a:cubicBezTo>
                    <a:pt x="0" y="857"/>
                    <a:pt x="131" y="1144"/>
                    <a:pt x="335" y="1171"/>
                  </a:cubicBezTo>
                  <a:cubicBezTo>
                    <a:pt x="347" y="1173"/>
                    <a:pt x="359" y="1174"/>
                    <a:pt x="371" y="1174"/>
                  </a:cubicBezTo>
                  <a:cubicBezTo>
                    <a:pt x="560" y="1174"/>
                    <a:pt x="744" y="948"/>
                    <a:pt x="790" y="642"/>
                  </a:cubicBezTo>
                  <a:cubicBezTo>
                    <a:pt x="837" y="320"/>
                    <a:pt x="708" y="33"/>
                    <a:pt x="506" y="3"/>
                  </a:cubicBezTo>
                  <a:cubicBezTo>
                    <a:pt x="494" y="1"/>
                    <a:pt x="482"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8;p82">
              <a:extLst>
                <a:ext uri="{FF2B5EF4-FFF2-40B4-BE49-F238E27FC236}">
                  <a16:creationId xmlns:a16="http://schemas.microsoft.com/office/drawing/2014/main" id="{495C87A0-7B5B-4CB8-91FF-E38C8E407A03}"/>
                </a:ext>
              </a:extLst>
            </p:cNvPr>
            <p:cNvSpPr/>
            <p:nvPr/>
          </p:nvSpPr>
          <p:spPr>
            <a:xfrm>
              <a:off x="7141693" y="1689845"/>
              <a:ext cx="99957" cy="48357"/>
            </a:xfrm>
            <a:custGeom>
              <a:avLst/>
              <a:gdLst/>
              <a:ahLst/>
              <a:cxnLst/>
              <a:rect l="l" t="t" r="r" b="b"/>
              <a:pathLst>
                <a:path w="3082" h="1491" extrusionOk="0">
                  <a:moveTo>
                    <a:pt x="1823" y="0"/>
                  </a:moveTo>
                  <a:cubicBezTo>
                    <a:pt x="1378" y="0"/>
                    <a:pt x="785" y="288"/>
                    <a:pt x="0" y="1118"/>
                  </a:cubicBezTo>
                  <a:lnTo>
                    <a:pt x="3081" y="1490"/>
                  </a:lnTo>
                  <a:cubicBezTo>
                    <a:pt x="3081" y="1490"/>
                    <a:pt x="2834" y="0"/>
                    <a:pt x="1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9;p82">
              <a:extLst>
                <a:ext uri="{FF2B5EF4-FFF2-40B4-BE49-F238E27FC236}">
                  <a16:creationId xmlns:a16="http://schemas.microsoft.com/office/drawing/2014/main" id="{30ADC40F-844C-4A22-A4B2-E2AD6934B7A9}"/>
                </a:ext>
              </a:extLst>
            </p:cNvPr>
            <p:cNvSpPr/>
            <p:nvPr/>
          </p:nvSpPr>
          <p:spPr>
            <a:xfrm>
              <a:off x="7274636" y="1730094"/>
              <a:ext cx="77157" cy="66162"/>
            </a:xfrm>
            <a:custGeom>
              <a:avLst/>
              <a:gdLst/>
              <a:ahLst/>
              <a:cxnLst/>
              <a:rect l="l" t="t" r="r" b="b"/>
              <a:pathLst>
                <a:path w="2379" h="2040" extrusionOk="0">
                  <a:moveTo>
                    <a:pt x="1211" y="0"/>
                  </a:moveTo>
                  <a:cubicBezTo>
                    <a:pt x="603" y="0"/>
                    <a:pt x="1" y="673"/>
                    <a:pt x="1" y="673"/>
                  </a:cubicBezTo>
                  <a:lnTo>
                    <a:pt x="2378" y="2039"/>
                  </a:lnTo>
                  <a:cubicBezTo>
                    <a:pt x="2198" y="442"/>
                    <a:pt x="1703" y="0"/>
                    <a:pt x="1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80;p82">
              <a:extLst>
                <a:ext uri="{FF2B5EF4-FFF2-40B4-BE49-F238E27FC236}">
                  <a16:creationId xmlns:a16="http://schemas.microsoft.com/office/drawing/2014/main" id="{78CCD510-70EC-44DA-AF02-072956EF69CA}"/>
                </a:ext>
              </a:extLst>
            </p:cNvPr>
            <p:cNvSpPr/>
            <p:nvPr/>
          </p:nvSpPr>
          <p:spPr>
            <a:xfrm>
              <a:off x="7088147" y="1803230"/>
              <a:ext cx="81373" cy="34119"/>
            </a:xfrm>
            <a:custGeom>
              <a:avLst/>
              <a:gdLst/>
              <a:ahLst/>
              <a:cxnLst/>
              <a:rect l="l" t="t" r="r" b="b"/>
              <a:pathLst>
                <a:path w="2509" h="1052" extrusionOk="0">
                  <a:moveTo>
                    <a:pt x="631" y="0"/>
                  </a:moveTo>
                  <a:cubicBezTo>
                    <a:pt x="320" y="0"/>
                    <a:pt x="99" y="73"/>
                    <a:pt x="62" y="211"/>
                  </a:cubicBezTo>
                  <a:cubicBezTo>
                    <a:pt x="1" y="447"/>
                    <a:pt x="486" y="775"/>
                    <a:pt x="1146" y="949"/>
                  </a:cubicBezTo>
                  <a:cubicBezTo>
                    <a:pt x="1410" y="1018"/>
                    <a:pt x="1663" y="1051"/>
                    <a:pt x="1875" y="1051"/>
                  </a:cubicBezTo>
                  <a:cubicBezTo>
                    <a:pt x="2188" y="1051"/>
                    <a:pt x="2411" y="978"/>
                    <a:pt x="2447" y="840"/>
                  </a:cubicBezTo>
                  <a:cubicBezTo>
                    <a:pt x="2509" y="604"/>
                    <a:pt x="2024" y="276"/>
                    <a:pt x="1364" y="105"/>
                  </a:cubicBezTo>
                  <a:cubicBezTo>
                    <a:pt x="1098" y="35"/>
                    <a:pt x="843" y="0"/>
                    <a:pt x="631" y="0"/>
                  </a:cubicBezTo>
                  <a:close/>
                </a:path>
              </a:pathLst>
            </a:custGeom>
            <a:solidFill>
              <a:srgbClr val="CC6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1;p82">
              <a:extLst>
                <a:ext uri="{FF2B5EF4-FFF2-40B4-BE49-F238E27FC236}">
                  <a16:creationId xmlns:a16="http://schemas.microsoft.com/office/drawing/2014/main" id="{0E69D572-28BA-488E-B759-C0F8D77421B3}"/>
                </a:ext>
              </a:extLst>
            </p:cNvPr>
            <p:cNvSpPr/>
            <p:nvPr/>
          </p:nvSpPr>
          <p:spPr>
            <a:xfrm>
              <a:off x="7277846" y="1865371"/>
              <a:ext cx="81373" cy="34151"/>
            </a:xfrm>
            <a:custGeom>
              <a:avLst/>
              <a:gdLst/>
              <a:ahLst/>
              <a:cxnLst/>
              <a:rect l="l" t="t" r="r" b="b"/>
              <a:pathLst>
                <a:path w="2509" h="1053" extrusionOk="0">
                  <a:moveTo>
                    <a:pt x="631" y="1"/>
                  </a:moveTo>
                  <a:cubicBezTo>
                    <a:pt x="320" y="1"/>
                    <a:pt x="99" y="74"/>
                    <a:pt x="62" y="212"/>
                  </a:cubicBezTo>
                  <a:cubicBezTo>
                    <a:pt x="1" y="447"/>
                    <a:pt x="486" y="775"/>
                    <a:pt x="1145" y="950"/>
                  </a:cubicBezTo>
                  <a:cubicBezTo>
                    <a:pt x="1411" y="1019"/>
                    <a:pt x="1664" y="1052"/>
                    <a:pt x="1875" y="1052"/>
                  </a:cubicBezTo>
                  <a:cubicBezTo>
                    <a:pt x="2188" y="1052"/>
                    <a:pt x="2410" y="979"/>
                    <a:pt x="2447" y="840"/>
                  </a:cubicBezTo>
                  <a:cubicBezTo>
                    <a:pt x="2508" y="605"/>
                    <a:pt x="2023" y="277"/>
                    <a:pt x="1367" y="106"/>
                  </a:cubicBezTo>
                  <a:cubicBezTo>
                    <a:pt x="1099" y="35"/>
                    <a:pt x="844" y="1"/>
                    <a:pt x="631" y="1"/>
                  </a:cubicBezTo>
                  <a:close/>
                </a:path>
              </a:pathLst>
            </a:custGeom>
            <a:solidFill>
              <a:srgbClr val="CC6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2;p82">
              <a:extLst>
                <a:ext uri="{FF2B5EF4-FFF2-40B4-BE49-F238E27FC236}">
                  <a16:creationId xmlns:a16="http://schemas.microsoft.com/office/drawing/2014/main" id="{CABDE247-E8F8-47FC-82C2-E4A7F6B5013F}"/>
                </a:ext>
              </a:extLst>
            </p:cNvPr>
            <p:cNvSpPr/>
            <p:nvPr/>
          </p:nvSpPr>
          <p:spPr>
            <a:xfrm>
              <a:off x="7293479" y="2184218"/>
              <a:ext cx="111211" cy="90292"/>
            </a:xfrm>
            <a:custGeom>
              <a:avLst/>
              <a:gdLst/>
              <a:ahLst/>
              <a:cxnLst/>
              <a:rect l="l" t="t" r="r" b="b"/>
              <a:pathLst>
                <a:path w="3429" h="2784" extrusionOk="0">
                  <a:moveTo>
                    <a:pt x="1487" y="1"/>
                  </a:moveTo>
                  <a:cubicBezTo>
                    <a:pt x="1487" y="1"/>
                    <a:pt x="0" y="65"/>
                    <a:pt x="0" y="1220"/>
                  </a:cubicBezTo>
                  <a:cubicBezTo>
                    <a:pt x="0" y="2294"/>
                    <a:pt x="873" y="2783"/>
                    <a:pt x="1721" y="2783"/>
                  </a:cubicBezTo>
                  <a:cubicBezTo>
                    <a:pt x="2588" y="2783"/>
                    <a:pt x="3428" y="2272"/>
                    <a:pt x="3283" y="1354"/>
                  </a:cubicBezTo>
                  <a:lnTo>
                    <a:pt x="14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3;p82">
              <a:extLst>
                <a:ext uri="{FF2B5EF4-FFF2-40B4-BE49-F238E27FC236}">
                  <a16:creationId xmlns:a16="http://schemas.microsoft.com/office/drawing/2014/main" id="{A5DF4FBA-1D32-45EA-A985-198F137E7AC4}"/>
                </a:ext>
              </a:extLst>
            </p:cNvPr>
            <p:cNvSpPr/>
            <p:nvPr/>
          </p:nvSpPr>
          <p:spPr>
            <a:xfrm>
              <a:off x="7300939" y="2190640"/>
              <a:ext cx="34508" cy="38530"/>
            </a:xfrm>
            <a:custGeom>
              <a:avLst/>
              <a:gdLst/>
              <a:ahLst/>
              <a:cxnLst/>
              <a:rect l="l" t="t" r="r" b="b"/>
              <a:pathLst>
                <a:path w="1064" h="1188" extrusionOk="0">
                  <a:moveTo>
                    <a:pt x="1039" y="1"/>
                  </a:moveTo>
                  <a:cubicBezTo>
                    <a:pt x="1037" y="1"/>
                    <a:pt x="1036" y="1"/>
                    <a:pt x="1034" y="1"/>
                  </a:cubicBezTo>
                  <a:cubicBezTo>
                    <a:pt x="853" y="45"/>
                    <a:pt x="683" y="49"/>
                    <a:pt x="532" y="168"/>
                  </a:cubicBezTo>
                  <a:cubicBezTo>
                    <a:pt x="443" y="240"/>
                    <a:pt x="330" y="332"/>
                    <a:pt x="262" y="424"/>
                  </a:cubicBezTo>
                  <a:cubicBezTo>
                    <a:pt x="191" y="523"/>
                    <a:pt x="146" y="660"/>
                    <a:pt x="105" y="773"/>
                  </a:cubicBezTo>
                  <a:cubicBezTo>
                    <a:pt x="64" y="896"/>
                    <a:pt x="71" y="1050"/>
                    <a:pt x="6" y="1162"/>
                  </a:cubicBezTo>
                  <a:cubicBezTo>
                    <a:pt x="1" y="1175"/>
                    <a:pt x="11" y="1188"/>
                    <a:pt x="22" y="1188"/>
                  </a:cubicBezTo>
                  <a:cubicBezTo>
                    <a:pt x="26" y="1188"/>
                    <a:pt x="30" y="1186"/>
                    <a:pt x="33" y="1183"/>
                  </a:cubicBezTo>
                  <a:cubicBezTo>
                    <a:pt x="88" y="1118"/>
                    <a:pt x="101" y="1036"/>
                    <a:pt x="129" y="957"/>
                  </a:cubicBezTo>
                  <a:cubicBezTo>
                    <a:pt x="163" y="851"/>
                    <a:pt x="211" y="763"/>
                    <a:pt x="256" y="664"/>
                  </a:cubicBezTo>
                  <a:cubicBezTo>
                    <a:pt x="293" y="578"/>
                    <a:pt x="297" y="509"/>
                    <a:pt x="365" y="438"/>
                  </a:cubicBezTo>
                  <a:cubicBezTo>
                    <a:pt x="396" y="407"/>
                    <a:pt x="429" y="383"/>
                    <a:pt x="457" y="353"/>
                  </a:cubicBezTo>
                  <a:cubicBezTo>
                    <a:pt x="546" y="257"/>
                    <a:pt x="611" y="178"/>
                    <a:pt x="734" y="120"/>
                  </a:cubicBezTo>
                  <a:cubicBezTo>
                    <a:pt x="826" y="76"/>
                    <a:pt x="945" y="66"/>
                    <a:pt x="1044" y="35"/>
                  </a:cubicBezTo>
                  <a:cubicBezTo>
                    <a:pt x="1064" y="29"/>
                    <a:pt x="1059" y="1"/>
                    <a:pt x="10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4;p82">
              <a:extLst>
                <a:ext uri="{FF2B5EF4-FFF2-40B4-BE49-F238E27FC236}">
                  <a16:creationId xmlns:a16="http://schemas.microsoft.com/office/drawing/2014/main" id="{26AEF87C-9E52-4195-A8EF-93F68AA0A807}"/>
                </a:ext>
              </a:extLst>
            </p:cNvPr>
            <p:cNvSpPr/>
            <p:nvPr/>
          </p:nvSpPr>
          <p:spPr>
            <a:xfrm>
              <a:off x="7300452" y="2240262"/>
              <a:ext cx="2368" cy="5027"/>
            </a:xfrm>
            <a:custGeom>
              <a:avLst/>
              <a:gdLst/>
              <a:ahLst/>
              <a:cxnLst/>
              <a:rect l="l" t="t" r="r" b="b"/>
              <a:pathLst>
                <a:path w="73" h="155" extrusionOk="0">
                  <a:moveTo>
                    <a:pt x="37" y="1"/>
                  </a:moveTo>
                  <a:cubicBezTo>
                    <a:pt x="20" y="1"/>
                    <a:pt x="4" y="10"/>
                    <a:pt x="4" y="29"/>
                  </a:cubicBezTo>
                  <a:cubicBezTo>
                    <a:pt x="7" y="70"/>
                    <a:pt x="1" y="111"/>
                    <a:pt x="17" y="144"/>
                  </a:cubicBezTo>
                  <a:cubicBezTo>
                    <a:pt x="21" y="151"/>
                    <a:pt x="29" y="155"/>
                    <a:pt x="36" y="155"/>
                  </a:cubicBezTo>
                  <a:cubicBezTo>
                    <a:pt x="44" y="155"/>
                    <a:pt x="52" y="151"/>
                    <a:pt x="55" y="144"/>
                  </a:cubicBezTo>
                  <a:cubicBezTo>
                    <a:pt x="72" y="111"/>
                    <a:pt x="66" y="70"/>
                    <a:pt x="69" y="29"/>
                  </a:cubicBezTo>
                  <a:cubicBezTo>
                    <a:pt x="69" y="10"/>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5;p82">
              <a:extLst>
                <a:ext uri="{FF2B5EF4-FFF2-40B4-BE49-F238E27FC236}">
                  <a16:creationId xmlns:a16="http://schemas.microsoft.com/office/drawing/2014/main" id="{A34ABD19-1C58-4C66-BA65-8B46958E541E}"/>
                </a:ext>
              </a:extLst>
            </p:cNvPr>
            <p:cNvSpPr/>
            <p:nvPr/>
          </p:nvSpPr>
          <p:spPr>
            <a:xfrm>
              <a:off x="7302106" y="2201700"/>
              <a:ext cx="34962" cy="59514"/>
            </a:xfrm>
            <a:custGeom>
              <a:avLst/>
              <a:gdLst/>
              <a:ahLst/>
              <a:cxnLst/>
              <a:rect l="l" t="t" r="r" b="b"/>
              <a:pathLst>
                <a:path w="1078" h="1835" extrusionOk="0">
                  <a:moveTo>
                    <a:pt x="1023" y="1"/>
                  </a:moveTo>
                  <a:cubicBezTo>
                    <a:pt x="571" y="1"/>
                    <a:pt x="364" y="282"/>
                    <a:pt x="206" y="692"/>
                  </a:cubicBezTo>
                  <a:cubicBezTo>
                    <a:pt x="89" y="992"/>
                    <a:pt x="1" y="1556"/>
                    <a:pt x="226" y="1829"/>
                  </a:cubicBezTo>
                  <a:cubicBezTo>
                    <a:pt x="230" y="1833"/>
                    <a:pt x="235" y="1834"/>
                    <a:pt x="239" y="1834"/>
                  </a:cubicBezTo>
                  <a:cubicBezTo>
                    <a:pt x="250" y="1834"/>
                    <a:pt x="260" y="1824"/>
                    <a:pt x="257" y="1812"/>
                  </a:cubicBezTo>
                  <a:cubicBezTo>
                    <a:pt x="69" y="1201"/>
                    <a:pt x="257" y="66"/>
                    <a:pt x="1046" y="42"/>
                  </a:cubicBezTo>
                  <a:cubicBezTo>
                    <a:pt x="1073" y="42"/>
                    <a:pt x="1077" y="1"/>
                    <a:pt x="1046" y="1"/>
                  </a:cubicBezTo>
                  <a:cubicBezTo>
                    <a:pt x="1038" y="1"/>
                    <a:pt x="1030" y="1"/>
                    <a:pt x="1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6;p82">
              <a:extLst>
                <a:ext uri="{FF2B5EF4-FFF2-40B4-BE49-F238E27FC236}">
                  <a16:creationId xmlns:a16="http://schemas.microsoft.com/office/drawing/2014/main" id="{6B1BD3E3-12AC-4C1E-8277-3F22409B9129}"/>
                </a:ext>
              </a:extLst>
            </p:cNvPr>
            <p:cNvSpPr/>
            <p:nvPr/>
          </p:nvSpPr>
          <p:spPr>
            <a:xfrm>
              <a:off x="7312550" y="2213992"/>
              <a:ext cx="24389" cy="49135"/>
            </a:xfrm>
            <a:custGeom>
              <a:avLst/>
              <a:gdLst/>
              <a:ahLst/>
              <a:cxnLst/>
              <a:rect l="l" t="t" r="r" b="b"/>
              <a:pathLst>
                <a:path w="752" h="1515" extrusionOk="0">
                  <a:moveTo>
                    <a:pt x="725" y="1"/>
                  </a:moveTo>
                  <a:cubicBezTo>
                    <a:pt x="722" y="1"/>
                    <a:pt x="718" y="2"/>
                    <a:pt x="714" y="5"/>
                  </a:cubicBezTo>
                  <a:cubicBezTo>
                    <a:pt x="232" y="384"/>
                    <a:pt x="0" y="893"/>
                    <a:pt x="7" y="1498"/>
                  </a:cubicBezTo>
                  <a:cubicBezTo>
                    <a:pt x="7" y="1508"/>
                    <a:pt x="15" y="1514"/>
                    <a:pt x="23" y="1514"/>
                  </a:cubicBezTo>
                  <a:cubicBezTo>
                    <a:pt x="30" y="1514"/>
                    <a:pt x="36" y="1510"/>
                    <a:pt x="38" y="1501"/>
                  </a:cubicBezTo>
                  <a:cubicBezTo>
                    <a:pt x="99" y="1279"/>
                    <a:pt x="95" y="1044"/>
                    <a:pt x="171" y="822"/>
                  </a:cubicBezTo>
                  <a:cubicBezTo>
                    <a:pt x="276" y="507"/>
                    <a:pt x="485" y="240"/>
                    <a:pt x="738" y="29"/>
                  </a:cubicBezTo>
                  <a:cubicBezTo>
                    <a:pt x="752" y="18"/>
                    <a:pt x="739" y="1"/>
                    <a:pt x="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7;p82">
              <a:extLst>
                <a:ext uri="{FF2B5EF4-FFF2-40B4-BE49-F238E27FC236}">
                  <a16:creationId xmlns:a16="http://schemas.microsoft.com/office/drawing/2014/main" id="{0AC8FA35-D515-4AE1-B186-50D9F9ACC320}"/>
                </a:ext>
              </a:extLst>
            </p:cNvPr>
            <p:cNvSpPr/>
            <p:nvPr/>
          </p:nvSpPr>
          <p:spPr>
            <a:xfrm>
              <a:off x="7320885" y="2220965"/>
              <a:ext cx="21730" cy="48033"/>
            </a:xfrm>
            <a:custGeom>
              <a:avLst/>
              <a:gdLst/>
              <a:ahLst/>
              <a:cxnLst/>
              <a:rect l="l" t="t" r="r" b="b"/>
              <a:pathLst>
                <a:path w="670" h="1481" extrusionOk="0">
                  <a:moveTo>
                    <a:pt x="632" y="1"/>
                  </a:moveTo>
                  <a:cubicBezTo>
                    <a:pt x="626" y="1"/>
                    <a:pt x="620" y="3"/>
                    <a:pt x="614" y="9"/>
                  </a:cubicBezTo>
                  <a:cubicBezTo>
                    <a:pt x="443" y="189"/>
                    <a:pt x="324" y="419"/>
                    <a:pt x="215" y="640"/>
                  </a:cubicBezTo>
                  <a:cubicBezTo>
                    <a:pt x="81" y="903"/>
                    <a:pt x="57" y="1170"/>
                    <a:pt x="2" y="1457"/>
                  </a:cubicBezTo>
                  <a:cubicBezTo>
                    <a:pt x="0" y="1470"/>
                    <a:pt x="9" y="1481"/>
                    <a:pt x="20" y="1481"/>
                  </a:cubicBezTo>
                  <a:cubicBezTo>
                    <a:pt x="26" y="1481"/>
                    <a:pt x="32" y="1478"/>
                    <a:pt x="37" y="1471"/>
                  </a:cubicBezTo>
                  <a:cubicBezTo>
                    <a:pt x="163" y="1252"/>
                    <a:pt x="160" y="948"/>
                    <a:pt x="262" y="712"/>
                  </a:cubicBezTo>
                  <a:cubicBezTo>
                    <a:pt x="361" y="480"/>
                    <a:pt x="484" y="230"/>
                    <a:pt x="651" y="46"/>
                  </a:cubicBezTo>
                  <a:cubicBezTo>
                    <a:pt x="670" y="25"/>
                    <a:pt x="652"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8;p82">
              <a:extLst>
                <a:ext uri="{FF2B5EF4-FFF2-40B4-BE49-F238E27FC236}">
                  <a16:creationId xmlns:a16="http://schemas.microsoft.com/office/drawing/2014/main" id="{660F595E-F9B4-479D-AB79-1EFFA83E5887}"/>
                </a:ext>
              </a:extLst>
            </p:cNvPr>
            <p:cNvSpPr/>
            <p:nvPr/>
          </p:nvSpPr>
          <p:spPr>
            <a:xfrm>
              <a:off x="7328993" y="2230500"/>
              <a:ext cx="24065" cy="42746"/>
            </a:xfrm>
            <a:custGeom>
              <a:avLst/>
              <a:gdLst/>
              <a:ahLst/>
              <a:cxnLst/>
              <a:rect l="l" t="t" r="r" b="b"/>
              <a:pathLst>
                <a:path w="742" h="1318" extrusionOk="0">
                  <a:moveTo>
                    <a:pt x="679" y="0"/>
                  </a:moveTo>
                  <a:cubicBezTo>
                    <a:pt x="665" y="0"/>
                    <a:pt x="652" y="7"/>
                    <a:pt x="644" y="22"/>
                  </a:cubicBezTo>
                  <a:cubicBezTo>
                    <a:pt x="518" y="251"/>
                    <a:pt x="395" y="483"/>
                    <a:pt x="282" y="715"/>
                  </a:cubicBezTo>
                  <a:cubicBezTo>
                    <a:pt x="193" y="896"/>
                    <a:pt x="115" y="1101"/>
                    <a:pt x="12" y="1273"/>
                  </a:cubicBezTo>
                  <a:cubicBezTo>
                    <a:pt x="1" y="1295"/>
                    <a:pt x="20" y="1317"/>
                    <a:pt x="40" y="1317"/>
                  </a:cubicBezTo>
                  <a:cubicBezTo>
                    <a:pt x="44" y="1317"/>
                    <a:pt x="49" y="1316"/>
                    <a:pt x="53" y="1314"/>
                  </a:cubicBezTo>
                  <a:cubicBezTo>
                    <a:pt x="187" y="1248"/>
                    <a:pt x="255" y="1016"/>
                    <a:pt x="320" y="890"/>
                  </a:cubicBezTo>
                  <a:cubicBezTo>
                    <a:pt x="453" y="617"/>
                    <a:pt x="579" y="340"/>
                    <a:pt x="723" y="70"/>
                  </a:cubicBezTo>
                  <a:cubicBezTo>
                    <a:pt x="742" y="34"/>
                    <a:pt x="70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9;p82">
              <a:extLst>
                <a:ext uri="{FF2B5EF4-FFF2-40B4-BE49-F238E27FC236}">
                  <a16:creationId xmlns:a16="http://schemas.microsoft.com/office/drawing/2014/main" id="{68748862-7E4B-46CF-A245-1CC57EBE9D83}"/>
                </a:ext>
              </a:extLst>
            </p:cNvPr>
            <p:cNvSpPr/>
            <p:nvPr/>
          </p:nvSpPr>
          <p:spPr>
            <a:xfrm>
              <a:off x="7337555" y="2231051"/>
              <a:ext cx="28768" cy="44270"/>
            </a:xfrm>
            <a:custGeom>
              <a:avLst/>
              <a:gdLst/>
              <a:ahLst/>
              <a:cxnLst/>
              <a:rect l="l" t="t" r="r" b="b"/>
              <a:pathLst>
                <a:path w="887" h="1365" extrusionOk="0">
                  <a:moveTo>
                    <a:pt x="850" y="1"/>
                  </a:moveTo>
                  <a:cubicBezTo>
                    <a:pt x="838" y="1"/>
                    <a:pt x="827" y="7"/>
                    <a:pt x="825" y="22"/>
                  </a:cubicBezTo>
                  <a:cubicBezTo>
                    <a:pt x="715" y="504"/>
                    <a:pt x="374" y="999"/>
                    <a:pt x="18" y="1334"/>
                  </a:cubicBezTo>
                  <a:cubicBezTo>
                    <a:pt x="1" y="1348"/>
                    <a:pt x="18" y="1365"/>
                    <a:pt x="35" y="1365"/>
                  </a:cubicBezTo>
                  <a:cubicBezTo>
                    <a:pt x="254" y="1330"/>
                    <a:pt x="401" y="1023"/>
                    <a:pt x="510" y="859"/>
                  </a:cubicBezTo>
                  <a:cubicBezTo>
                    <a:pt x="677" y="600"/>
                    <a:pt x="820" y="343"/>
                    <a:pt x="882" y="36"/>
                  </a:cubicBezTo>
                  <a:cubicBezTo>
                    <a:pt x="886" y="15"/>
                    <a:pt x="867" y="1"/>
                    <a:pt x="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90;p82">
              <a:extLst>
                <a:ext uri="{FF2B5EF4-FFF2-40B4-BE49-F238E27FC236}">
                  <a16:creationId xmlns:a16="http://schemas.microsoft.com/office/drawing/2014/main" id="{79A17099-CCAE-4409-AE28-9B9DFBB8187E}"/>
                </a:ext>
              </a:extLst>
            </p:cNvPr>
            <p:cNvSpPr/>
            <p:nvPr/>
          </p:nvSpPr>
          <p:spPr>
            <a:xfrm>
              <a:off x="7359220" y="2226705"/>
              <a:ext cx="19492" cy="43362"/>
            </a:xfrm>
            <a:custGeom>
              <a:avLst/>
              <a:gdLst/>
              <a:ahLst/>
              <a:cxnLst/>
              <a:rect l="l" t="t" r="r" b="b"/>
              <a:pathLst>
                <a:path w="601" h="1337" extrusionOk="0">
                  <a:moveTo>
                    <a:pt x="426" y="0"/>
                  </a:moveTo>
                  <a:cubicBezTo>
                    <a:pt x="408" y="0"/>
                    <a:pt x="390" y="20"/>
                    <a:pt x="398" y="44"/>
                  </a:cubicBezTo>
                  <a:cubicBezTo>
                    <a:pt x="600" y="518"/>
                    <a:pt x="75" y="890"/>
                    <a:pt x="2" y="1311"/>
                  </a:cubicBezTo>
                  <a:cubicBezTo>
                    <a:pt x="0" y="1326"/>
                    <a:pt x="10" y="1337"/>
                    <a:pt x="21" y="1337"/>
                  </a:cubicBezTo>
                  <a:cubicBezTo>
                    <a:pt x="25" y="1337"/>
                    <a:pt x="30" y="1335"/>
                    <a:pt x="34" y="1332"/>
                  </a:cubicBezTo>
                  <a:cubicBezTo>
                    <a:pt x="201" y="1177"/>
                    <a:pt x="330" y="931"/>
                    <a:pt x="406" y="723"/>
                  </a:cubicBezTo>
                  <a:cubicBezTo>
                    <a:pt x="484" y="501"/>
                    <a:pt x="556" y="235"/>
                    <a:pt x="447" y="16"/>
                  </a:cubicBezTo>
                  <a:cubicBezTo>
                    <a:pt x="442" y="5"/>
                    <a:pt x="434"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91;p82">
              <a:extLst>
                <a:ext uri="{FF2B5EF4-FFF2-40B4-BE49-F238E27FC236}">
                  <a16:creationId xmlns:a16="http://schemas.microsoft.com/office/drawing/2014/main" id="{DEAA5F1C-FF62-483A-B9C1-BE363F52A3FB}"/>
                </a:ext>
              </a:extLst>
            </p:cNvPr>
            <p:cNvSpPr/>
            <p:nvPr/>
          </p:nvSpPr>
          <p:spPr>
            <a:xfrm>
              <a:off x="7354031" y="2274803"/>
              <a:ext cx="1978" cy="1686"/>
            </a:xfrm>
            <a:custGeom>
              <a:avLst/>
              <a:gdLst/>
              <a:ahLst/>
              <a:cxnLst/>
              <a:rect l="l" t="t" r="r" b="b"/>
              <a:pathLst>
                <a:path w="61" h="52" extrusionOk="0">
                  <a:moveTo>
                    <a:pt x="45" y="0"/>
                  </a:moveTo>
                  <a:cubicBezTo>
                    <a:pt x="42" y="0"/>
                    <a:pt x="39" y="2"/>
                    <a:pt x="36" y="5"/>
                  </a:cubicBezTo>
                  <a:cubicBezTo>
                    <a:pt x="30" y="16"/>
                    <a:pt x="19" y="26"/>
                    <a:pt x="9" y="36"/>
                  </a:cubicBezTo>
                  <a:cubicBezTo>
                    <a:pt x="0" y="42"/>
                    <a:pt x="8" y="52"/>
                    <a:pt x="17" y="52"/>
                  </a:cubicBezTo>
                  <a:cubicBezTo>
                    <a:pt x="18" y="52"/>
                    <a:pt x="20" y="51"/>
                    <a:pt x="22" y="50"/>
                  </a:cubicBezTo>
                  <a:lnTo>
                    <a:pt x="53" y="19"/>
                  </a:lnTo>
                  <a:cubicBezTo>
                    <a:pt x="61" y="12"/>
                    <a:pt x="53"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92;p82">
              <a:extLst>
                <a:ext uri="{FF2B5EF4-FFF2-40B4-BE49-F238E27FC236}">
                  <a16:creationId xmlns:a16="http://schemas.microsoft.com/office/drawing/2014/main" id="{1151D222-5599-491D-AA59-FB21A750992E}"/>
                </a:ext>
              </a:extLst>
            </p:cNvPr>
            <p:cNvSpPr/>
            <p:nvPr/>
          </p:nvSpPr>
          <p:spPr>
            <a:xfrm>
              <a:off x="7374691" y="2225343"/>
              <a:ext cx="13654" cy="38238"/>
            </a:xfrm>
            <a:custGeom>
              <a:avLst/>
              <a:gdLst/>
              <a:ahLst/>
              <a:cxnLst/>
              <a:rect l="l" t="t" r="r" b="b"/>
              <a:pathLst>
                <a:path w="421" h="1179" extrusionOk="0">
                  <a:moveTo>
                    <a:pt x="337" y="1"/>
                  </a:moveTo>
                  <a:cubicBezTo>
                    <a:pt x="323" y="1"/>
                    <a:pt x="309" y="10"/>
                    <a:pt x="311" y="27"/>
                  </a:cubicBezTo>
                  <a:cubicBezTo>
                    <a:pt x="325" y="144"/>
                    <a:pt x="356" y="284"/>
                    <a:pt x="335" y="400"/>
                  </a:cubicBezTo>
                  <a:cubicBezTo>
                    <a:pt x="318" y="519"/>
                    <a:pt x="243" y="669"/>
                    <a:pt x="195" y="772"/>
                  </a:cubicBezTo>
                  <a:cubicBezTo>
                    <a:pt x="140" y="891"/>
                    <a:pt x="76" y="1042"/>
                    <a:pt x="7" y="1155"/>
                  </a:cubicBezTo>
                  <a:cubicBezTo>
                    <a:pt x="1" y="1167"/>
                    <a:pt x="11" y="1179"/>
                    <a:pt x="24" y="1179"/>
                  </a:cubicBezTo>
                  <a:cubicBezTo>
                    <a:pt x="25" y="1179"/>
                    <a:pt x="27" y="1179"/>
                    <a:pt x="28" y="1178"/>
                  </a:cubicBezTo>
                  <a:cubicBezTo>
                    <a:pt x="76" y="1165"/>
                    <a:pt x="85" y="1137"/>
                    <a:pt x="110" y="1093"/>
                  </a:cubicBezTo>
                  <a:cubicBezTo>
                    <a:pt x="171" y="981"/>
                    <a:pt x="233" y="861"/>
                    <a:pt x="281" y="741"/>
                  </a:cubicBezTo>
                  <a:cubicBezTo>
                    <a:pt x="328" y="632"/>
                    <a:pt x="383" y="502"/>
                    <a:pt x="403" y="382"/>
                  </a:cubicBezTo>
                  <a:cubicBezTo>
                    <a:pt x="421" y="267"/>
                    <a:pt x="376" y="136"/>
                    <a:pt x="362" y="21"/>
                  </a:cubicBezTo>
                  <a:cubicBezTo>
                    <a:pt x="360" y="7"/>
                    <a:pt x="348" y="1"/>
                    <a:pt x="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3;p82">
              <a:extLst>
                <a:ext uri="{FF2B5EF4-FFF2-40B4-BE49-F238E27FC236}">
                  <a16:creationId xmlns:a16="http://schemas.microsoft.com/office/drawing/2014/main" id="{CBACF4AF-BCC3-421A-ACD8-C3BE8DC36F4D}"/>
                </a:ext>
              </a:extLst>
            </p:cNvPr>
            <p:cNvSpPr/>
            <p:nvPr/>
          </p:nvSpPr>
          <p:spPr>
            <a:xfrm>
              <a:off x="7371448" y="2267895"/>
              <a:ext cx="162" cy="130"/>
            </a:xfrm>
            <a:custGeom>
              <a:avLst/>
              <a:gdLst/>
              <a:ahLst/>
              <a:cxnLst/>
              <a:rect l="l" t="t" r="r" b="b"/>
              <a:pathLst>
                <a:path w="5" h="4" extrusionOk="0">
                  <a:moveTo>
                    <a:pt x="1" y="0"/>
                  </a:moveTo>
                  <a:lnTo>
                    <a:pt x="1" y="3"/>
                  </a:lnTo>
                  <a:cubicBezTo>
                    <a:pt x="5" y="3"/>
                    <a:pt x="5"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4;p82">
              <a:extLst>
                <a:ext uri="{FF2B5EF4-FFF2-40B4-BE49-F238E27FC236}">
                  <a16:creationId xmlns:a16="http://schemas.microsoft.com/office/drawing/2014/main" id="{3005F036-FBB1-4DEB-8763-30D8836C1109}"/>
                </a:ext>
              </a:extLst>
            </p:cNvPr>
            <p:cNvSpPr/>
            <p:nvPr/>
          </p:nvSpPr>
          <p:spPr>
            <a:xfrm>
              <a:off x="7387794" y="2230403"/>
              <a:ext cx="9405" cy="23578"/>
            </a:xfrm>
            <a:custGeom>
              <a:avLst/>
              <a:gdLst/>
              <a:ahLst/>
              <a:cxnLst/>
              <a:rect l="l" t="t" r="r" b="b"/>
              <a:pathLst>
                <a:path w="290" h="727" extrusionOk="0">
                  <a:moveTo>
                    <a:pt x="245" y="0"/>
                  </a:moveTo>
                  <a:cubicBezTo>
                    <a:pt x="235" y="0"/>
                    <a:pt x="227" y="6"/>
                    <a:pt x="228" y="18"/>
                  </a:cubicBezTo>
                  <a:cubicBezTo>
                    <a:pt x="245" y="196"/>
                    <a:pt x="222" y="333"/>
                    <a:pt x="126" y="483"/>
                  </a:cubicBezTo>
                  <a:cubicBezTo>
                    <a:pt x="78" y="558"/>
                    <a:pt x="9" y="616"/>
                    <a:pt x="3" y="708"/>
                  </a:cubicBezTo>
                  <a:cubicBezTo>
                    <a:pt x="1" y="720"/>
                    <a:pt x="11" y="727"/>
                    <a:pt x="21" y="727"/>
                  </a:cubicBezTo>
                  <a:cubicBezTo>
                    <a:pt x="29" y="727"/>
                    <a:pt x="38" y="722"/>
                    <a:pt x="40" y="712"/>
                  </a:cubicBezTo>
                  <a:cubicBezTo>
                    <a:pt x="58" y="653"/>
                    <a:pt x="105" y="609"/>
                    <a:pt x="140" y="562"/>
                  </a:cubicBezTo>
                  <a:cubicBezTo>
                    <a:pt x="177" y="507"/>
                    <a:pt x="208" y="448"/>
                    <a:pt x="235" y="384"/>
                  </a:cubicBezTo>
                  <a:cubicBezTo>
                    <a:pt x="290" y="254"/>
                    <a:pt x="283" y="158"/>
                    <a:pt x="266" y="18"/>
                  </a:cubicBezTo>
                  <a:cubicBezTo>
                    <a:pt x="264" y="6"/>
                    <a:pt x="254"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5;p82">
              <a:extLst>
                <a:ext uri="{FF2B5EF4-FFF2-40B4-BE49-F238E27FC236}">
                  <a16:creationId xmlns:a16="http://schemas.microsoft.com/office/drawing/2014/main" id="{C2F8A82E-282B-4C64-8AB1-D4AE0BE36FA0}"/>
                </a:ext>
              </a:extLst>
            </p:cNvPr>
            <p:cNvSpPr/>
            <p:nvPr/>
          </p:nvSpPr>
          <p:spPr>
            <a:xfrm>
              <a:off x="7292798" y="1976973"/>
              <a:ext cx="205654" cy="265784"/>
            </a:xfrm>
            <a:custGeom>
              <a:avLst/>
              <a:gdLst/>
              <a:ahLst/>
              <a:cxnLst/>
              <a:rect l="l" t="t" r="r" b="b"/>
              <a:pathLst>
                <a:path w="6341" h="8195" extrusionOk="0">
                  <a:moveTo>
                    <a:pt x="4469" y="1"/>
                  </a:moveTo>
                  <a:cubicBezTo>
                    <a:pt x="4218" y="1"/>
                    <a:pt x="3937" y="262"/>
                    <a:pt x="3793" y="645"/>
                  </a:cubicBezTo>
                  <a:cubicBezTo>
                    <a:pt x="3526" y="1355"/>
                    <a:pt x="2525" y="3774"/>
                    <a:pt x="2525" y="3774"/>
                  </a:cubicBezTo>
                  <a:cubicBezTo>
                    <a:pt x="2525" y="3774"/>
                    <a:pt x="1630" y="3304"/>
                    <a:pt x="971" y="3304"/>
                  </a:cubicBezTo>
                  <a:cubicBezTo>
                    <a:pt x="679" y="3304"/>
                    <a:pt x="434" y="3396"/>
                    <a:pt x="332" y="3661"/>
                  </a:cubicBezTo>
                  <a:cubicBezTo>
                    <a:pt x="1" y="4529"/>
                    <a:pt x="1241" y="6302"/>
                    <a:pt x="1241" y="6302"/>
                  </a:cubicBezTo>
                  <a:lnTo>
                    <a:pt x="1019" y="7655"/>
                  </a:lnTo>
                  <a:cubicBezTo>
                    <a:pt x="1191" y="8034"/>
                    <a:pt x="1607" y="8195"/>
                    <a:pt x="1982" y="8195"/>
                  </a:cubicBezTo>
                  <a:cubicBezTo>
                    <a:pt x="2285" y="8195"/>
                    <a:pt x="2561" y="8090"/>
                    <a:pt x="2659" y="7911"/>
                  </a:cubicBezTo>
                  <a:cubicBezTo>
                    <a:pt x="2896" y="8041"/>
                    <a:pt x="3099" y="8092"/>
                    <a:pt x="3271" y="8092"/>
                  </a:cubicBezTo>
                  <a:cubicBezTo>
                    <a:pt x="3873" y="8092"/>
                    <a:pt x="4103" y="7477"/>
                    <a:pt x="4103" y="7477"/>
                  </a:cubicBezTo>
                  <a:cubicBezTo>
                    <a:pt x="4179" y="7711"/>
                    <a:pt x="4337" y="7827"/>
                    <a:pt x="4543" y="7827"/>
                  </a:cubicBezTo>
                  <a:cubicBezTo>
                    <a:pt x="4825" y="7827"/>
                    <a:pt x="5195" y="7612"/>
                    <a:pt x="5566" y="7190"/>
                  </a:cubicBezTo>
                  <a:cubicBezTo>
                    <a:pt x="6211" y="6455"/>
                    <a:pt x="6341" y="5527"/>
                    <a:pt x="5477" y="5437"/>
                  </a:cubicBezTo>
                  <a:cubicBezTo>
                    <a:pt x="5679" y="4773"/>
                    <a:pt x="5525" y="4399"/>
                    <a:pt x="5157" y="4399"/>
                  </a:cubicBezTo>
                  <a:cubicBezTo>
                    <a:pt x="4997" y="4399"/>
                    <a:pt x="4797" y="4470"/>
                    <a:pt x="4568" y="4617"/>
                  </a:cubicBezTo>
                  <a:cubicBezTo>
                    <a:pt x="4708" y="3787"/>
                    <a:pt x="4370" y="3611"/>
                    <a:pt x="4058" y="3611"/>
                  </a:cubicBezTo>
                  <a:cubicBezTo>
                    <a:pt x="3829" y="3611"/>
                    <a:pt x="3615" y="3706"/>
                    <a:pt x="3615" y="3706"/>
                  </a:cubicBezTo>
                  <a:cubicBezTo>
                    <a:pt x="3615" y="3706"/>
                    <a:pt x="5101" y="1645"/>
                    <a:pt x="4944" y="645"/>
                  </a:cubicBezTo>
                  <a:cubicBezTo>
                    <a:pt x="4873" y="188"/>
                    <a:pt x="4682" y="1"/>
                    <a:pt x="4469" y="1"/>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96;p82">
              <a:extLst>
                <a:ext uri="{FF2B5EF4-FFF2-40B4-BE49-F238E27FC236}">
                  <a16:creationId xmlns:a16="http://schemas.microsoft.com/office/drawing/2014/main" id="{A40520F8-4CEB-4C6A-A72D-96F0ACC99827}"/>
                </a:ext>
              </a:extLst>
            </p:cNvPr>
            <p:cNvSpPr/>
            <p:nvPr/>
          </p:nvSpPr>
          <p:spPr>
            <a:xfrm>
              <a:off x="7318517" y="2099342"/>
              <a:ext cx="78227" cy="46735"/>
            </a:xfrm>
            <a:custGeom>
              <a:avLst/>
              <a:gdLst/>
              <a:ahLst/>
              <a:cxnLst/>
              <a:rect l="l" t="t" r="r" b="b"/>
              <a:pathLst>
                <a:path w="2412" h="1441" extrusionOk="0">
                  <a:moveTo>
                    <a:pt x="1732" y="1"/>
                  </a:moveTo>
                  <a:lnTo>
                    <a:pt x="1732" y="1"/>
                  </a:lnTo>
                  <a:cubicBezTo>
                    <a:pt x="1852" y="106"/>
                    <a:pt x="1965" y="223"/>
                    <a:pt x="2060" y="346"/>
                  </a:cubicBezTo>
                  <a:cubicBezTo>
                    <a:pt x="2153" y="469"/>
                    <a:pt x="2231" y="609"/>
                    <a:pt x="2258" y="749"/>
                  </a:cubicBezTo>
                  <a:cubicBezTo>
                    <a:pt x="2289" y="889"/>
                    <a:pt x="2238" y="1022"/>
                    <a:pt x="2149" y="1125"/>
                  </a:cubicBezTo>
                  <a:cubicBezTo>
                    <a:pt x="2060" y="1221"/>
                    <a:pt x="1917" y="1262"/>
                    <a:pt x="1770" y="1268"/>
                  </a:cubicBezTo>
                  <a:cubicBezTo>
                    <a:pt x="1743" y="1270"/>
                    <a:pt x="1716" y="1271"/>
                    <a:pt x="1689" y="1271"/>
                  </a:cubicBezTo>
                  <a:cubicBezTo>
                    <a:pt x="1566" y="1271"/>
                    <a:pt x="1438" y="1253"/>
                    <a:pt x="1316" y="1227"/>
                  </a:cubicBezTo>
                  <a:cubicBezTo>
                    <a:pt x="1161" y="1200"/>
                    <a:pt x="1011" y="1156"/>
                    <a:pt x="861" y="1108"/>
                  </a:cubicBezTo>
                  <a:cubicBezTo>
                    <a:pt x="711" y="1060"/>
                    <a:pt x="564" y="1002"/>
                    <a:pt x="417" y="940"/>
                  </a:cubicBezTo>
                  <a:cubicBezTo>
                    <a:pt x="274" y="875"/>
                    <a:pt x="127" y="811"/>
                    <a:pt x="1" y="712"/>
                  </a:cubicBezTo>
                  <a:lnTo>
                    <a:pt x="1" y="712"/>
                  </a:lnTo>
                  <a:cubicBezTo>
                    <a:pt x="100" y="838"/>
                    <a:pt x="243" y="926"/>
                    <a:pt x="379" y="1016"/>
                  </a:cubicBezTo>
                  <a:cubicBezTo>
                    <a:pt x="516" y="1098"/>
                    <a:pt x="663" y="1172"/>
                    <a:pt x="813" y="1234"/>
                  </a:cubicBezTo>
                  <a:cubicBezTo>
                    <a:pt x="1094" y="1349"/>
                    <a:pt x="1394" y="1440"/>
                    <a:pt x="1713" y="1440"/>
                  </a:cubicBezTo>
                  <a:cubicBezTo>
                    <a:pt x="1736" y="1440"/>
                    <a:pt x="1758" y="1440"/>
                    <a:pt x="1780" y="1439"/>
                  </a:cubicBezTo>
                  <a:cubicBezTo>
                    <a:pt x="1948" y="1432"/>
                    <a:pt x="2142" y="1381"/>
                    <a:pt x="2268" y="1234"/>
                  </a:cubicBezTo>
                  <a:cubicBezTo>
                    <a:pt x="2330" y="1159"/>
                    <a:pt x="2371" y="1080"/>
                    <a:pt x="2395" y="992"/>
                  </a:cubicBezTo>
                  <a:cubicBezTo>
                    <a:pt x="2409" y="947"/>
                    <a:pt x="2409" y="899"/>
                    <a:pt x="2412" y="852"/>
                  </a:cubicBezTo>
                  <a:cubicBezTo>
                    <a:pt x="2409" y="807"/>
                    <a:pt x="2405" y="759"/>
                    <a:pt x="2391" y="718"/>
                  </a:cubicBezTo>
                  <a:cubicBezTo>
                    <a:pt x="2344" y="544"/>
                    <a:pt x="2238" y="407"/>
                    <a:pt x="2122" y="291"/>
                  </a:cubicBezTo>
                  <a:cubicBezTo>
                    <a:pt x="2006" y="175"/>
                    <a:pt x="1876" y="76"/>
                    <a:pt x="1732"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97;p82">
              <a:extLst>
                <a:ext uri="{FF2B5EF4-FFF2-40B4-BE49-F238E27FC236}">
                  <a16:creationId xmlns:a16="http://schemas.microsoft.com/office/drawing/2014/main" id="{DECFA78F-3B5A-487A-B43D-D1CA4F43F893}"/>
                </a:ext>
              </a:extLst>
            </p:cNvPr>
            <p:cNvSpPr/>
            <p:nvPr/>
          </p:nvSpPr>
          <p:spPr>
            <a:xfrm>
              <a:off x="7363275" y="2143320"/>
              <a:ext cx="15762" cy="49362"/>
            </a:xfrm>
            <a:custGeom>
              <a:avLst/>
              <a:gdLst/>
              <a:ahLst/>
              <a:cxnLst/>
              <a:rect l="l" t="t" r="r" b="b"/>
              <a:pathLst>
                <a:path w="486" h="1522" extrusionOk="0">
                  <a:moveTo>
                    <a:pt x="0" y="1"/>
                  </a:moveTo>
                  <a:lnTo>
                    <a:pt x="0" y="1"/>
                  </a:lnTo>
                  <a:cubicBezTo>
                    <a:pt x="106" y="257"/>
                    <a:pt x="205" y="497"/>
                    <a:pt x="267" y="746"/>
                  </a:cubicBezTo>
                  <a:cubicBezTo>
                    <a:pt x="305" y="869"/>
                    <a:pt x="322" y="995"/>
                    <a:pt x="339" y="1122"/>
                  </a:cubicBezTo>
                  <a:cubicBezTo>
                    <a:pt x="355" y="1251"/>
                    <a:pt x="349" y="1381"/>
                    <a:pt x="352" y="1522"/>
                  </a:cubicBezTo>
                  <a:cubicBezTo>
                    <a:pt x="421" y="1402"/>
                    <a:pt x="469" y="1262"/>
                    <a:pt x="475" y="1122"/>
                  </a:cubicBezTo>
                  <a:cubicBezTo>
                    <a:pt x="486" y="981"/>
                    <a:pt x="475" y="838"/>
                    <a:pt x="437" y="702"/>
                  </a:cubicBezTo>
                  <a:cubicBezTo>
                    <a:pt x="400" y="565"/>
                    <a:pt x="346" y="435"/>
                    <a:pt x="273" y="316"/>
                  </a:cubicBezTo>
                  <a:cubicBezTo>
                    <a:pt x="199" y="196"/>
                    <a:pt x="114" y="87"/>
                    <a:pt x="0"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98;p82">
              <a:extLst>
                <a:ext uri="{FF2B5EF4-FFF2-40B4-BE49-F238E27FC236}">
                  <a16:creationId xmlns:a16="http://schemas.microsoft.com/office/drawing/2014/main" id="{40E86FB5-2BBB-4B01-86CA-FDF868F132EB}"/>
                </a:ext>
              </a:extLst>
            </p:cNvPr>
            <p:cNvSpPr/>
            <p:nvPr/>
          </p:nvSpPr>
          <p:spPr>
            <a:xfrm>
              <a:off x="7389091" y="2117763"/>
              <a:ext cx="51892" cy="65611"/>
            </a:xfrm>
            <a:custGeom>
              <a:avLst/>
              <a:gdLst/>
              <a:ahLst/>
              <a:cxnLst/>
              <a:rect l="l" t="t" r="r" b="b"/>
              <a:pathLst>
                <a:path w="1600" h="2023" extrusionOk="0">
                  <a:moveTo>
                    <a:pt x="352" y="0"/>
                  </a:moveTo>
                  <a:lnTo>
                    <a:pt x="352" y="0"/>
                  </a:lnTo>
                  <a:cubicBezTo>
                    <a:pt x="164" y="304"/>
                    <a:pt x="35" y="653"/>
                    <a:pt x="14" y="1022"/>
                  </a:cubicBezTo>
                  <a:cubicBezTo>
                    <a:pt x="0" y="1206"/>
                    <a:pt x="18" y="1394"/>
                    <a:pt x="82" y="1578"/>
                  </a:cubicBezTo>
                  <a:cubicBezTo>
                    <a:pt x="92" y="1599"/>
                    <a:pt x="100" y="1623"/>
                    <a:pt x="110" y="1646"/>
                  </a:cubicBezTo>
                  <a:lnTo>
                    <a:pt x="147" y="1711"/>
                  </a:lnTo>
                  <a:cubicBezTo>
                    <a:pt x="168" y="1756"/>
                    <a:pt x="202" y="1793"/>
                    <a:pt x="236" y="1831"/>
                  </a:cubicBezTo>
                  <a:cubicBezTo>
                    <a:pt x="267" y="1869"/>
                    <a:pt x="311" y="1903"/>
                    <a:pt x="352" y="1933"/>
                  </a:cubicBezTo>
                  <a:cubicBezTo>
                    <a:pt x="400" y="1954"/>
                    <a:pt x="445" y="1988"/>
                    <a:pt x="496" y="1995"/>
                  </a:cubicBezTo>
                  <a:lnTo>
                    <a:pt x="571" y="2015"/>
                  </a:lnTo>
                  <a:cubicBezTo>
                    <a:pt x="595" y="2019"/>
                    <a:pt x="625" y="2019"/>
                    <a:pt x="653" y="2023"/>
                  </a:cubicBezTo>
                  <a:cubicBezTo>
                    <a:pt x="711" y="2019"/>
                    <a:pt x="765" y="2005"/>
                    <a:pt x="814" y="1982"/>
                  </a:cubicBezTo>
                  <a:cubicBezTo>
                    <a:pt x="912" y="1937"/>
                    <a:pt x="988" y="1869"/>
                    <a:pt x="1049" y="1793"/>
                  </a:cubicBezTo>
                  <a:cubicBezTo>
                    <a:pt x="1169" y="1646"/>
                    <a:pt x="1254" y="1482"/>
                    <a:pt x="1326" y="1315"/>
                  </a:cubicBezTo>
                  <a:cubicBezTo>
                    <a:pt x="1462" y="981"/>
                    <a:pt x="1548" y="629"/>
                    <a:pt x="1599" y="276"/>
                  </a:cubicBezTo>
                  <a:lnTo>
                    <a:pt x="1599" y="276"/>
                  </a:lnTo>
                  <a:cubicBezTo>
                    <a:pt x="1483" y="612"/>
                    <a:pt x="1357" y="943"/>
                    <a:pt x="1199" y="1257"/>
                  </a:cubicBezTo>
                  <a:cubicBezTo>
                    <a:pt x="1121" y="1411"/>
                    <a:pt x="1035" y="1564"/>
                    <a:pt x="923" y="1684"/>
                  </a:cubicBezTo>
                  <a:cubicBezTo>
                    <a:pt x="868" y="1746"/>
                    <a:pt x="810" y="1797"/>
                    <a:pt x="745" y="1828"/>
                  </a:cubicBezTo>
                  <a:cubicBezTo>
                    <a:pt x="713" y="1841"/>
                    <a:pt x="682" y="1848"/>
                    <a:pt x="650" y="1848"/>
                  </a:cubicBezTo>
                  <a:cubicBezTo>
                    <a:pt x="618" y="1848"/>
                    <a:pt x="585" y="1841"/>
                    <a:pt x="547" y="1828"/>
                  </a:cubicBezTo>
                  <a:cubicBezTo>
                    <a:pt x="400" y="1793"/>
                    <a:pt x="297" y="1664"/>
                    <a:pt x="236" y="1517"/>
                  </a:cubicBezTo>
                  <a:cubicBezTo>
                    <a:pt x="174" y="1367"/>
                    <a:pt x="154" y="1195"/>
                    <a:pt x="151" y="1025"/>
                  </a:cubicBezTo>
                  <a:cubicBezTo>
                    <a:pt x="147" y="680"/>
                    <a:pt x="223" y="335"/>
                    <a:pt x="352"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99;p82">
              <a:extLst>
                <a:ext uri="{FF2B5EF4-FFF2-40B4-BE49-F238E27FC236}">
                  <a16:creationId xmlns:a16="http://schemas.microsoft.com/office/drawing/2014/main" id="{97030467-9A87-4677-8175-AA397983A395}"/>
                </a:ext>
              </a:extLst>
            </p:cNvPr>
            <p:cNvSpPr/>
            <p:nvPr/>
          </p:nvSpPr>
          <p:spPr>
            <a:xfrm>
              <a:off x="7411243" y="2153310"/>
              <a:ext cx="59189" cy="55849"/>
            </a:xfrm>
            <a:custGeom>
              <a:avLst/>
              <a:gdLst/>
              <a:ahLst/>
              <a:cxnLst/>
              <a:rect l="l" t="t" r="r" b="b"/>
              <a:pathLst>
                <a:path w="1825" h="1722" extrusionOk="0">
                  <a:moveTo>
                    <a:pt x="1825" y="0"/>
                  </a:moveTo>
                  <a:lnTo>
                    <a:pt x="1370" y="667"/>
                  </a:lnTo>
                  <a:cubicBezTo>
                    <a:pt x="1217" y="882"/>
                    <a:pt x="1060" y="1100"/>
                    <a:pt x="885" y="1288"/>
                  </a:cubicBezTo>
                  <a:cubicBezTo>
                    <a:pt x="797" y="1384"/>
                    <a:pt x="701" y="1473"/>
                    <a:pt x="598" y="1528"/>
                  </a:cubicBezTo>
                  <a:cubicBezTo>
                    <a:pt x="555" y="1552"/>
                    <a:pt x="510" y="1566"/>
                    <a:pt x="468" y="1566"/>
                  </a:cubicBezTo>
                  <a:cubicBezTo>
                    <a:pt x="463" y="1566"/>
                    <a:pt x="459" y="1566"/>
                    <a:pt x="455" y="1565"/>
                  </a:cubicBezTo>
                  <a:cubicBezTo>
                    <a:pt x="431" y="1562"/>
                    <a:pt x="401" y="1548"/>
                    <a:pt x="373" y="1542"/>
                  </a:cubicBezTo>
                  <a:cubicBezTo>
                    <a:pt x="346" y="1531"/>
                    <a:pt x="322" y="1521"/>
                    <a:pt x="295" y="1507"/>
                  </a:cubicBezTo>
                  <a:cubicBezTo>
                    <a:pt x="202" y="1446"/>
                    <a:pt x="131" y="1340"/>
                    <a:pt x="100" y="1214"/>
                  </a:cubicBezTo>
                  <a:cubicBezTo>
                    <a:pt x="65" y="1091"/>
                    <a:pt x="55" y="957"/>
                    <a:pt x="62" y="820"/>
                  </a:cubicBezTo>
                  <a:lnTo>
                    <a:pt x="62" y="820"/>
                  </a:lnTo>
                  <a:cubicBezTo>
                    <a:pt x="18" y="950"/>
                    <a:pt x="0" y="1091"/>
                    <a:pt x="14" y="1230"/>
                  </a:cubicBezTo>
                  <a:cubicBezTo>
                    <a:pt x="28" y="1370"/>
                    <a:pt x="93" y="1521"/>
                    <a:pt x="216" y="1616"/>
                  </a:cubicBezTo>
                  <a:cubicBezTo>
                    <a:pt x="246" y="1640"/>
                    <a:pt x="284" y="1660"/>
                    <a:pt x="319" y="1678"/>
                  </a:cubicBezTo>
                  <a:cubicBezTo>
                    <a:pt x="352" y="1692"/>
                    <a:pt x="387" y="1706"/>
                    <a:pt x="428" y="1715"/>
                  </a:cubicBezTo>
                  <a:cubicBezTo>
                    <a:pt x="448" y="1719"/>
                    <a:pt x="469" y="1721"/>
                    <a:pt x="489" y="1721"/>
                  </a:cubicBezTo>
                  <a:cubicBezTo>
                    <a:pt x="555" y="1721"/>
                    <a:pt x="619" y="1702"/>
                    <a:pt x="674" y="1678"/>
                  </a:cubicBezTo>
                  <a:cubicBezTo>
                    <a:pt x="810" y="1606"/>
                    <a:pt x="916" y="1510"/>
                    <a:pt x="1012" y="1408"/>
                  </a:cubicBezTo>
                  <a:cubicBezTo>
                    <a:pt x="1200" y="1203"/>
                    <a:pt x="1350" y="974"/>
                    <a:pt x="1484" y="738"/>
                  </a:cubicBezTo>
                  <a:cubicBezTo>
                    <a:pt x="1616" y="499"/>
                    <a:pt x="1736" y="257"/>
                    <a:pt x="182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00;p82">
              <a:extLst>
                <a:ext uri="{FF2B5EF4-FFF2-40B4-BE49-F238E27FC236}">
                  <a16:creationId xmlns:a16="http://schemas.microsoft.com/office/drawing/2014/main" id="{810267EF-A6E8-4224-8898-8C8D5F5ED55C}"/>
                </a:ext>
              </a:extLst>
            </p:cNvPr>
            <p:cNvSpPr/>
            <p:nvPr/>
          </p:nvSpPr>
          <p:spPr>
            <a:xfrm>
              <a:off x="7422108" y="2206370"/>
              <a:ext cx="5773" cy="13135"/>
            </a:xfrm>
            <a:custGeom>
              <a:avLst/>
              <a:gdLst/>
              <a:ahLst/>
              <a:cxnLst/>
              <a:rect l="l" t="t" r="r" b="b"/>
              <a:pathLst>
                <a:path w="178" h="405" extrusionOk="0">
                  <a:moveTo>
                    <a:pt x="96" y="1"/>
                  </a:moveTo>
                  <a:cubicBezTo>
                    <a:pt x="21" y="62"/>
                    <a:pt x="1" y="138"/>
                    <a:pt x="1" y="206"/>
                  </a:cubicBezTo>
                  <a:cubicBezTo>
                    <a:pt x="4" y="243"/>
                    <a:pt x="11" y="278"/>
                    <a:pt x="31" y="311"/>
                  </a:cubicBezTo>
                  <a:cubicBezTo>
                    <a:pt x="48" y="346"/>
                    <a:pt x="72" y="380"/>
                    <a:pt x="116" y="404"/>
                  </a:cubicBezTo>
                  <a:cubicBezTo>
                    <a:pt x="140" y="363"/>
                    <a:pt x="154" y="329"/>
                    <a:pt x="165" y="298"/>
                  </a:cubicBezTo>
                  <a:cubicBezTo>
                    <a:pt x="175" y="264"/>
                    <a:pt x="178" y="234"/>
                    <a:pt x="178" y="199"/>
                  </a:cubicBezTo>
                  <a:cubicBezTo>
                    <a:pt x="175" y="168"/>
                    <a:pt x="171" y="138"/>
                    <a:pt x="157" y="103"/>
                  </a:cubicBezTo>
                  <a:cubicBezTo>
                    <a:pt x="144" y="73"/>
                    <a:pt x="127" y="38"/>
                    <a:pt x="96"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01;p82">
              <a:extLst>
                <a:ext uri="{FF2B5EF4-FFF2-40B4-BE49-F238E27FC236}">
                  <a16:creationId xmlns:a16="http://schemas.microsoft.com/office/drawing/2014/main" id="{F5689633-9D2D-4CF5-BA5D-726D0010BD2E}"/>
                </a:ext>
              </a:extLst>
            </p:cNvPr>
            <p:cNvSpPr/>
            <p:nvPr/>
          </p:nvSpPr>
          <p:spPr>
            <a:xfrm>
              <a:off x="6673136" y="2242727"/>
              <a:ext cx="27503" cy="150357"/>
            </a:xfrm>
            <a:custGeom>
              <a:avLst/>
              <a:gdLst/>
              <a:ahLst/>
              <a:cxnLst/>
              <a:rect l="l" t="t" r="r" b="b"/>
              <a:pathLst>
                <a:path w="848" h="4636" extrusionOk="0">
                  <a:moveTo>
                    <a:pt x="847" y="0"/>
                  </a:moveTo>
                  <a:cubicBezTo>
                    <a:pt x="718" y="369"/>
                    <a:pt x="629" y="752"/>
                    <a:pt x="543" y="1134"/>
                  </a:cubicBezTo>
                  <a:cubicBezTo>
                    <a:pt x="458" y="1517"/>
                    <a:pt x="390" y="1903"/>
                    <a:pt x="325" y="2290"/>
                  </a:cubicBezTo>
                  <a:cubicBezTo>
                    <a:pt x="195" y="3064"/>
                    <a:pt x="89" y="3840"/>
                    <a:pt x="0" y="4619"/>
                  </a:cubicBezTo>
                  <a:lnTo>
                    <a:pt x="174" y="4636"/>
                  </a:lnTo>
                  <a:cubicBezTo>
                    <a:pt x="232" y="3857"/>
                    <a:pt x="311" y="3078"/>
                    <a:pt x="410" y="2303"/>
                  </a:cubicBezTo>
                  <a:cubicBezTo>
                    <a:pt x="461" y="1916"/>
                    <a:pt x="516" y="1527"/>
                    <a:pt x="588" y="1145"/>
                  </a:cubicBezTo>
                  <a:cubicBezTo>
                    <a:pt x="656" y="759"/>
                    <a:pt x="732" y="376"/>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2;p82">
              <a:extLst>
                <a:ext uri="{FF2B5EF4-FFF2-40B4-BE49-F238E27FC236}">
                  <a16:creationId xmlns:a16="http://schemas.microsoft.com/office/drawing/2014/main" id="{6E31D331-B57C-439A-9E6E-DF47EC7CCA93}"/>
                </a:ext>
              </a:extLst>
            </p:cNvPr>
            <p:cNvSpPr/>
            <p:nvPr/>
          </p:nvSpPr>
          <p:spPr>
            <a:xfrm>
              <a:off x="7604023"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3;p82">
              <a:extLst>
                <a:ext uri="{FF2B5EF4-FFF2-40B4-BE49-F238E27FC236}">
                  <a16:creationId xmlns:a16="http://schemas.microsoft.com/office/drawing/2014/main" id="{ED22C2F5-722C-422D-BD10-E5B4C9D299F8}"/>
                </a:ext>
              </a:extLst>
            </p:cNvPr>
            <p:cNvSpPr/>
            <p:nvPr/>
          </p:nvSpPr>
          <p:spPr>
            <a:xfrm>
              <a:off x="7059379" y="2445692"/>
              <a:ext cx="39892" cy="12227"/>
            </a:xfrm>
            <a:custGeom>
              <a:avLst/>
              <a:gdLst/>
              <a:ahLst/>
              <a:cxnLst/>
              <a:rect l="l" t="t" r="r" b="b"/>
              <a:pathLst>
                <a:path w="1230" h="377" extrusionOk="0">
                  <a:moveTo>
                    <a:pt x="0" y="1"/>
                  </a:moveTo>
                  <a:lnTo>
                    <a:pt x="0" y="336"/>
                  </a:lnTo>
                  <a:cubicBezTo>
                    <a:pt x="0" y="360"/>
                    <a:pt x="21" y="377"/>
                    <a:pt x="44"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04;p82">
              <a:extLst>
                <a:ext uri="{FF2B5EF4-FFF2-40B4-BE49-F238E27FC236}">
                  <a16:creationId xmlns:a16="http://schemas.microsoft.com/office/drawing/2014/main" id="{E72CB0F5-29AB-4464-8CD2-3026BCF8D443}"/>
                </a:ext>
              </a:extLst>
            </p:cNvPr>
            <p:cNvSpPr/>
            <p:nvPr/>
          </p:nvSpPr>
          <p:spPr>
            <a:xfrm>
              <a:off x="7679138"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05;p82">
              <a:extLst>
                <a:ext uri="{FF2B5EF4-FFF2-40B4-BE49-F238E27FC236}">
                  <a16:creationId xmlns:a16="http://schemas.microsoft.com/office/drawing/2014/main" id="{2295D608-5A4E-4C17-A8C8-08DD1123E06E}"/>
                </a:ext>
              </a:extLst>
            </p:cNvPr>
            <p:cNvSpPr/>
            <p:nvPr/>
          </p:nvSpPr>
          <p:spPr>
            <a:xfrm>
              <a:off x="8306583" y="2445692"/>
              <a:ext cx="39924" cy="12227"/>
            </a:xfrm>
            <a:custGeom>
              <a:avLst/>
              <a:gdLst/>
              <a:ahLst/>
              <a:cxnLst/>
              <a:rect l="l" t="t" r="r" b="b"/>
              <a:pathLst>
                <a:path w="1231" h="377" extrusionOk="0">
                  <a:moveTo>
                    <a:pt x="0" y="1"/>
                  </a:moveTo>
                  <a:lnTo>
                    <a:pt x="0" y="336"/>
                  </a:lnTo>
                  <a:cubicBezTo>
                    <a:pt x="0"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06;p82">
              <a:extLst>
                <a:ext uri="{FF2B5EF4-FFF2-40B4-BE49-F238E27FC236}">
                  <a16:creationId xmlns:a16="http://schemas.microsoft.com/office/drawing/2014/main" id="{FD032539-670B-4D28-9808-3442EA3EC9A2}"/>
                </a:ext>
              </a:extLst>
            </p:cNvPr>
            <p:cNvSpPr/>
            <p:nvPr/>
          </p:nvSpPr>
          <p:spPr>
            <a:xfrm>
              <a:off x="7066028" y="2400480"/>
              <a:ext cx="41222" cy="19427"/>
            </a:xfrm>
            <a:custGeom>
              <a:avLst/>
              <a:gdLst/>
              <a:ahLst/>
              <a:cxnLst/>
              <a:rect l="l" t="t" r="r" b="b"/>
              <a:pathLst>
                <a:path w="1271" h="599" extrusionOk="0">
                  <a:moveTo>
                    <a:pt x="0" y="1"/>
                  </a:moveTo>
                  <a:lnTo>
                    <a:pt x="0"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07;p82">
              <a:extLst>
                <a:ext uri="{FF2B5EF4-FFF2-40B4-BE49-F238E27FC236}">
                  <a16:creationId xmlns:a16="http://schemas.microsoft.com/office/drawing/2014/main" id="{9488459E-36D8-43DB-B1F5-0C3D9FDC35CC}"/>
                </a:ext>
              </a:extLst>
            </p:cNvPr>
            <p:cNvSpPr/>
            <p:nvPr/>
          </p:nvSpPr>
          <p:spPr>
            <a:xfrm>
              <a:off x="711633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08;p82">
              <a:extLst>
                <a:ext uri="{FF2B5EF4-FFF2-40B4-BE49-F238E27FC236}">
                  <a16:creationId xmlns:a16="http://schemas.microsoft.com/office/drawing/2014/main" id="{BFB0C6F4-2A77-488F-AFFC-00D9F06D08B9}"/>
                </a:ext>
              </a:extLst>
            </p:cNvPr>
            <p:cNvSpPr/>
            <p:nvPr/>
          </p:nvSpPr>
          <p:spPr>
            <a:xfrm>
              <a:off x="71666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09;p82">
              <a:extLst>
                <a:ext uri="{FF2B5EF4-FFF2-40B4-BE49-F238E27FC236}">
                  <a16:creationId xmlns:a16="http://schemas.microsoft.com/office/drawing/2014/main" id="{B74421C9-40A0-45E7-983A-DC70CB18636A}"/>
                </a:ext>
              </a:extLst>
            </p:cNvPr>
            <p:cNvSpPr/>
            <p:nvPr/>
          </p:nvSpPr>
          <p:spPr>
            <a:xfrm>
              <a:off x="721690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10;p82">
              <a:extLst>
                <a:ext uri="{FF2B5EF4-FFF2-40B4-BE49-F238E27FC236}">
                  <a16:creationId xmlns:a16="http://schemas.microsoft.com/office/drawing/2014/main" id="{6A10CC2B-A770-49BF-90C9-75CC5819F81C}"/>
                </a:ext>
              </a:extLst>
            </p:cNvPr>
            <p:cNvSpPr/>
            <p:nvPr/>
          </p:nvSpPr>
          <p:spPr>
            <a:xfrm>
              <a:off x="726724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11;p82">
              <a:extLst>
                <a:ext uri="{FF2B5EF4-FFF2-40B4-BE49-F238E27FC236}">
                  <a16:creationId xmlns:a16="http://schemas.microsoft.com/office/drawing/2014/main" id="{90F0453F-AF0F-4F6E-9652-DF5B38FA0B42}"/>
                </a:ext>
              </a:extLst>
            </p:cNvPr>
            <p:cNvSpPr/>
            <p:nvPr/>
          </p:nvSpPr>
          <p:spPr>
            <a:xfrm>
              <a:off x="7317512"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12;p82">
              <a:extLst>
                <a:ext uri="{FF2B5EF4-FFF2-40B4-BE49-F238E27FC236}">
                  <a16:creationId xmlns:a16="http://schemas.microsoft.com/office/drawing/2014/main" id="{FC6CECE1-E1A2-4F82-BDB4-FAC1603BD07D}"/>
                </a:ext>
              </a:extLst>
            </p:cNvPr>
            <p:cNvSpPr/>
            <p:nvPr/>
          </p:nvSpPr>
          <p:spPr>
            <a:xfrm>
              <a:off x="736781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13;p82">
              <a:extLst>
                <a:ext uri="{FF2B5EF4-FFF2-40B4-BE49-F238E27FC236}">
                  <a16:creationId xmlns:a16="http://schemas.microsoft.com/office/drawing/2014/main" id="{FBDD4B7C-17C7-4000-B816-F88FC809F876}"/>
                </a:ext>
              </a:extLst>
            </p:cNvPr>
            <p:cNvSpPr/>
            <p:nvPr/>
          </p:nvSpPr>
          <p:spPr>
            <a:xfrm>
              <a:off x="7417989" y="2400480"/>
              <a:ext cx="41254" cy="19427"/>
            </a:xfrm>
            <a:custGeom>
              <a:avLst/>
              <a:gdLst/>
              <a:ahLst/>
              <a:cxnLst/>
              <a:rect l="l" t="t" r="r" b="b"/>
              <a:pathLst>
                <a:path w="1272" h="599" extrusionOk="0">
                  <a:moveTo>
                    <a:pt x="1" y="1"/>
                  </a:moveTo>
                  <a:lnTo>
                    <a:pt x="1"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14;p82">
              <a:extLst>
                <a:ext uri="{FF2B5EF4-FFF2-40B4-BE49-F238E27FC236}">
                  <a16:creationId xmlns:a16="http://schemas.microsoft.com/office/drawing/2014/main" id="{FF909CAC-4125-4B1E-8674-3C710CA34E3E}"/>
                </a:ext>
              </a:extLst>
            </p:cNvPr>
            <p:cNvSpPr/>
            <p:nvPr/>
          </p:nvSpPr>
          <p:spPr>
            <a:xfrm>
              <a:off x="7468292" y="2400480"/>
              <a:ext cx="41254" cy="19427"/>
            </a:xfrm>
            <a:custGeom>
              <a:avLst/>
              <a:gdLst/>
              <a:ahLst/>
              <a:cxnLst/>
              <a:rect l="l" t="t" r="r" b="b"/>
              <a:pathLst>
                <a:path w="1272" h="599" extrusionOk="0">
                  <a:moveTo>
                    <a:pt x="1" y="1"/>
                  </a:moveTo>
                  <a:lnTo>
                    <a:pt x="1" y="598"/>
                  </a:lnTo>
                  <a:lnTo>
                    <a:pt x="1272" y="598"/>
                  </a:lnTo>
                  <a:lnTo>
                    <a:pt x="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15;p82">
              <a:extLst>
                <a:ext uri="{FF2B5EF4-FFF2-40B4-BE49-F238E27FC236}">
                  <a16:creationId xmlns:a16="http://schemas.microsoft.com/office/drawing/2014/main" id="{37A4391E-C872-4DAF-A02D-9ABA1E4618B0}"/>
                </a:ext>
              </a:extLst>
            </p:cNvPr>
            <p:cNvSpPr/>
            <p:nvPr/>
          </p:nvSpPr>
          <p:spPr>
            <a:xfrm>
              <a:off x="7518628"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16;p82">
              <a:extLst>
                <a:ext uri="{FF2B5EF4-FFF2-40B4-BE49-F238E27FC236}">
                  <a16:creationId xmlns:a16="http://schemas.microsoft.com/office/drawing/2014/main" id="{1A7ED364-BBD4-4F8D-B039-A621CFD5AD42}"/>
                </a:ext>
              </a:extLst>
            </p:cNvPr>
            <p:cNvSpPr/>
            <p:nvPr/>
          </p:nvSpPr>
          <p:spPr>
            <a:xfrm>
              <a:off x="7568899"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17;p82">
              <a:extLst>
                <a:ext uri="{FF2B5EF4-FFF2-40B4-BE49-F238E27FC236}">
                  <a16:creationId xmlns:a16="http://schemas.microsoft.com/office/drawing/2014/main" id="{1BD069F1-B669-4A81-B480-66DA96370F28}"/>
                </a:ext>
              </a:extLst>
            </p:cNvPr>
            <p:cNvSpPr/>
            <p:nvPr/>
          </p:nvSpPr>
          <p:spPr>
            <a:xfrm>
              <a:off x="76192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rgbClr val="270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18;p82">
              <a:extLst>
                <a:ext uri="{FF2B5EF4-FFF2-40B4-BE49-F238E27FC236}">
                  <a16:creationId xmlns:a16="http://schemas.microsoft.com/office/drawing/2014/main" id="{2AFE0341-AFF7-4CA4-9503-5BA282F53973}"/>
                </a:ext>
              </a:extLst>
            </p:cNvPr>
            <p:cNvSpPr/>
            <p:nvPr/>
          </p:nvSpPr>
          <p:spPr>
            <a:xfrm>
              <a:off x="7641483" y="1900009"/>
              <a:ext cx="937007" cy="505266"/>
            </a:xfrm>
            <a:custGeom>
              <a:avLst/>
              <a:gdLst/>
              <a:ahLst/>
              <a:cxnLst/>
              <a:rect l="l" t="t" r="r" b="b"/>
              <a:pathLst>
                <a:path w="28891" h="15579" extrusionOk="0">
                  <a:moveTo>
                    <a:pt x="6467" y="1"/>
                  </a:moveTo>
                  <a:lnTo>
                    <a:pt x="1" y="15415"/>
                  </a:lnTo>
                  <a:lnTo>
                    <a:pt x="270" y="15579"/>
                  </a:lnTo>
                  <a:lnTo>
                    <a:pt x="28891" y="217"/>
                  </a:lnTo>
                  <a:lnTo>
                    <a:pt x="28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19;p82">
              <a:extLst>
                <a:ext uri="{FF2B5EF4-FFF2-40B4-BE49-F238E27FC236}">
                  <a16:creationId xmlns:a16="http://schemas.microsoft.com/office/drawing/2014/main" id="{320DED96-DBA9-40C6-AB78-959C5386D4EE}"/>
                </a:ext>
              </a:extLst>
            </p:cNvPr>
            <p:cNvSpPr/>
            <p:nvPr/>
          </p:nvSpPr>
          <p:spPr>
            <a:xfrm>
              <a:off x="7650240" y="1907015"/>
              <a:ext cx="928251" cy="498260"/>
            </a:xfrm>
            <a:custGeom>
              <a:avLst/>
              <a:gdLst/>
              <a:ahLst/>
              <a:cxnLst/>
              <a:rect l="l" t="t" r="r" b="b"/>
              <a:pathLst>
                <a:path w="28621" h="15363" extrusionOk="0">
                  <a:moveTo>
                    <a:pt x="6467" y="1"/>
                  </a:moveTo>
                  <a:lnTo>
                    <a:pt x="0" y="15363"/>
                  </a:lnTo>
                  <a:lnTo>
                    <a:pt x="22150" y="15363"/>
                  </a:lnTo>
                  <a:lnTo>
                    <a:pt x="28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20;p82">
              <a:extLst>
                <a:ext uri="{FF2B5EF4-FFF2-40B4-BE49-F238E27FC236}">
                  <a16:creationId xmlns:a16="http://schemas.microsoft.com/office/drawing/2014/main" id="{C355B886-F564-4371-9B86-786076FEE64C}"/>
                </a:ext>
              </a:extLst>
            </p:cNvPr>
            <p:cNvSpPr/>
            <p:nvPr/>
          </p:nvSpPr>
          <p:spPr>
            <a:xfrm>
              <a:off x="7028795" y="2405248"/>
              <a:ext cx="621472" cy="42811"/>
            </a:xfrm>
            <a:custGeom>
              <a:avLst/>
              <a:gdLst/>
              <a:ahLst/>
              <a:cxnLst/>
              <a:rect l="l" t="t" r="r" b="b"/>
              <a:pathLst>
                <a:path w="19162" h="1320" extrusionOk="0">
                  <a:moveTo>
                    <a:pt x="0" y="1"/>
                  </a:moveTo>
                  <a:lnTo>
                    <a:pt x="0" y="1320"/>
                  </a:lnTo>
                  <a:lnTo>
                    <a:pt x="19161" y="1320"/>
                  </a:lnTo>
                  <a:lnTo>
                    <a:pt x="191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21;p82">
              <a:extLst>
                <a:ext uri="{FF2B5EF4-FFF2-40B4-BE49-F238E27FC236}">
                  <a16:creationId xmlns:a16="http://schemas.microsoft.com/office/drawing/2014/main" id="{A711A1AA-7205-4AD8-9102-74E9A7FB7B63}"/>
                </a:ext>
              </a:extLst>
            </p:cNvPr>
            <p:cNvSpPr/>
            <p:nvPr/>
          </p:nvSpPr>
          <p:spPr>
            <a:xfrm>
              <a:off x="7650240" y="2405248"/>
              <a:ext cx="719288" cy="42811"/>
            </a:xfrm>
            <a:custGeom>
              <a:avLst/>
              <a:gdLst/>
              <a:ahLst/>
              <a:cxnLst/>
              <a:rect l="l" t="t" r="r" b="b"/>
              <a:pathLst>
                <a:path w="22178" h="1320" extrusionOk="0">
                  <a:moveTo>
                    <a:pt x="0" y="1"/>
                  </a:moveTo>
                  <a:lnTo>
                    <a:pt x="0" y="1320"/>
                  </a:lnTo>
                  <a:lnTo>
                    <a:pt x="22178" y="1320"/>
                  </a:lnTo>
                  <a:lnTo>
                    <a:pt x="22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22;p82">
              <a:extLst>
                <a:ext uri="{FF2B5EF4-FFF2-40B4-BE49-F238E27FC236}">
                  <a16:creationId xmlns:a16="http://schemas.microsoft.com/office/drawing/2014/main" id="{4C58D3F6-498E-4EA0-8957-B19D2FDD3DF4}"/>
                </a:ext>
              </a:extLst>
            </p:cNvPr>
            <p:cNvSpPr/>
            <p:nvPr/>
          </p:nvSpPr>
          <p:spPr>
            <a:xfrm>
              <a:off x="7674727" y="2414783"/>
              <a:ext cx="10443" cy="25395"/>
            </a:xfrm>
            <a:custGeom>
              <a:avLst/>
              <a:gdLst/>
              <a:ahLst/>
              <a:cxnLst/>
              <a:rect l="l" t="t" r="r" b="b"/>
              <a:pathLst>
                <a:path w="322" h="783" extrusionOk="0">
                  <a:moveTo>
                    <a:pt x="1" y="1"/>
                  </a:moveTo>
                  <a:lnTo>
                    <a:pt x="1" y="783"/>
                  </a:lnTo>
                  <a:lnTo>
                    <a:pt x="321" y="783"/>
                  </a:lnTo>
                  <a:lnTo>
                    <a:pt x="3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23;p82">
              <a:extLst>
                <a:ext uri="{FF2B5EF4-FFF2-40B4-BE49-F238E27FC236}">
                  <a16:creationId xmlns:a16="http://schemas.microsoft.com/office/drawing/2014/main" id="{A73A7F26-E480-4D8F-9FF0-425E7E5D2996}"/>
                </a:ext>
              </a:extLst>
            </p:cNvPr>
            <p:cNvSpPr/>
            <p:nvPr/>
          </p:nvSpPr>
          <p:spPr>
            <a:xfrm>
              <a:off x="7699992" y="2414783"/>
              <a:ext cx="10541" cy="25395"/>
            </a:xfrm>
            <a:custGeom>
              <a:avLst/>
              <a:gdLst/>
              <a:ahLst/>
              <a:cxnLst/>
              <a:rect l="l" t="t" r="r" b="b"/>
              <a:pathLst>
                <a:path w="325" h="783" extrusionOk="0">
                  <a:moveTo>
                    <a:pt x="0" y="1"/>
                  </a:moveTo>
                  <a:lnTo>
                    <a:pt x="0" y="783"/>
                  </a:lnTo>
                  <a:lnTo>
                    <a:pt x="324" y="783"/>
                  </a:lnTo>
                  <a:lnTo>
                    <a:pt x="3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24;p82">
              <a:extLst>
                <a:ext uri="{FF2B5EF4-FFF2-40B4-BE49-F238E27FC236}">
                  <a16:creationId xmlns:a16="http://schemas.microsoft.com/office/drawing/2014/main" id="{C5D84DB7-B366-43E4-97D6-C5C6191AD53C}"/>
                </a:ext>
              </a:extLst>
            </p:cNvPr>
            <p:cNvSpPr/>
            <p:nvPr/>
          </p:nvSpPr>
          <p:spPr>
            <a:xfrm>
              <a:off x="7725355"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25;p82">
              <a:extLst>
                <a:ext uri="{FF2B5EF4-FFF2-40B4-BE49-F238E27FC236}">
                  <a16:creationId xmlns:a16="http://schemas.microsoft.com/office/drawing/2014/main" id="{998EC98B-1B9F-48AE-8ABB-E7A9778FD7AE}"/>
                </a:ext>
              </a:extLst>
            </p:cNvPr>
            <p:cNvSpPr/>
            <p:nvPr/>
          </p:nvSpPr>
          <p:spPr>
            <a:xfrm>
              <a:off x="7750717"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26;p82">
              <a:extLst>
                <a:ext uri="{FF2B5EF4-FFF2-40B4-BE49-F238E27FC236}">
                  <a16:creationId xmlns:a16="http://schemas.microsoft.com/office/drawing/2014/main" id="{C4C05843-1D5B-405A-AB5E-1708A58D8FC2}"/>
                </a:ext>
              </a:extLst>
            </p:cNvPr>
            <p:cNvSpPr/>
            <p:nvPr/>
          </p:nvSpPr>
          <p:spPr>
            <a:xfrm>
              <a:off x="7776080" y="2414783"/>
              <a:ext cx="10476" cy="25395"/>
            </a:xfrm>
            <a:custGeom>
              <a:avLst/>
              <a:gdLst/>
              <a:ahLst/>
              <a:cxnLst/>
              <a:rect l="l" t="t" r="r" b="b"/>
              <a:pathLst>
                <a:path w="323" h="783" extrusionOk="0">
                  <a:moveTo>
                    <a:pt x="1" y="1"/>
                  </a:moveTo>
                  <a:lnTo>
                    <a:pt x="1"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27;p82">
              <a:extLst>
                <a:ext uri="{FF2B5EF4-FFF2-40B4-BE49-F238E27FC236}">
                  <a16:creationId xmlns:a16="http://schemas.microsoft.com/office/drawing/2014/main" id="{45435CA0-6DB3-4B84-A0E0-5C5F6D142B2E}"/>
                </a:ext>
              </a:extLst>
            </p:cNvPr>
            <p:cNvSpPr/>
            <p:nvPr/>
          </p:nvSpPr>
          <p:spPr>
            <a:xfrm>
              <a:off x="8236658" y="2414783"/>
              <a:ext cx="10573" cy="25395"/>
            </a:xfrm>
            <a:custGeom>
              <a:avLst/>
              <a:gdLst/>
              <a:ahLst/>
              <a:cxnLst/>
              <a:rect l="l" t="t" r="r" b="b"/>
              <a:pathLst>
                <a:path w="326" h="783" extrusionOk="0">
                  <a:moveTo>
                    <a:pt x="1" y="1"/>
                  </a:moveTo>
                  <a:lnTo>
                    <a:pt x="1" y="783"/>
                  </a:lnTo>
                  <a:lnTo>
                    <a:pt x="326" y="783"/>
                  </a:ln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28;p82">
              <a:extLst>
                <a:ext uri="{FF2B5EF4-FFF2-40B4-BE49-F238E27FC236}">
                  <a16:creationId xmlns:a16="http://schemas.microsoft.com/office/drawing/2014/main" id="{7C9912B9-7300-47A4-BDB4-33E0C9E35F28}"/>
                </a:ext>
              </a:extLst>
            </p:cNvPr>
            <p:cNvSpPr/>
            <p:nvPr/>
          </p:nvSpPr>
          <p:spPr>
            <a:xfrm>
              <a:off x="826205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29;p82">
              <a:extLst>
                <a:ext uri="{FF2B5EF4-FFF2-40B4-BE49-F238E27FC236}">
                  <a16:creationId xmlns:a16="http://schemas.microsoft.com/office/drawing/2014/main" id="{10D4BFEB-F123-4B41-AF12-27F848BAB3E4}"/>
                </a:ext>
              </a:extLst>
            </p:cNvPr>
            <p:cNvSpPr/>
            <p:nvPr/>
          </p:nvSpPr>
          <p:spPr>
            <a:xfrm>
              <a:off x="8287415" y="2414783"/>
              <a:ext cx="10443" cy="25395"/>
            </a:xfrm>
            <a:custGeom>
              <a:avLst/>
              <a:gdLst/>
              <a:ahLst/>
              <a:cxnLst/>
              <a:rect l="l" t="t" r="r" b="b"/>
              <a:pathLst>
                <a:path w="322" h="783" extrusionOk="0">
                  <a:moveTo>
                    <a:pt x="0" y="1"/>
                  </a:moveTo>
                  <a:lnTo>
                    <a:pt x="0"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30;p82">
              <a:extLst>
                <a:ext uri="{FF2B5EF4-FFF2-40B4-BE49-F238E27FC236}">
                  <a16:creationId xmlns:a16="http://schemas.microsoft.com/office/drawing/2014/main" id="{CE10DDAB-4ED5-4FE8-8EB4-6A85B90B6CCB}"/>
                </a:ext>
              </a:extLst>
            </p:cNvPr>
            <p:cNvSpPr/>
            <p:nvPr/>
          </p:nvSpPr>
          <p:spPr>
            <a:xfrm>
              <a:off x="8312681"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31;p82">
              <a:extLst>
                <a:ext uri="{FF2B5EF4-FFF2-40B4-BE49-F238E27FC236}">
                  <a16:creationId xmlns:a16="http://schemas.microsoft.com/office/drawing/2014/main" id="{05CD0240-E7C1-473E-8807-0C878D0BFFBB}"/>
                </a:ext>
              </a:extLst>
            </p:cNvPr>
            <p:cNvSpPr/>
            <p:nvPr/>
          </p:nvSpPr>
          <p:spPr>
            <a:xfrm>
              <a:off x="833804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32;p82">
              <a:extLst>
                <a:ext uri="{FF2B5EF4-FFF2-40B4-BE49-F238E27FC236}">
                  <a16:creationId xmlns:a16="http://schemas.microsoft.com/office/drawing/2014/main" id="{9ABCFA28-F7E4-4603-BBF6-5155F431AE97}"/>
                </a:ext>
              </a:extLst>
            </p:cNvPr>
            <p:cNvSpPr/>
            <p:nvPr/>
          </p:nvSpPr>
          <p:spPr>
            <a:xfrm>
              <a:off x="7028795" y="2426427"/>
              <a:ext cx="1340727" cy="2108"/>
            </a:xfrm>
            <a:custGeom>
              <a:avLst/>
              <a:gdLst/>
              <a:ahLst/>
              <a:cxnLst/>
              <a:rect l="l" t="t" r="r" b="b"/>
              <a:pathLst>
                <a:path w="41339" h="65" extrusionOk="0">
                  <a:moveTo>
                    <a:pt x="0" y="0"/>
                  </a:moveTo>
                  <a:lnTo>
                    <a:pt x="0" y="65"/>
                  </a:lnTo>
                  <a:lnTo>
                    <a:pt x="41339" y="65"/>
                  </a:lnTo>
                  <a:lnTo>
                    <a:pt x="413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05" name="Dijagram 104">
            <a:extLst>
              <a:ext uri="{FF2B5EF4-FFF2-40B4-BE49-F238E27FC236}">
                <a16:creationId xmlns:a16="http://schemas.microsoft.com/office/drawing/2014/main" id="{25D130F4-5567-4DC3-9A0E-6B8394193291}"/>
              </a:ext>
            </a:extLst>
          </p:cNvPr>
          <p:cNvGraphicFramePr/>
          <p:nvPr>
            <p:extLst>
              <p:ext uri="{D42A27DB-BD31-4B8C-83A1-F6EECF244321}">
                <p14:modId xmlns:p14="http://schemas.microsoft.com/office/powerpoint/2010/main" val="1869223945"/>
              </p:ext>
            </p:extLst>
          </p:nvPr>
        </p:nvGraphicFramePr>
        <p:xfrm>
          <a:off x="1462320" y="1405663"/>
          <a:ext cx="4769632" cy="319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6" name="Google Shape;1830;p82">
            <a:extLst>
              <a:ext uri="{FF2B5EF4-FFF2-40B4-BE49-F238E27FC236}">
                <a16:creationId xmlns:a16="http://schemas.microsoft.com/office/drawing/2014/main" id="{23398D74-DB1A-493C-B7C6-D137E0170A56}"/>
              </a:ext>
            </a:extLst>
          </p:cNvPr>
          <p:cNvGrpSpPr/>
          <p:nvPr/>
        </p:nvGrpSpPr>
        <p:grpSpPr>
          <a:xfrm rot="-790651" flipH="1">
            <a:off x="562070" y="147494"/>
            <a:ext cx="998591" cy="514276"/>
            <a:chOff x="1255637" y="720502"/>
            <a:chExt cx="761125" cy="522000"/>
          </a:xfrm>
        </p:grpSpPr>
        <p:sp>
          <p:nvSpPr>
            <p:cNvPr id="107" name="Google Shape;1831;p82">
              <a:extLst>
                <a:ext uri="{FF2B5EF4-FFF2-40B4-BE49-F238E27FC236}">
                  <a16:creationId xmlns:a16="http://schemas.microsoft.com/office/drawing/2014/main" id="{3FA60F33-E7D1-4636-A1F5-5D34CDE423F7}"/>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32;p82">
              <a:extLst>
                <a:ext uri="{FF2B5EF4-FFF2-40B4-BE49-F238E27FC236}">
                  <a16:creationId xmlns:a16="http://schemas.microsoft.com/office/drawing/2014/main" id="{8D5EC306-7401-46A1-B4DA-DBDB2FDAFEC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33;p82">
              <a:extLst>
                <a:ext uri="{FF2B5EF4-FFF2-40B4-BE49-F238E27FC236}">
                  <a16:creationId xmlns:a16="http://schemas.microsoft.com/office/drawing/2014/main" id="{11022A39-296F-4060-B3A3-D4240A8AB30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34;p82">
              <a:extLst>
                <a:ext uri="{FF2B5EF4-FFF2-40B4-BE49-F238E27FC236}">
                  <a16:creationId xmlns:a16="http://schemas.microsoft.com/office/drawing/2014/main" id="{99F5C646-F31C-4621-8D35-0900EF086229}"/>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35;p82">
              <a:extLst>
                <a:ext uri="{FF2B5EF4-FFF2-40B4-BE49-F238E27FC236}">
                  <a16:creationId xmlns:a16="http://schemas.microsoft.com/office/drawing/2014/main" id="{0563820E-F5EE-479B-A4FD-C86818142ABF}"/>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32575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48656" y="1151223"/>
            <a:ext cx="8321698" cy="3452077"/>
          </a:xfrm>
        </p:spPr>
        <p:txBody>
          <a:bodyPr/>
          <a:lstStyle/>
          <a:p>
            <a:r>
              <a:rPr lang="hr-HR" dirty="0"/>
              <a:t>Moduli ne traju kao predmeti cijelu školsku godinu, već nekoliko </a:t>
            </a:r>
            <a:r>
              <a:rPr lang="hr-HR" dirty="0" smtClean="0"/>
              <a:t>tjedana, ali </a:t>
            </a:r>
            <a:r>
              <a:rPr lang="hr-HR" dirty="0"/>
              <a:t>će se zato moduli i dalje </a:t>
            </a:r>
            <a:r>
              <a:rPr lang="hr-HR" dirty="0" smtClean="0"/>
              <a:t>ocjenjivati, npr. neki moduli će biti zaključeni ocjenom u rujnu ili listopadu pa će učenici dobiti novi modul.</a:t>
            </a:r>
          </a:p>
          <a:p>
            <a:r>
              <a:rPr lang="hr-HR" dirty="0" smtClean="0"/>
              <a:t>Neki </a:t>
            </a:r>
            <a:r>
              <a:rPr lang="hr-HR" dirty="0"/>
              <a:t>strukovni programi pod dosadašnjim nazivom više neće postojati, ali za njih postoje novi </a:t>
            </a:r>
            <a:r>
              <a:rPr lang="hr-HR" dirty="0" smtClean="0"/>
              <a:t>kurikulumi </a:t>
            </a:r>
            <a:r>
              <a:rPr lang="hr-HR" dirty="0"/>
              <a:t>pod novim nazivom. Na primjer, </a:t>
            </a:r>
            <a:r>
              <a:rPr lang="hr-HR" b="1" dirty="0"/>
              <a:t>M</a:t>
            </a:r>
            <a:r>
              <a:rPr lang="hr-HR" b="1" dirty="0" smtClean="0"/>
              <a:t>onter suhe gradnje </a:t>
            </a:r>
            <a:r>
              <a:rPr lang="hr-HR" dirty="0" smtClean="0"/>
              <a:t>će sada biti </a:t>
            </a:r>
            <a:r>
              <a:rPr lang="pl-PL" b="1" dirty="0"/>
              <a:t>G</a:t>
            </a:r>
            <a:r>
              <a:rPr lang="pl-PL" b="1" dirty="0" smtClean="0"/>
              <a:t>rađevinski </a:t>
            </a:r>
            <a:r>
              <a:rPr lang="pl-PL" b="1" dirty="0"/>
              <a:t>radnik u održivoj gradnji</a:t>
            </a:r>
            <a:r>
              <a:rPr lang="hr-HR" dirty="0" smtClean="0"/>
              <a:t>. </a:t>
            </a:r>
            <a:r>
              <a:rPr lang="hr-HR" dirty="0"/>
              <a:t>Uz to, neke su struke objedinjene </a:t>
            </a:r>
            <a:r>
              <a:rPr lang="hr-HR" dirty="0" smtClean="0"/>
              <a:t>u </a:t>
            </a:r>
            <a:r>
              <a:rPr lang="hr-HR" dirty="0"/>
              <a:t>jedan program pod novim nazivom. Na primjer, više neće biti zasebnih programa </a:t>
            </a:r>
            <a:r>
              <a:rPr lang="hr-HR" b="1" dirty="0"/>
              <a:t>A</a:t>
            </a:r>
            <a:r>
              <a:rPr lang="hr-HR" b="1" dirty="0" smtClean="0"/>
              <a:t>utolakirer i Autolimar</a:t>
            </a:r>
            <a:r>
              <a:rPr lang="hr-HR" dirty="0" smtClean="0"/>
              <a:t>, </a:t>
            </a:r>
            <a:r>
              <a:rPr lang="hr-HR" dirty="0"/>
              <a:t>već će oni od sada biti objedinjeni u programu </a:t>
            </a:r>
            <a:r>
              <a:rPr lang="hr-HR" b="1" dirty="0"/>
              <a:t>S</a:t>
            </a:r>
            <a:r>
              <a:rPr lang="hr-HR" b="1" dirty="0" smtClean="0"/>
              <a:t>erviser karoserije motornih vozila</a:t>
            </a:r>
            <a:r>
              <a:rPr lang="hr-HR" dirty="0" smtClean="0"/>
              <a:t>.</a:t>
            </a:r>
          </a:p>
          <a:p>
            <a:pPr marL="152400" indent="0">
              <a:buNone/>
            </a:pPr>
            <a:endParaRPr lang="hr-HR" dirty="0" smtClean="0"/>
          </a:p>
          <a:p>
            <a:r>
              <a:rPr lang="hr-HR" dirty="0" smtClean="0"/>
              <a:t>Neki od primjera objedinjenih struka: </a:t>
            </a:r>
          </a:p>
          <a:p>
            <a:endParaRPr lang="hr-HR" dirty="0" smtClean="0"/>
          </a:p>
          <a:p>
            <a:pPr>
              <a:buFont typeface="Symbol" panose="05050102010706020507" pitchFamily="18" charset="2"/>
              <a:buChar char="®"/>
            </a:pPr>
            <a:r>
              <a:rPr lang="hr-HR" dirty="0" smtClean="0">
                <a:sym typeface="Symbol" panose="05050102010706020507" pitchFamily="18" charset="2"/>
              </a:rPr>
              <a:t>Operater za strojne obrade (novo): Obrađivač odvajanjem materijala, Strojobravar, CNC operater, Alatničar B, Alatničar C, Industrijski mehaničar, Tehnički crtač, Tokar, Bravar</a:t>
            </a:r>
          </a:p>
          <a:p>
            <a:pPr>
              <a:buFont typeface="Symbol" panose="05050102010706020507" pitchFamily="18" charset="2"/>
              <a:buChar char="®"/>
            </a:pPr>
            <a:r>
              <a:rPr lang="hr-HR" dirty="0" err="1" smtClean="0">
                <a:sym typeface="Symbol" panose="05050102010706020507" pitchFamily="18" charset="2"/>
              </a:rPr>
              <a:t>Automehatroničar</a:t>
            </a:r>
            <a:r>
              <a:rPr lang="hr-HR" dirty="0" smtClean="0">
                <a:sym typeface="Symbol" panose="05050102010706020507" pitchFamily="18" charset="2"/>
              </a:rPr>
              <a:t> (novo): Automehaničar, Autoelektričar</a:t>
            </a:r>
          </a:p>
          <a:p>
            <a:pPr>
              <a:buFont typeface="Symbol" panose="05050102010706020507" pitchFamily="18" charset="2"/>
              <a:buChar char="®"/>
            </a:pPr>
            <a:r>
              <a:rPr lang="hr-HR" dirty="0" smtClean="0">
                <a:sym typeface="Symbol" panose="05050102010706020507" pitchFamily="18" charset="2"/>
              </a:rPr>
              <a:t>Monter strojarskih instalacija (novo): Instalater grijanja i klimatizacije, Vodoinstalater, Instalater-monter, Monter strojarskih instalacija, </a:t>
            </a:r>
            <a:r>
              <a:rPr lang="hr-HR" dirty="0" err="1" smtClean="0">
                <a:sym typeface="Symbol" panose="05050102010706020507" pitchFamily="18" charset="2"/>
              </a:rPr>
              <a:t>Plinoinstalater</a:t>
            </a:r>
            <a:endParaRPr lang="hr-HR" dirty="0" smtClean="0">
              <a:sym typeface="Symbol" panose="05050102010706020507" pitchFamily="18" charset="2"/>
            </a:endParaRPr>
          </a:p>
          <a:p>
            <a:pPr>
              <a:buFont typeface="Symbol" panose="05050102010706020507" pitchFamily="18" charset="2"/>
              <a:buChar char="®"/>
            </a:pPr>
            <a:r>
              <a:rPr lang="hr-HR" dirty="0" smtClean="0">
                <a:sym typeface="Symbol" panose="05050102010706020507" pitchFamily="18" charset="2"/>
              </a:rPr>
              <a:t>Upravno-poslovni referent (novo): Upravni referent, Poslovni tajnik</a:t>
            </a:r>
          </a:p>
          <a:p>
            <a:pPr>
              <a:buFont typeface="Symbol" panose="05050102010706020507" pitchFamily="18" charset="2"/>
              <a:buChar char="®"/>
            </a:pPr>
            <a:endParaRPr lang="hr-HR" dirty="0" smtClean="0">
              <a:sym typeface="Symbol" panose="05050102010706020507" pitchFamily="18" charset="2"/>
            </a:endParaRPr>
          </a:p>
          <a:p>
            <a:pPr>
              <a:buFont typeface="Symbol" panose="05050102010706020507" pitchFamily="18" charset="2"/>
              <a:buChar char="®"/>
            </a:pPr>
            <a:endParaRPr lang="hr-HR" dirty="0">
              <a:sym typeface="Symbol" panose="05050102010706020507" pitchFamily="18" charset="2"/>
            </a:endParaRPr>
          </a:p>
          <a:p>
            <a:r>
              <a:rPr lang="hr-HR" dirty="0"/>
              <a:t>Obavezno proučiti </a:t>
            </a:r>
            <a:r>
              <a:rPr lang="hr-HR" b="1" dirty="0">
                <a:solidFill>
                  <a:srgbClr val="00B0F0"/>
                </a:solidFill>
                <a:hlinkClick r:id="rId2"/>
              </a:rPr>
              <a:t>Popis novih strukovnih </a:t>
            </a:r>
            <a:r>
              <a:rPr lang="hr-HR" b="1" dirty="0" err="1">
                <a:solidFill>
                  <a:srgbClr val="00B0F0"/>
                </a:solidFill>
                <a:hlinkClick r:id="rId2"/>
              </a:rPr>
              <a:t>kurikula</a:t>
            </a:r>
            <a:r>
              <a:rPr lang="hr-HR" b="1" dirty="0">
                <a:solidFill>
                  <a:srgbClr val="00B0F0"/>
                </a:solidFill>
                <a:hlinkClick r:id="rId2"/>
              </a:rPr>
              <a:t> i programa obrazovanja/strukovnih kurikuluma koji se stavljaju izvan snage donošenjem strukovnih </a:t>
            </a:r>
            <a:r>
              <a:rPr lang="hr-HR" b="1" dirty="0" err="1">
                <a:solidFill>
                  <a:srgbClr val="00B0F0"/>
                </a:solidFill>
                <a:hlinkClick r:id="rId2"/>
              </a:rPr>
              <a:t>kurikula</a:t>
            </a:r>
            <a:r>
              <a:rPr lang="hr-HR" b="1" dirty="0">
                <a:solidFill>
                  <a:srgbClr val="00B0F0"/>
                </a:solidFill>
                <a:hlinkClick r:id="rId2"/>
              </a:rPr>
              <a:t> na razini 4.1 i </a:t>
            </a:r>
            <a:r>
              <a:rPr lang="hr-HR" b="1" dirty="0" smtClean="0">
                <a:solidFill>
                  <a:srgbClr val="00B0F0"/>
                </a:solidFill>
                <a:hlinkClick r:id="rId2"/>
              </a:rPr>
              <a:t>4.2 </a:t>
            </a:r>
            <a:endParaRPr lang="hr-HR" b="1" dirty="0">
              <a:solidFill>
                <a:srgbClr val="00B0F0"/>
              </a:solidFill>
            </a:endParaRPr>
          </a:p>
        </p:txBody>
      </p:sp>
      <p:sp>
        <p:nvSpPr>
          <p:cNvPr id="3" name="Naslov 2"/>
          <p:cNvSpPr>
            <a:spLocks noGrp="1"/>
          </p:cNvSpPr>
          <p:nvPr>
            <p:ph type="title"/>
          </p:nvPr>
        </p:nvSpPr>
        <p:spPr/>
        <p:txBody>
          <a:bodyPr/>
          <a:lstStyle/>
          <a:p>
            <a:r>
              <a:rPr lang="hr-HR" dirty="0" smtClean="0"/>
              <a:t>Što je važno znati?</a:t>
            </a:r>
            <a:endParaRPr lang="hr-HR" dirty="0"/>
          </a:p>
        </p:txBody>
      </p:sp>
    </p:spTree>
    <p:extLst>
      <p:ext uri="{BB962C8B-B14F-4D97-AF65-F5344CB8AC3E}">
        <p14:creationId xmlns:p14="http://schemas.microsoft.com/office/powerpoint/2010/main" val="41244609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1113"/>
        <p:cNvGrpSpPr/>
        <p:nvPr/>
      </p:nvGrpSpPr>
      <p:grpSpPr>
        <a:xfrm>
          <a:off x="0" y="0"/>
          <a:ext cx="0" cy="0"/>
          <a:chOff x="0" y="0"/>
          <a:chExt cx="0" cy="0"/>
        </a:xfrm>
      </p:grpSpPr>
      <p:sp>
        <p:nvSpPr>
          <p:cNvPr id="1114" name="Google Shape;1114;p71"/>
          <p:cNvSpPr txBox="1">
            <a:spLocks noGrp="1"/>
          </p:cNvSpPr>
          <p:nvPr>
            <p:ph type="title"/>
          </p:nvPr>
        </p:nvSpPr>
        <p:spPr>
          <a:xfrm>
            <a:off x="720725" y="1646486"/>
            <a:ext cx="7702500" cy="18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200" dirty="0">
                <a:effectLst>
                  <a:outerShdw blurRad="38100" dist="38100" dir="2700000" algn="tl">
                    <a:srgbClr val="000000">
                      <a:alpha val="43137"/>
                    </a:srgbClr>
                  </a:outerShdw>
                </a:effectLst>
              </a:rPr>
              <a:t>Sretno pri odabiru željenog zanimanja!</a:t>
            </a:r>
            <a:endParaRPr sz="3200" dirty="0">
              <a:effectLst>
                <a:outerShdw blurRad="38100" dist="38100" dir="2700000" algn="tl">
                  <a:srgbClr val="000000">
                    <a:alpha val="43137"/>
                  </a:srgbClr>
                </a:outerShdw>
              </a:effectLst>
            </a:endParaRPr>
          </a:p>
        </p:txBody>
      </p:sp>
      <p:grpSp>
        <p:nvGrpSpPr>
          <p:cNvPr id="1115" name="Google Shape;1115;p71"/>
          <p:cNvGrpSpPr/>
          <p:nvPr/>
        </p:nvGrpSpPr>
        <p:grpSpPr>
          <a:xfrm>
            <a:off x="310477" y="118358"/>
            <a:ext cx="2068268" cy="2086960"/>
            <a:chOff x="1176015" y="790907"/>
            <a:chExt cx="967294" cy="1249078"/>
          </a:xfrm>
        </p:grpSpPr>
        <p:sp>
          <p:nvSpPr>
            <p:cNvPr id="1116" name="Google Shape;1116;p71"/>
            <p:cNvSpPr/>
            <p:nvPr/>
          </p:nvSpPr>
          <p:spPr>
            <a:xfrm>
              <a:off x="1425180" y="790907"/>
              <a:ext cx="367066" cy="749290"/>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1"/>
            <p:cNvSpPr/>
            <p:nvPr/>
          </p:nvSpPr>
          <p:spPr>
            <a:xfrm>
              <a:off x="1176015" y="1316358"/>
              <a:ext cx="966710" cy="490710"/>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1"/>
            <p:cNvSpPr/>
            <p:nvPr/>
          </p:nvSpPr>
          <p:spPr>
            <a:xfrm>
              <a:off x="1187634" y="1345029"/>
              <a:ext cx="955675" cy="571667"/>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1"/>
            <p:cNvSpPr/>
            <p:nvPr/>
          </p:nvSpPr>
          <p:spPr>
            <a:xfrm>
              <a:off x="1282249" y="1409291"/>
              <a:ext cx="849443" cy="507409"/>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1"/>
            <p:cNvSpPr/>
            <p:nvPr/>
          </p:nvSpPr>
          <p:spPr>
            <a:xfrm>
              <a:off x="1399928" y="1520442"/>
              <a:ext cx="644366" cy="515555"/>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1"/>
            <p:cNvSpPr/>
            <p:nvPr/>
          </p:nvSpPr>
          <p:spPr>
            <a:xfrm>
              <a:off x="1399928" y="1520442"/>
              <a:ext cx="583354" cy="45801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1"/>
            <p:cNvSpPr/>
            <p:nvPr/>
          </p:nvSpPr>
          <p:spPr>
            <a:xfrm>
              <a:off x="1399928" y="1606864"/>
              <a:ext cx="277358" cy="429137"/>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1"/>
            <p:cNvSpPr/>
            <p:nvPr/>
          </p:nvSpPr>
          <p:spPr>
            <a:xfrm>
              <a:off x="1519299" y="1835562"/>
              <a:ext cx="524998" cy="204423"/>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1"/>
            <p:cNvSpPr/>
            <p:nvPr/>
          </p:nvSpPr>
          <p:spPr>
            <a:xfrm>
              <a:off x="1551558" y="1845518"/>
              <a:ext cx="477122" cy="185797"/>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71"/>
          <p:cNvGrpSpPr/>
          <p:nvPr/>
        </p:nvGrpSpPr>
        <p:grpSpPr>
          <a:xfrm>
            <a:off x="6153706" y="646030"/>
            <a:ext cx="737119" cy="548619"/>
            <a:chOff x="6153706" y="646030"/>
            <a:chExt cx="737119" cy="548619"/>
          </a:xfrm>
        </p:grpSpPr>
        <p:sp>
          <p:nvSpPr>
            <p:cNvPr id="1126" name="Google Shape;1126;p71"/>
            <p:cNvSpPr/>
            <p:nvPr/>
          </p:nvSpPr>
          <p:spPr>
            <a:xfrm>
              <a:off x="6468323" y="646030"/>
              <a:ext cx="422503" cy="29977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1"/>
            <p:cNvSpPr/>
            <p:nvPr/>
          </p:nvSpPr>
          <p:spPr>
            <a:xfrm>
              <a:off x="6225376" y="673008"/>
              <a:ext cx="405659" cy="505395"/>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1"/>
            <p:cNvSpPr/>
            <p:nvPr/>
          </p:nvSpPr>
          <p:spPr>
            <a:xfrm>
              <a:off x="6225376" y="685125"/>
              <a:ext cx="391209" cy="493366"/>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1"/>
            <p:cNvSpPr/>
            <p:nvPr/>
          </p:nvSpPr>
          <p:spPr>
            <a:xfrm>
              <a:off x="6233200" y="744160"/>
              <a:ext cx="372671" cy="430247"/>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1"/>
            <p:cNvSpPr/>
            <p:nvPr/>
          </p:nvSpPr>
          <p:spPr>
            <a:xfrm>
              <a:off x="6153706" y="794670"/>
              <a:ext cx="375970" cy="39997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1"/>
            <p:cNvSpPr/>
            <p:nvPr/>
          </p:nvSpPr>
          <p:spPr>
            <a:xfrm>
              <a:off x="6183484" y="794670"/>
              <a:ext cx="346194" cy="332122"/>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1"/>
            <p:cNvSpPr/>
            <p:nvPr/>
          </p:nvSpPr>
          <p:spPr>
            <a:xfrm>
              <a:off x="6153706" y="794670"/>
              <a:ext cx="255201" cy="216627"/>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1"/>
            <p:cNvSpPr/>
            <p:nvPr/>
          </p:nvSpPr>
          <p:spPr>
            <a:xfrm>
              <a:off x="6154728" y="924099"/>
              <a:ext cx="216404" cy="270550"/>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1"/>
            <p:cNvSpPr/>
            <p:nvPr/>
          </p:nvSpPr>
          <p:spPr>
            <a:xfrm>
              <a:off x="6165822" y="941442"/>
              <a:ext cx="196670" cy="245793"/>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71"/>
          <p:cNvGrpSpPr/>
          <p:nvPr/>
        </p:nvGrpSpPr>
        <p:grpSpPr>
          <a:xfrm rot="1168468">
            <a:off x="6981194" y="2677642"/>
            <a:ext cx="1170504" cy="2694640"/>
            <a:chOff x="7362501" y="3043254"/>
            <a:chExt cx="912393" cy="2100438"/>
          </a:xfrm>
        </p:grpSpPr>
        <p:sp>
          <p:nvSpPr>
            <p:cNvPr id="1136" name="Google Shape;1136;p71"/>
            <p:cNvSpPr/>
            <p:nvPr/>
          </p:nvSpPr>
          <p:spPr>
            <a:xfrm>
              <a:off x="7792421" y="5134674"/>
              <a:ext cx="55346" cy="8806"/>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1"/>
            <p:cNvSpPr/>
            <p:nvPr/>
          </p:nvSpPr>
          <p:spPr>
            <a:xfrm>
              <a:off x="7362501" y="441683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1"/>
            <p:cNvSpPr/>
            <p:nvPr/>
          </p:nvSpPr>
          <p:spPr>
            <a:xfrm>
              <a:off x="7362501" y="4416546"/>
              <a:ext cx="29" cy="204"/>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1"/>
            <p:cNvSpPr/>
            <p:nvPr/>
          </p:nvSpPr>
          <p:spPr>
            <a:xfrm>
              <a:off x="7362501" y="4416721"/>
              <a:ext cx="29" cy="146"/>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1"/>
            <p:cNvSpPr/>
            <p:nvPr/>
          </p:nvSpPr>
          <p:spPr>
            <a:xfrm>
              <a:off x="7555732" y="4334241"/>
              <a:ext cx="640075" cy="40931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1"/>
            <p:cNvSpPr/>
            <p:nvPr/>
          </p:nvSpPr>
          <p:spPr>
            <a:xfrm>
              <a:off x="8195795" y="4334241"/>
              <a:ext cx="29" cy="29"/>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1"/>
            <p:cNvSpPr/>
            <p:nvPr/>
          </p:nvSpPr>
          <p:spPr>
            <a:xfrm>
              <a:off x="7668885" y="3439335"/>
              <a:ext cx="529931" cy="1376019"/>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1"/>
            <p:cNvSpPr/>
            <p:nvPr/>
          </p:nvSpPr>
          <p:spPr>
            <a:xfrm>
              <a:off x="7765719" y="3043254"/>
              <a:ext cx="248282" cy="488987"/>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1"/>
            <p:cNvSpPr/>
            <p:nvPr/>
          </p:nvSpPr>
          <p:spPr>
            <a:xfrm>
              <a:off x="7541515" y="3121588"/>
              <a:ext cx="331977" cy="45313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1"/>
            <p:cNvSpPr/>
            <p:nvPr/>
          </p:nvSpPr>
          <p:spPr>
            <a:xfrm>
              <a:off x="7628511" y="3612383"/>
              <a:ext cx="258616" cy="207839"/>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1"/>
            <p:cNvSpPr/>
            <p:nvPr/>
          </p:nvSpPr>
          <p:spPr>
            <a:xfrm>
              <a:off x="7812341" y="3764089"/>
              <a:ext cx="50328" cy="34071"/>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1"/>
            <p:cNvSpPr/>
            <p:nvPr/>
          </p:nvSpPr>
          <p:spPr>
            <a:xfrm>
              <a:off x="7652566" y="3612033"/>
              <a:ext cx="234562" cy="208190"/>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1"/>
            <p:cNvSpPr/>
            <p:nvPr/>
          </p:nvSpPr>
          <p:spPr>
            <a:xfrm>
              <a:off x="7658259" y="3509173"/>
              <a:ext cx="225541" cy="262259"/>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1"/>
            <p:cNvSpPr/>
            <p:nvPr/>
          </p:nvSpPr>
          <p:spPr>
            <a:xfrm>
              <a:off x="7673819" y="3529699"/>
              <a:ext cx="209982" cy="241735"/>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1"/>
            <p:cNvSpPr/>
            <p:nvPr/>
          </p:nvSpPr>
          <p:spPr>
            <a:xfrm>
              <a:off x="7726221" y="3550662"/>
              <a:ext cx="389953" cy="339246"/>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1"/>
            <p:cNvSpPr/>
            <p:nvPr/>
          </p:nvSpPr>
          <p:spPr>
            <a:xfrm>
              <a:off x="7726221" y="3550662"/>
              <a:ext cx="273855" cy="31075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1"/>
            <p:cNvSpPr/>
            <p:nvPr/>
          </p:nvSpPr>
          <p:spPr>
            <a:xfrm>
              <a:off x="7807407" y="3706747"/>
              <a:ext cx="170630" cy="199431"/>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1"/>
            <p:cNvSpPr/>
            <p:nvPr/>
          </p:nvSpPr>
          <p:spPr>
            <a:xfrm>
              <a:off x="7789862" y="3901021"/>
              <a:ext cx="281970" cy="842772"/>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1"/>
            <p:cNvSpPr/>
            <p:nvPr/>
          </p:nvSpPr>
          <p:spPr>
            <a:xfrm>
              <a:off x="7776258" y="3578311"/>
              <a:ext cx="66646" cy="65251"/>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1"/>
            <p:cNvSpPr/>
            <p:nvPr/>
          </p:nvSpPr>
          <p:spPr>
            <a:xfrm>
              <a:off x="7799409" y="3695827"/>
              <a:ext cx="59961" cy="51033"/>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1"/>
            <p:cNvSpPr/>
            <p:nvPr/>
          </p:nvSpPr>
          <p:spPr>
            <a:xfrm>
              <a:off x="7555732" y="474354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1"/>
            <p:cNvSpPr/>
            <p:nvPr/>
          </p:nvSpPr>
          <p:spPr>
            <a:xfrm>
              <a:off x="7603054" y="4737300"/>
              <a:ext cx="1226" cy="263"/>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1"/>
            <p:cNvSpPr/>
            <p:nvPr/>
          </p:nvSpPr>
          <p:spPr>
            <a:xfrm>
              <a:off x="7589625" y="4738818"/>
              <a:ext cx="4554" cy="642"/>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1"/>
            <p:cNvSpPr/>
            <p:nvPr/>
          </p:nvSpPr>
          <p:spPr>
            <a:xfrm>
              <a:off x="7567760" y="4741125"/>
              <a:ext cx="8962" cy="1109"/>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1"/>
            <p:cNvSpPr/>
            <p:nvPr/>
          </p:nvSpPr>
          <p:spPr>
            <a:xfrm>
              <a:off x="8195503" y="4334649"/>
              <a:ext cx="117" cy="29"/>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1"/>
            <p:cNvSpPr/>
            <p:nvPr/>
          </p:nvSpPr>
          <p:spPr>
            <a:xfrm>
              <a:off x="7579203" y="4740015"/>
              <a:ext cx="6335" cy="817"/>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1"/>
            <p:cNvSpPr/>
            <p:nvPr/>
          </p:nvSpPr>
          <p:spPr>
            <a:xfrm>
              <a:off x="7555732" y="4742526"/>
              <a:ext cx="9575" cy="1051"/>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1"/>
            <p:cNvSpPr/>
            <p:nvPr/>
          </p:nvSpPr>
          <p:spPr>
            <a:xfrm>
              <a:off x="8195591" y="4334241"/>
              <a:ext cx="234" cy="234"/>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1"/>
            <p:cNvSpPr/>
            <p:nvPr/>
          </p:nvSpPr>
          <p:spPr>
            <a:xfrm>
              <a:off x="7565278" y="4742205"/>
              <a:ext cx="2511" cy="350"/>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1"/>
            <p:cNvSpPr/>
            <p:nvPr/>
          </p:nvSpPr>
          <p:spPr>
            <a:xfrm>
              <a:off x="7585509" y="4739431"/>
              <a:ext cx="4145" cy="613"/>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1"/>
            <p:cNvSpPr/>
            <p:nvPr/>
          </p:nvSpPr>
          <p:spPr>
            <a:xfrm>
              <a:off x="7594150" y="4737533"/>
              <a:ext cx="8933" cy="1314"/>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1"/>
            <p:cNvSpPr/>
            <p:nvPr/>
          </p:nvSpPr>
          <p:spPr>
            <a:xfrm>
              <a:off x="7576693" y="4740803"/>
              <a:ext cx="2540" cy="350"/>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1"/>
            <p:cNvSpPr/>
            <p:nvPr/>
          </p:nvSpPr>
          <p:spPr>
            <a:xfrm>
              <a:off x="7604251" y="4698906"/>
              <a:ext cx="153990" cy="3842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1"/>
            <p:cNvSpPr/>
            <p:nvPr/>
          </p:nvSpPr>
          <p:spPr>
            <a:xfrm>
              <a:off x="7555732" y="4699023"/>
              <a:ext cx="389807" cy="444669"/>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1"/>
            <p:cNvSpPr/>
            <p:nvPr/>
          </p:nvSpPr>
          <p:spPr>
            <a:xfrm>
              <a:off x="8195591" y="4334445"/>
              <a:ext cx="29" cy="234"/>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1"/>
            <p:cNvSpPr/>
            <p:nvPr/>
          </p:nvSpPr>
          <p:spPr>
            <a:xfrm>
              <a:off x="7758217" y="4334241"/>
              <a:ext cx="516678" cy="809431"/>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71"/>
          <p:cNvSpPr/>
          <p:nvPr/>
        </p:nvSpPr>
        <p:spPr>
          <a:xfrm rot="-328127" flipH="1">
            <a:off x="3101906" y="634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1"/>
          <p:cNvSpPr/>
          <p:nvPr/>
        </p:nvSpPr>
        <p:spPr>
          <a:xfrm rot="-2699732">
            <a:off x="4351550" y="3742239"/>
            <a:ext cx="536619" cy="772497"/>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1524"/>
        <p:cNvGrpSpPr/>
        <p:nvPr/>
      </p:nvGrpSpPr>
      <p:grpSpPr>
        <a:xfrm>
          <a:off x="0" y="0"/>
          <a:ext cx="0" cy="0"/>
          <a:chOff x="0" y="0"/>
          <a:chExt cx="0" cy="0"/>
        </a:xfrm>
      </p:grpSpPr>
      <p:sp>
        <p:nvSpPr>
          <p:cNvPr id="1525" name="Google Shape;1525;p81"/>
          <p:cNvSpPr txBox="1">
            <a:spLocks noGrp="1"/>
          </p:cNvSpPr>
          <p:nvPr>
            <p:ph type="ctrTitle"/>
          </p:nvPr>
        </p:nvSpPr>
        <p:spPr>
          <a:xfrm>
            <a:off x="829285" y="6504"/>
            <a:ext cx="6264508" cy="9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3200" b="1" dirty="0">
                <a:effectLst>
                  <a:outerShdw blurRad="38100" dist="38100" dir="2700000" algn="tl">
                    <a:srgbClr val="000000">
                      <a:alpha val="43137"/>
                    </a:srgbClr>
                  </a:outerShdw>
                </a:effectLst>
              </a:rPr>
              <a:t>Sretno pri odabiru svojega zanimanja!</a:t>
            </a:r>
            <a:endParaRPr sz="3200" b="1" dirty="0">
              <a:effectLst>
                <a:outerShdw blurRad="38100" dist="38100" dir="2700000" algn="tl">
                  <a:srgbClr val="000000">
                    <a:alpha val="43137"/>
                  </a:srgbClr>
                </a:outerShdw>
              </a:effectLst>
            </a:endParaRPr>
          </a:p>
        </p:txBody>
      </p:sp>
      <p:grpSp>
        <p:nvGrpSpPr>
          <p:cNvPr id="1528" name="Google Shape;1528;p81"/>
          <p:cNvGrpSpPr/>
          <p:nvPr/>
        </p:nvGrpSpPr>
        <p:grpSpPr>
          <a:xfrm>
            <a:off x="4910936" y="1835103"/>
            <a:ext cx="3371294" cy="3308390"/>
            <a:chOff x="5201211" y="1835103"/>
            <a:chExt cx="3371294" cy="3308390"/>
          </a:xfrm>
        </p:grpSpPr>
        <p:sp>
          <p:nvSpPr>
            <p:cNvPr id="1529" name="Google Shape;1529;p81"/>
            <p:cNvSpPr/>
            <p:nvPr/>
          </p:nvSpPr>
          <p:spPr>
            <a:xfrm>
              <a:off x="7014584" y="4078935"/>
              <a:ext cx="606197" cy="1064528"/>
            </a:xfrm>
            <a:custGeom>
              <a:avLst/>
              <a:gdLst/>
              <a:ahLst/>
              <a:cxnLst/>
              <a:rect l="l" t="t" r="r" b="b"/>
              <a:pathLst>
                <a:path w="14908" h="26178" extrusionOk="0">
                  <a:moveTo>
                    <a:pt x="13065" y="0"/>
                  </a:moveTo>
                  <a:cubicBezTo>
                    <a:pt x="9829" y="0"/>
                    <a:pt x="3172" y="719"/>
                    <a:pt x="62" y="6278"/>
                  </a:cubicBezTo>
                  <a:cubicBezTo>
                    <a:pt x="0" y="7573"/>
                    <a:pt x="1878" y="19345"/>
                    <a:pt x="2991" y="26177"/>
                  </a:cubicBezTo>
                  <a:lnTo>
                    <a:pt x="12913" y="26177"/>
                  </a:lnTo>
                  <a:lnTo>
                    <a:pt x="13617" y="16959"/>
                  </a:lnTo>
                  <a:lnTo>
                    <a:pt x="14907" y="87"/>
                  </a:lnTo>
                  <a:cubicBezTo>
                    <a:pt x="14906" y="87"/>
                    <a:pt x="14194" y="0"/>
                    <a:pt x="13065"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1"/>
            <p:cNvSpPr/>
            <p:nvPr/>
          </p:nvSpPr>
          <p:spPr>
            <a:xfrm>
              <a:off x="8151811" y="3390671"/>
              <a:ext cx="420694" cy="816472"/>
            </a:xfrm>
            <a:custGeom>
              <a:avLst/>
              <a:gdLst/>
              <a:ahLst/>
              <a:cxnLst/>
              <a:rect l="l" t="t" r="r" b="b"/>
              <a:pathLst>
                <a:path w="10346" h="20078" extrusionOk="0">
                  <a:moveTo>
                    <a:pt x="7681" y="0"/>
                  </a:moveTo>
                  <a:lnTo>
                    <a:pt x="7671" y="10"/>
                  </a:lnTo>
                  <a:lnTo>
                    <a:pt x="7668" y="10"/>
                  </a:lnTo>
                  <a:lnTo>
                    <a:pt x="7663" y="17"/>
                  </a:lnTo>
                  <a:lnTo>
                    <a:pt x="5191" y="2386"/>
                  </a:lnTo>
                  <a:cubicBezTo>
                    <a:pt x="5126" y="2369"/>
                    <a:pt x="5061" y="2352"/>
                    <a:pt x="4996" y="2335"/>
                  </a:cubicBezTo>
                  <a:cubicBezTo>
                    <a:pt x="4255" y="2132"/>
                    <a:pt x="3513" y="1926"/>
                    <a:pt x="2768" y="1723"/>
                  </a:cubicBezTo>
                  <a:cubicBezTo>
                    <a:pt x="2768" y="1723"/>
                    <a:pt x="0" y="4810"/>
                    <a:pt x="800" y="8789"/>
                  </a:cubicBezTo>
                  <a:cubicBezTo>
                    <a:pt x="800" y="8789"/>
                    <a:pt x="808" y="8782"/>
                    <a:pt x="814" y="8772"/>
                  </a:cubicBezTo>
                  <a:lnTo>
                    <a:pt x="814" y="8772"/>
                  </a:lnTo>
                  <a:cubicBezTo>
                    <a:pt x="814" y="8803"/>
                    <a:pt x="814" y="8838"/>
                    <a:pt x="811" y="8868"/>
                  </a:cubicBezTo>
                  <a:cubicBezTo>
                    <a:pt x="1621" y="9088"/>
                    <a:pt x="2428" y="9311"/>
                    <a:pt x="3234" y="9531"/>
                  </a:cubicBezTo>
                  <a:lnTo>
                    <a:pt x="4161" y="12854"/>
                  </a:lnTo>
                  <a:lnTo>
                    <a:pt x="4532" y="12974"/>
                  </a:lnTo>
                  <a:lnTo>
                    <a:pt x="7121" y="10492"/>
                  </a:lnTo>
                  <a:lnTo>
                    <a:pt x="7121" y="10492"/>
                  </a:lnTo>
                  <a:cubicBezTo>
                    <a:pt x="7097" y="10626"/>
                    <a:pt x="7077" y="10757"/>
                    <a:pt x="7053" y="10887"/>
                  </a:cubicBezTo>
                  <a:cubicBezTo>
                    <a:pt x="6994" y="11227"/>
                    <a:pt x="6936" y="11563"/>
                    <a:pt x="6881" y="11899"/>
                  </a:cubicBezTo>
                  <a:cubicBezTo>
                    <a:pt x="6638" y="13448"/>
                    <a:pt x="6441" y="15659"/>
                    <a:pt x="7410" y="17423"/>
                  </a:cubicBezTo>
                  <a:cubicBezTo>
                    <a:pt x="7317" y="17523"/>
                    <a:pt x="7269" y="17667"/>
                    <a:pt x="7300" y="17812"/>
                  </a:cubicBezTo>
                  <a:cubicBezTo>
                    <a:pt x="7338" y="17997"/>
                    <a:pt x="7489" y="18128"/>
                    <a:pt x="7663" y="18152"/>
                  </a:cubicBezTo>
                  <a:cubicBezTo>
                    <a:pt x="7939" y="18876"/>
                    <a:pt x="8937" y="20078"/>
                    <a:pt x="8937" y="20078"/>
                  </a:cubicBezTo>
                  <a:cubicBezTo>
                    <a:pt x="8937" y="20078"/>
                    <a:pt x="9875" y="19182"/>
                    <a:pt x="10345" y="18735"/>
                  </a:cubicBezTo>
                  <a:cubicBezTo>
                    <a:pt x="9634" y="18399"/>
                    <a:pt x="8924" y="18062"/>
                    <a:pt x="8213" y="17726"/>
                  </a:cubicBezTo>
                  <a:cubicBezTo>
                    <a:pt x="8192" y="17716"/>
                    <a:pt x="8175" y="17709"/>
                    <a:pt x="8154" y="17699"/>
                  </a:cubicBezTo>
                  <a:cubicBezTo>
                    <a:pt x="8154" y="17678"/>
                    <a:pt x="8151" y="17658"/>
                    <a:pt x="8148" y="17634"/>
                  </a:cubicBezTo>
                  <a:cubicBezTo>
                    <a:pt x="8110" y="17448"/>
                    <a:pt x="7956" y="17317"/>
                    <a:pt x="7777" y="17297"/>
                  </a:cubicBezTo>
                  <a:cubicBezTo>
                    <a:pt x="6836" y="15652"/>
                    <a:pt x="7001" y="13592"/>
                    <a:pt x="7259" y="11958"/>
                  </a:cubicBezTo>
                  <a:cubicBezTo>
                    <a:pt x="7310" y="11625"/>
                    <a:pt x="7368" y="11289"/>
                    <a:pt x="7427" y="10952"/>
                  </a:cubicBezTo>
                  <a:cubicBezTo>
                    <a:pt x="7478" y="10654"/>
                    <a:pt x="7530" y="10354"/>
                    <a:pt x="7581" y="10053"/>
                  </a:cubicBezTo>
                  <a:lnTo>
                    <a:pt x="10153" y="7584"/>
                  </a:lnTo>
                  <a:lnTo>
                    <a:pt x="8083" y="161"/>
                  </a:lnTo>
                  <a:lnTo>
                    <a:pt x="7688" y="17"/>
                  </a:lnTo>
                  <a:lnTo>
                    <a:pt x="7681" y="0"/>
                  </a:ln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1"/>
            <p:cNvSpPr/>
            <p:nvPr/>
          </p:nvSpPr>
          <p:spPr>
            <a:xfrm>
              <a:off x="7017105" y="4078935"/>
              <a:ext cx="603675" cy="647509"/>
            </a:xfrm>
            <a:custGeom>
              <a:avLst/>
              <a:gdLst/>
              <a:ahLst/>
              <a:cxnLst/>
              <a:rect l="l" t="t" r="r" b="b"/>
              <a:pathLst>
                <a:path w="14846" h="15923" extrusionOk="0">
                  <a:moveTo>
                    <a:pt x="13004" y="0"/>
                  </a:moveTo>
                  <a:cubicBezTo>
                    <a:pt x="9769" y="0"/>
                    <a:pt x="3110" y="719"/>
                    <a:pt x="0" y="6278"/>
                  </a:cubicBezTo>
                  <a:lnTo>
                    <a:pt x="3152" y="15895"/>
                  </a:lnTo>
                  <a:lnTo>
                    <a:pt x="9524" y="15922"/>
                  </a:lnTo>
                  <a:lnTo>
                    <a:pt x="14845" y="87"/>
                  </a:lnTo>
                  <a:cubicBezTo>
                    <a:pt x="14845" y="87"/>
                    <a:pt x="141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1"/>
            <p:cNvSpPr/>
            <p:nvPr/>
          </p:nvSpPr>
          <p:spPr>
            <a:xfrm>
              <a:off x="7280806" y="3263543"/>
              <a:ext cx="747011" cy="1165052"/>
            </a:xfrm>
            <a:custGeom>
              <a:avLst/>
              <a:gdLst/>
              <a:ahLst/>
              <a:cxnLst/>
              <a:rect l="l" t="t" r="r" b="b"/>
              <a:pathLst>
                <a:path w="18371" h="28650" extrusionOk="0">
                  <a:moveTo>
                    <a:pt x="11756" y="0"/>
                  </a:moveTo>
                  <a:cubicBezTo>
                    <a:pt x="11540" y="0"/>
                    <a:pt x="11312" y="102"/>
                    <a:pt x="11193" y="307"/>
                  </a:cubicBezTo>
                  <a:lnTo>
                    <a:pt x="7969" y="4877"/>
                  </a:lnTo>
                  <a:cubicBezTo>
                    <a:pt x="7162" y="6020"/>
                    <a:pt x="6156" y="7012"/>
                    <a:pt x="4975" y="7771"/>
                  </a:cubicBezTo>
                  <a:cubicBezTo>
                    <a:pt x="4831" y="7864"/>
                    <a:pt x="4693" y="7942"/>
                    <a:pt x="4570" y="8008"/>
                  </a:cubicBezTo>
                  <a:cubicBezTo>
                    <a:pt x="4457" y="7150"/>
                    <a:pt x="4234" y="5615"/>
                    <a:pt x="3986" y="4475"/>
                  </a:cubicBezTo>
                  <a:cubicBezTo>
                    <a:pt x="3771" y="3472"/>
                    <a:pt x="3382" y="3250"/>
                    <a:pt x="3089" y="3250"/>
                  </a:cubicBezTo>
                  <a:cubicBezTo>
                    <a:pt x="2896" y="3250"/>
                    <a:pt x="2745" y="3346"/>
                    <a:pt x="2713" y="3380"/>
                  </a:cubicBezTo>
                  <a:cubicBezTo>
                    <a:pt x="2679" y="3415"/>
                    <a:pt x="2613" y="4451"/>
                    <a:pt x="2555" y="5635"/>
                  </a:cubicBezTo>
                  <a:cubicBezTo>
                    <a:pt x="2438" y="7888"/>
                    <a:pt x="2517" y="10147"/>
                    <a:pt x="2785" y="12385"/>
                  </a:cubicBezTo>
                  <a:cubicBezTo>
                    <a:pt x="2871" y="13092"/>
                    <a:pt x="2939" y="13642"/>
                    <a:pt x="2960" y="13673"/>
                  </a:cubicBezTo>
                  <a:cubicBezTo>
                    <a:pt x="2324" y="16155"/>
                    <a:pt x="1" y="28447"/>
                    <a:pt x="1" y="28447"/>
                  </a:cubicBezTo>
                  <a:lnTo>
                    <a:pt x="5425" y="28649"/>
                  </a:lnTo>
                  <a:lnTo>
                    <a:pt x="6692" y="15915"/>
                  </a:lnTo>
                  <a:cubicBezTo>
                    <a:pt x="6692" y="15915"/>
                    <a:pt x="9899" y="13649"/>
                    <a:pt x="11190" y="12351"/>
                  </a:cubicBezTo>
                  <a:cubicBezTo>
                    <a:pt x="13270" y="11455"/>
                    <a:pt x="17558" y="10034"/>
                    <a:pt x="17984" y="9725"/>
                  </a:cubicBezTo>
                  <a:cubicBezTo>
                    <a:pt x="18371" y="9447"/>
                    <a:pt x="18275" y="8875"/>
                    <a:pt x="17843" y="8875"/>
                  </a:cubicBezTo>
                  <a:cubicBezTo>
                    <a:pt x="17757" y="8875"/>
                    <a:pt x="17658" y="8897"/>
                    <a:pt x="17548" y="8949"/>
                  </a:cubicBezTo>
                  <a:cubicBezTo>
                    <a:pt x="16958" y="9224"/>
                    <a:pt x="12638" y="10278"/>
                    <a:pt x="11619" y="10525"/>
                  </a:cubicBezTo>
                  <a:cubicBezTo>
                    <a:pt x="11570" y="10332"/>
                    <a:pt x="11516" y="10126"/>
                    <a:pt x="11447" y="9913"/>
                  </a:cubicBezTo>
                  <a:lnTo>
                    <a:pt x="16717" y="5052"/>
                  </a:lnTo>
                  <a:cubicBezTo>
                    <a:pt x="16717" y="5052"/>
                    <a:pt x="17379" y="4338"/>
                    <a:pt x="17202" y="4074"/>
                  </a:cubicBezTo>
                  <a:cubicBezTo>
                    <a:pt x="17083" y="3897"/>
                    <a:pt x="16914" y="3817"/>
                    <a:pt x="16722" y="3817"/>
                  </a:cubicBezTo>
                  <a:cubicBezTo>
                    <a:pt x="16463" y="3817"/>
                    <a:pt x="16162" y="3963"/>
                    <a:pt x="15890" y="4214"/>
                  </a:cubicBezTo>
                  <a:cubicBezTo>
                    <a:pt x="15467" y="4602"/>
                    <a:pt x="11890" y="7606"/>
                    <a:pt x="10843" y="8300"/>
                  </a:cubicBezTo>
                  <a:cubicBezTo>
                    <a:pt x="10764" y="8128"/>
                    <a:pt x="10688" y="7960"/>
                    <a:pt x="10613" y="7806"/>
                  </a:cubicBezTo>
                  <a:lnTo>
                    <a:pt x="15183" y="2192"/>
                  </a:lnTo>
                  <a:cubicBezTo>
                    <a:pt x="15183" y="2192"/>
                    <a:pt x="15508" y="1684"/>
                    <a:pt x="15059" y="1313"/>
                  </a:cubicBezTo>
                  <a:cubicBezTo>
                    <a:pt x="14970" y="1240"/>
                    <a:pt x="14872" y="1210"/>
                    <a:pt x="14773" y="1210"/>
                  </a:cubicBezTo>
                  <a:cubicBezTo>
                    <a:pt x="14374" y="1210"/>
                    <a:pt x="13947" y="1688"/>
                    <a:pt x="13947" y="1688"/>
                  </a:cubicBezTo>
                  <a:cubicBezTo>
                    <a:pt x="13947" y="1688"/>
                    <a:pt x="11169" y="5011"/>
                    <a:pt x="9425" y="6594"/>
                  </a:cubicBezTo>
                  <a:cubicBezTo>
                    <a:pt x="9225" y="6518"/>
                    <a:pt x="9225" y="6518"/>
                    <a:pt x="8892" y="6453"/>
                  </a:cubicBezTo>
                  <a:cubicBezTo>
                    <a:pt x="9637" y="4595"/>
                    <a:pt x="12258" y="918"/>
                    <a:pt x="12267" y="475"/>
                  </a:cubicBezTo>
                  <a:cubicBezTo>
                    <a:pt x="12273" y="159"/>
                    <a:pt x="12024" y="0"/>
                    <a:pt x="11756"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1"/>
            <p:cNvSpPr/>
            <p:nvPr/>
          </p:nvSpPr>
          <p:spPr>
            <a:xfrm>
              <a:off x="7303821" y="3672988"/>
              <a:ext cx="160495" cy="626607"/>
            </a:xfrm>
            <a:custGeom>
              <a:avLst/>
              <a:gdLst/>
              <a:ahLst/>
              <a:cxnLst/>
              <a:rect l="l" t="t" r="r" b="b"/>
              <a:pathLst>
                <a:path w="3947" h="15409" extrusionOk="0">
                  <a:moveTo>
                    <a:pt x="1944" y="0"/>
                  </a:moveTo>
                  <a:cubicBezTo>
                    <a:pt x="2105" y="1332"/>
                    <a:pt x="2353" y="3536"/>
                    <a:pt x="2394" y="3605"/>
                  </a:cubicBezTo>
                  <a:cubicBezTo>
                    <a:pt x="2119" y="4683"/>
                    <a:pt x="1525" y="7608"/>
                    <a:pt x="942" y="10575"/>
                  </a:cubicBezTo>
                  <a:cubicBezTo>
                    <a:pt x="602" y="12288"/>
                    <a:pt x="269" y="14015"/>
                    <a:pt x="1" y="15409"/>
                  </a:cubicBezTo>
                  <a:cubicBezTo>
                    <a:pt x="375" y="15281"/>
                    <a:pt x="739" y="15148"/>
                    <a:pt x="1086" y="15004"/>
                  </a:cubicBezTo>
                  <a:cubicBezTo>
                    <a:pt x="1443" y="13108"/>
                    <a:pt x="1717" y="11196"/>
                    <a:pt x="2040" y="9301"/>
                  </a:cubicBezTo>
                  <a:cubicBezTo>
                    <a:pt x="2253" y="8055"/>
                    <a:pt x="2459" y="6794"/>
                    <a:pt x="2772" y="5569"/>
                  </a:cubicBezTo>
                  <a:cubicBezTo>
                    <a:pt x="2902" y="5064"/>
                    <a:pt x="3946" y="4734"/>
                    <a:pt x="3644" y="4319"/>
                  </a:cubicBezTo>
                  <a:cubicBezTo>
                    <a:pt x="3262" y="3791"/>
                    <a:pt x="2731" y="3018"/>
                    <a:pt x="2497" y="2032"/>
                  </a:cubicBezTo>
                  <a:cubicBezTo>
                    <a:pt x="2329" y="1329"/>
                    <a:pt x="2137" y="666"/>
                    <a:pt x="1944"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1"/>
            <p:cNvSpPr/>
            <p:nvPr/>
          </p:nvSpPr>
          <p:spPr>
            <a:xfrm>
              <a:off x="7471841" y="3616622"/>
              <a:ext cx="93646" cy="215809"/>
            </a:xfrm>
            <a:custGeom>
              <a:avLst/>
              <a:gdLst/>
              <a:ahLst/>
              <a:cxnLst/>
              <a:rect l="l" t="t" r="r" b="b"/>
              <a:pathLst>
                <a:path w="2303" h="5307" extrusionOk="0">
                  <a:moveTo>
                    <a:pt x="83" y="1"/>
                  </a:moveTo>
                  <a:cubicBezTo>
                    <a:pt x="22" y="1"/>
                    <a:pt x="1" y="68"/>
                    <a:pt x="54" y="253"/>
                  </a:cubicBezTo>
                  <a:cubicBezTo>
                    <a:pt x="212" y="810"/>
                    <a:pt x="501" y="1307"/>
                    <a:pt x="624" y="1884"/>
                  </a:cubicBezTo>
                  <a:cubicBezTo>
                    <a:pt x="854" y="2973"/>
                    <a:pt x="865" y="4253"/>
                    <a:pt x="469" y="5307"/>
                  </a:cubicBezTo>
                  <a:cubicBezTo>
                    <a:pt x="724" y="4630"/>
                    <a:pt x="1266" y="4109"/>
                    <a:pt x="1664" y="3504"/>
                  </a:cubicBezTo>
                  <a:cubicBezTo>
                    <a:pt x="2059" y="2897"/>
                    <a:pt x="2303" y="2076"/>
                    <a:pt x="1911" y="1469"/>
                  </a:cubicBezTo>
                  <a:cubicBezTo>
                    <a:pt x="1602" y="988"/>
                    <a:pt x="1030" y="785"/>
                    <a:pt x="624" y="404"/>
                  </a:cubicBezTo>
                  <a:cubicBezTo>
                    <a:pt x="488" y="280"/>
                    <a:pt x="205" y="1"/>
                    <a:pt x="83"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1"/>
            <p:cNvSpPr/>
            <p:nvPr/>
          </p:nvSpPr>
          <p:spPr>
            <a:xfrm>
              <a:off x="7684957" y="3635533"/>
              <a:ext cx="80186" cy="138261"/>
            </a:xfrm>
            <a:custGeom>
              <a:avLst/>
              <a:gdLst/>
              <a:ahLst/>
              <a:cxnLst/>
              <a:rect l="l" t="t" r="r" b="b"/>
              <a:pathLst>
                <a:path w="1972" h="3400" extrusionOk="0">
                  <a:moveTo>
                    <a:pt x="32" y="1"/>
                  </a:moveTo>
                  <a:lnTo>
                    <a:pt x="32" y="1"/>
                  </a:lnTo>
                  <a:cubicBezTo>
                    <a:pt x="1" y="399"/>
                    <a:pt x="142" y="794"/>
                    <a:pt x="310" y="1155"/>
                  </a:cubicBezTo>
                  <a:cubicBezTo>
                    <a:pt x="481" y="1519"/>
                    <a:pt x="681" y="1872"/>
                    <a:pt x="780" y="2260"/>
                  </a:cubicBezTo>
                  <a:cubicBezTo>
                    <a:pt x="880" y="2644"/>
                    <a:pt x="856" y="3056"/>
                    <a:pt x="639" y="3400"/>
                  </a:cubicBezTo>
                  <a:cubicBezTo>
                    <a:pt x="1972" y="2700"/>
                    <a:pt x="667" y="798"/>
                    <a:pt x="32"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1"/>
            <p:cNvSpPr/>
            <p:nvPr/>
          </p:nvSpPr>
          <p:spPr>
            <a:xfrm>
              <a:off x="7488961" y="3641145"/>
              <a:ext cx="532923" cy="787478"/>
            </a:xfrm>
            <a:custGeom>
              <a:avLst/>
              <a:gdLst/>
              <a:ahLst/>
              <a:cxnLst/>
              <a:rect l="l" t="t" r="r" b="b"/>
              <a:pathLst>
                <a:path w="13106" h="19365" extrusionOk="0">
                  <a:moveTo>
                    <a:pt x="13105" y="1"/>
                  </a:moveTo>
                  <a:lnTo>
                    <a:pt x="6280" y="2393"/>
                  </a:lnTo>
                  <a:lnTo>
                    <a:pt x="1951" y="5455"/>
                  </a:lnTo>
                  <a:cubicBezTo>
                    <a:pt x="1726" y="5615"/>
                    <a:pt x="1464" y="5694"/>
                    <a:pt x="1203" y="5694"/>
                  </a:cubicBezTo>
                  <a:cubicBezTo>
                    <a:pt x="917" y="5694"/>
                    <a:pt x="632" y="5599"/>
                    <a:pt x="395" y="5411"/>
                  </a:cubicBezTo>
                  <a:lnTo>
                    <a:pt x="230" y="5277"/>
                  </a:lnTo>
                  <a:lnTo>
                    <a:pt x="1072" y="6620"/>
                  </a:lnTo>
                  <a:lnTo>
                    <a:pt x="0" y="18729"/>
                  </a:lnTo>
                  <a:lnTo>
                    <a:pt x="306" y="19364"/>
                  </a:lnTo>
                  <a:lnTo>
                    <a:pt x="1573" y="6630"/>
                  </a:lnTo>
                  <a:cubicBezTo>
                    <a:pt x="1573" y="6630"/>
                    <a:pt x="4780" y="4364"/>
                    <a:pt x="6071" y="3066"/>
                  </a:cubicBezTo>
                  <a:cubicBezTo>
                    <a:pt x="8151" y="2170"/>
                    <a:pt x="12439" y="749"/>
                    <a:pt x="12865" y="440"/>
                  </a:cubicBezTo>
                  <a:cubicBezTo>
                    <a:pt x="13026" y="323"/>
                    <a:pt x="13102" y="158"/>
                    <a:pt x="131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1"/>
            <p:cNvSpPr/>
            <p:nvPr/>
          </p:nvSpPr>
          <p:spPr>
            <a:xfrm>
              <a:off x="7907913" y="2729249"/>
              <a:ext cx="588508" cy="417548"/>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1"/>
            <p:cNvSpPr/>
            <p:nvPr/>
          </p:nvSpPr>
          <p:spPr>
            <a:xfrm>
              <a:off x="7569514" y="2766826"/>
              <a:ext cx="565046" cy="703952"/>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1"/>
            <p:cNvSpPr/>
            <p:nvPr/>
          </p:nvSpPr>
          <p:spPr>
            <a:xfrm>
              <a:off x="7569514" y="2783703"/>
              <a:ext cx="544918" cy="687198"/>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1"/>
            <p:cNvSpPr/>
            <p:nvPr/>
          </p:nvSpPr>
          <p:spPr>
            <a:xfrm>
              <a:off x="7580412" y="2865933"/>
              <a:ext cx="519097" cy="599280"/>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1"/>
            <p:cNvSpPr/>
            <p:nvPr/>
          </p:nvSpPr>
          <p:spPr>
            <a:xfrm>
              <a:off x="7469686" y="2936289"/>
              <a:ext cx="523692" cy="55711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1"/>
            <p:cNvSpPr/>
            <p:nvPr/>
          </p:nvSpPr>
          <p:spPr>
            <a:xfrm>
              <a:off x="7511163" y="2936289"/>
              <a:ext cx="482217" cy="462605"/>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1"/>
            <p:cNvSpPr/>
            <p:nvPr/>
          </p:nvSpPr>
          <p:spPr>
            <a:xfrm>
              <a:off x="7469686" y="2936289"/>
              <a:ext cx="355472" cy="301734"/>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1"/>
            <p:cNvSpPr/>
            <p:nvPr/>
          </p:nvSpPr>
          <p:spPr>
            <a:xfrm>
              <a:off x="7471110" y="3116570"/>
              <a:ext cx="301431" cy="376843"/>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1"/>
            <p:cNvSpPr/>
            <p:nvPr/>
          </p:nvSpPr>
          <p:spPr>
            <a:xfrm>
              <a:off x="7486562" y="3140726"/>
              <a:ext cx="273943" cy="342359"/>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1"/>
            <p:cNvSpPr/>
            <p:nvPr/>
          </p:nvSpPr>
          <p:spPr>
            <a:xfrm>
              <a:off x="5755612" y="2035739"/>
              <a:ext cx="1262611" cy="1202708"/>
            </a:xfrm>
            <a:custGeom>
              <a:avLst/>
              <a:gdLst/>
              <a:ahLst/>
              <a:cxnLst/>
              <a:rect l="l" t="t" r="r" b="b"/>
              <a:pathLst>
                <a:path w="31051" h="29576" extrusionOk="0">
                  <a:moveTo>
                    <a:pt x="24620" y="0"/>
                  </a:moveTo>
                  <a:lnTo>
                    <a:pt x="0" y="14873"/>
                  </a:lnTo>
                  <a:cubicBezTo>
                    <a:pt x="312" y="15296"/>
                    <a:pt x="1267" y="16885"/>
                    <a:pt x="2410" y="18839"/>
                  </a:cubicBezTo>
                  <a:cubicBezTo>
                    <a:pt x="2835" y="18863"/>
                    <a:pt x="3416" y="18904"/>
                    <a:pt x="4082" y="18949"/>
                  </a:cubicBezTo>
                  <a:lnTo>
                    <a:pt x="9802" y="29080"/>
                  </a:lnTo>
                  <a:cubicBezTo>
                    <a:pt x="10893" y="29331"/>
                    <a:pt x="12415" y="29575"/>
                    <a:pt x="14194" y="29575"/>
                  </a:cubicBezTo>
                  <a:cubicBezTo>
                    <a:pt x="16808" y="29575"/>
                    <a:pt x="19976" y="29047"/>
                    <a:pt x="23147" y="27233"/>
                  </a:cubicBezTo>
                  <a:cubicBezTo>
                    <a:pt x="30727" y="22894"/>
                    <a:pt x="31050" y="14684"/>
                    <a:pt x="31050" y="14684"/>
                  </a:cubicBezTo>
                  <a:lnTo>
                    <a:pt x="24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1"/>
            <p:cNvSpPr/>
            <p:nvPr/>
          </p:nvSpPr>
          <p:spPr>
            <a:xfrm>
              <a:off x="5853611" y="2801841"/>
              <a:ext cx="300618" cy="416532"/>
            </a:xfrm>
            <a:custGeom>
              <a:avLst/>
              <a:gdLst/>
              <a:ahLst/>
              <a:cxnLst/>
              <a:rect l="l" t="t" r="r" b="b"/>
              <a:pathLst>
                <a:path w="7393" h="10243" extrusionOk="0">
                  <a:moveTo>
                    <a:pt x="0" y="1"/>
                  </a:moveTo>
                  <a:lnTo>
                    <a:pt x="0" y="1"/>
                  </a:lnTo>
                  <a:cubicBezTo>
                    <a:pt x="2379" y="4069"/>
                    <a:pt x="5583" y="9713"/>
                    <a:pt x="5583" y="9713"/>
                  </a:cubicBezTo>
                  <a:cubicBezTo>
                    <a:pt x="5583" y="9713"/>
                    <a:pt x="6252" y="9981"/>
                    <a:pt x="7392" y="10242"/>
                  </a:cubicBezTo>
                  <a:lnTo>
                    <a:pt x="1672" y="111"/>
                  </a:lnTo>
                  <a:cubicBezTo>
                    <a:pt x="1006" y="66"/>
                    <a:pt x="425"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1"/>
            <p:cNvSpPr/>
            <p:nvPr/>
          </p:nvSpPr>
          <p:spPr>
            <a:xfrm>
              <a:off x="6055056" y="2816644"/>
              <a:ext cx="362588" cy="421859"/>
            </a:xfrm>
            <a:custGeom>
              <a:avLst/>
              <a:gdLst/>
              <a:ahLst/>
              <a:cxnLst/>
              <a:rect l="l" t="t" r="r" b="b"/>
              <a:pathLst>
                <a:path w="8917" h="10374" extrusionOk="0">
                  <a:moveTo>
                    <a:pt x="0" y="0"/>
                  </a:moveTo>
                  <a:lnTo>
                    <a:pt x="4505" y="10252"/>
                  </a:lnTo>
                  <a:cubicBezTo>
                    <a:pt x="5172" y="10326"/>
                    <a:pt x="5905" y="10374"/>
                    <a:pt x="6686" y="10374"/>
                  </a:cubicBezTo>
                  <a:cubicBezTo>
                    <a:pt x="7393" y="10374"/>
                    <a:pt x="8140" y="10335"/>
                    <a:pt x="8916" y="10243"/>
                  </a:cubicBezTo>
                  <a:lnTo>
                    <a:pt x="3667" y="285"/>
                  </a:lnTo>
                  <a:cubicBezTo>
                    <a:pt x="3667" y="285"/>
                    <a:pt x="1965" y="14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1"/>
            <p:cNvSpPr/>
            <p:nvPr/>
          </p:nvSpPr>
          <p:spPr>
            <a:xfrm>
              <a:off x="5915703" y="2806314"/>
              <a:ext cx="322535" cy="427267"/>
            </a:xfrm>
            <a:custGeom>
              <a:avLst/>
              <a:gdLst/>
              <a:ahLst/>
              <a:cxnLst/>
              <a:rect l="l" t="t" r="r" b="b"/>
              <a:pathLst>
                <a:path w="7932" h="10507" extrusionOk="0">
                  <a:moveTo>
                    <a:pt x="1" y="1"/>
                  </a:moveTo>
                  <a:lnTo>
                    <a:pt x="2847" y="5044"/>
                  </a:lnTo>
                  <a:lnTo>
                    <a:pt x="5721" y="10132"/>
                  </a:lnTo>
                  <a:cubicBezTo>
                    <a:pt x="6332" y="10273"/>
                    <a:pt x="7077" y="10410"/>
                    <a:pt x="7932" y="10506"/>
                  </a:cubicBezTo>
                  <a:lnTo>
                    <a:pt x="3427" y="254"/>
                  </a:lnTo>
                  <a:cubicBezTo>
                    <a:pt x="2277" y="165"/>
                    <a:pt x="1038"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1"/>
            <p:cNvSpPr/>
            <p:nvPr/>
          </p:nvSpPr>
          <p:spPr>
            <a:xfrm>
              <a:off x="5438929" y="1875265"/>
              <a:ext cx="1570874" cy="1011135"/>
            </a:xfrm>
            <a:custGeom>
              <a:avLst/>
              <a:gdLst/>
              <a:ahLst/>
              <a:cxnLst/>
              <a:rect l="l" t="t" r="r" b="b"/>
              <a:pathLst>
                <a:path w="38632" h="24865" extrusionOk="0">
                  <a:moveTo>
                    <a:pt x="38467" y="1"/>
                  </a:moveTo>
                  <a:lnTo>
                    <a:pt x="12855" y="145"/>
                  </a:lnTo>
                  <a:lnTo>
                    <a:pt x="1" y="21613"/>
                  </a:lnTo>
                  <a:lnTo>
                    <a:pt x="605" y="23309"/>
                  </a:lnTo>
                  <a:lnTo>
                    <a:pt x="26825" y="24865"/>
                  </a:lnTo>
                  <a:lnTo>
                    <a:pt x="38632" y="1954"/>
                  </a:lnTo>
                  <a:lnTo>
                    <a:pt x="3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1"/>
            <p:cNvSpPr/>
            <p:nvPr/>
          </p:nvSpPr>
          <p:spPr>
            <a:xfrm>
              <a:off x="5493619" y="1835103"/>
              <a:ext cx="1564164" cy="1005076"/>
            </a:xfrm>
            <a:custGeom>
              <a:avLst/>
              <a:gdLst/>
              <a:ahLst/>
              <a:cxnLst/>
              <a:rect l="l" t="t" r="r" b="b"/>
              <a:pathLst>
                <a:path w="38467" h="24716" extrusionOk="0">
                  <a:moveTo>
                    <a:pt x="12251" y="0"/>
                  </a:moveTo>
                  <a:lnTo>
                    <a:pt x="1" y="23164"/>
                  </a:lnTo>
                  <a:lnTo>
                    <a:pt x="26221" y="24716"/>
                  </a:lnTo>
                  <a:lnTo>
                    <a:pt x="38467" y="1552"/>
                  </a:lnTo>
                  <a:lnTo>
                    <a:pt x="122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1"/>
            <p:cNvSpPr/>
            <p:nvPr/>
          </p:nvSpPr>
          <p:spPr>
            <a:xfrm>
              <a:off x="5432540" y="1864408"/>
              <a:ext cx="1564164" cy="964614"/>
            </a:xfrm>
            <a:custGeom>
              <a:avLst/>
              <a:gdLst/>
              <a:ahLst/>
              <a:cxnLst/>
              <a:rect l="l" t="t" r="r" b="b"/>
              <a:pathLst>
                <a:path w="38467" h="23721" extrusionOk="0">
                  <a:moveTo>
                    <a:pt x="29053" y="1"/>
                  </a:moveTo>
                  <a:cubicBezTo>
                    <a:pt x="22437" y="10451"/>
                    <a:pt x="13709" y="20301"/>
                    <a:pt x="759" y="20730"/>
                  </a:cubicBezTo>
                  <a:lnTo>
                    <a:pt x="1" y="22169"/>
                  </a:lnTo>
                  <a:lnTo>
                    <a:pt x="26221" y="23721"/>
                  </a:lnTo>
                  <a:lnTo>
                    <a:pt x="38467" y="557"/>
                  </a:lnTo>
                  <a:lnTo>
                    <a:pt x="290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1"/>
            <p:cNvSpPr/>
            <p:nvPr/>
          </p:nvSpPr>
          <p:spPr>
            <a:xfrm>
              <a:off x="5409935" y="2164738"/>
              <a:ext cx="829840" cy="995479"/>
            </a:xfrm>
            <a:custGeom>
              <a:avLst/>
              <a:gdLst/>
              <a:ahLst/>
              <a:cxnLst/>
              <a:rect l="l" t="t" r="r" b="b"/>
              <a:pathLst>
                <a:path w="20408" h="24480" extrusionOk="0">
                  <a:moveTo>
                    <a:pt x="16840" y="1"/>
                  </a:moveTo>
                  <a:cubicBezTo>
                    <a:pt x="16768" y="1"/>
                    <a:pt x="16694" y="3"/>
                    <a:pt x="16621" y="8"/>
                  </a:cubicBezTo>
                  <a:cubicBezTo>
                    <a:pt x="16545" y="11"/>
                    <a:pt x="16473" y="18"/>
                    <a:pt x="16401" y="29"/>
                  </a:cubicBezTo>
                  <a:cubicBezTo>
                    <a:pt x="12325" y="547"/>
                    <a:pt x="6856" y="8478"/>
                    <a:pt x="141" y="23615"/>
                  </a:cubicBezTo>
                  <a:cubicBezTo>
                    <a:pt x="0" y="23924"/>
                    <a:pt x="141" y="24288"/>
                    <a:pt x="453" y="24425"/>
                  </a:cubicBezTo>
                  <a:cubicBezTo>
                    <a:pt x="535" y="24462"/>
                    <a:pt x="620" y="24480"/>
                    <a:pt x="704" y="24480"/>
                  </a:cubicBezTo>
                  <a:cubicBezTo>
                    <a:pt x="938" y="24480"/>
                    <a:pt x="1163" y="24343"/>
                    <a:pt x="1263" y="24113"/>
                  </a:cubicBezTo>
                  <a:cubicBezTo>
                    <a:pt x="9970" y="4502"/>
                    <a:pt x="14667" y="1363"/>
                    <a:pt x="16697" y="1236"/>
                  </a:cubicBezTo>
                  <a:cubicBezTo>
                    <a:pt x="16741" y="1234"/>
                    <a:pt x="16785" y="1232"/>
                    <a:pt x="16829" y="1232"/>
                  </a:cubicBezTo>
                  <a:cubicBezTo>
                    <a:pt x="17713" y="1232"/>
                    <a:pt x="18482" y="1795"/>
                    <a:pt x="19175" y="2946"/>
                  </a:cubicBezTo>
                  <a:cubicBezTo>
                    <a:pt x="19290" y="3138"/>
                    <a:pt x="19493" y="3244"/>
                    <a:pt x="19702" y="3244"/>
                  </a:cubicBezTo>
                  <a:cubicBezTo>
                    <a:pt x="19810" y="3244"/>
                    <a:pt x="19920" y="3216"/>
                    <a:pt x="20020" y="3156"/>
                  </a:cubicBezTo>
                  <a:cubicBezTo>
                    <a:pt x="20311" y="2981"/>
                    <a:pt x="20408" y="2603"/>
                    <a:pt x="20232" y="2311"/>
                  </a:cubicBezTo>
                  <a:cubicBezTo>
                    <a:pt x="19308" y="778"/>
                    <a:pt x="18168" y="1"/>
                    <a:pt x="16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1"/>
            <p:cNvSpPr/>
            <p:nvPr/>
          </p:nvSpPr>
          <p:spPr>
            <a:xfrm>
              <a:off x="5492440" y="2811194"/>
              <a:ext cx="145490" cy="140376"/>
            </a:xfrm>
            <a:custGeom>
              <a:avLst/>
              <a:gdLst/>
              <a:ahLst/>
              <a:cxnLst/>
              <a:rect l="l" t="t" r="r" b="b"/>
              <a:pathLst>
                <a:path w="3578" h="3452" extrusionOk="0">
                  <a:moveTo>
                    <a:pt x="1789" y="0"/>
                  </a:moveTo>
                  <a:cubicBezTo>
                    <a:pt x="1749" y="0"/>
                    <a:pt x="1709" y="1"/>
                    <a:pt x="1669" y="4"/>
                  </a:cubicBezTo>
                  <a:cubicBezTo>
                    <a:pt x="717" y="69"/>
                    <a:pt x="1" y="893"/>
                    <a:pt x="66" y="1844"/>
                  </a:cubicBezTo>
                  <a:cubicBezTo>
                    <a:pt x="128" y="2756"/>
                    <a:pt x="886" y="3452"/>
                    <a:pt x="1786" y="3452"/>
                  </a:cubicBezTo>
                  <a:cubicBezTo>
                    <a:pt x="1826" y="3452"/>
                    <a:pt x="1865" y="3450"/>
                    <a:pt x="1906" y="3448"/>
                  </a:cubicBezTo>
                  <a:cubicBezTo>
                    <a:pt x="2860" y="3383"/>
                    <a:pt x="3577" y="2559"/>
                    <a:pt x="3512" y="1608"/>
                  </a:cubicBezTo>
                  <a:cubicBezTo>
                    <a:pt x="3450" y="697"/>
                    <a:pt x="2692"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1"/>
            <p:cNvSpPr/>
            <p:nvPr/>
          </p:nvSpPr>
          <p:spPr>
            <a:xfrm>
              <a:off x="5201211" y="2867764"/>
              <a:ext cx="471807" cy="434099"/>
            </a:xfrm>
            <a:custGeom>
              <a:avLst/>
              <a:gdLst/>
              <a:ahLst/>
              <a:cxnLst/>
              <a:rect l="l" t="t" r="r" b="b"/>
              <a:pathLst>
                <a:path w="11603" h="10675" extrusionOk="0">
                  <a:moveTo>
                    <a:pt x="8766" y="0"/>
                  </a:moveTo>
                  <a:cubicBezTo>
                    <a:pt x="8647" y="0"/>
                    <a:pt x="8514" y="19"/>
                    <a:pt x="8367" y="58"/>
                  </a:cubicBezTo>
                  <a:cubicBezTo>
                    <a:pt x="7873" y="189"/>
                    <a:pt x="7467" y="536"/>
                    <a:pt x="7083" y="873"/>
                  </a:cubicBezTo>
                  <a:cubicBezTo>
                    <a:pt x="4721" y="2933"/>
                    <a:pt x="2359" y="4992"/>
                    <a:pt x="0" y="7049"/>
                  </a:cubicBezTo>
                  <a:cubicBezTo>
                    <a:pt x="2284" y="8257"/>
                    <a:pt x="6854" y="10675"/>
                    <a:pt x="6854" y="10675"/>
                  </a:cubicBezTo>
                  <a:cubicBezTo>
                    <a:pt x="6854" y="10675"/>
                    <a:pt x="11602" y="0"/>
                    <a:pt x="8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1"/>
            <p:cNvSpPr/>
            <p:nvPr/>
          </p:nvSpPr>
          <p:spPr>
            <a:xfrm>
              <a:off x="7539668" y="4045221"/>
              <a:ext cx="502873" cy="1098240"/>
            </a:xfrm>
            <a:custGeom>
              <a:avLst/>
              <a:gdLst/>
              <a:ahLst/>
              <a:cxnLst/>
              <a:rect l="l" t="t" r="r" b="b"/>
              <a:pathLst>
                <a:path w="12367" h="27007" extrusionOk="0">
                  <a:moveTo>
                    <a:pt x="9538" y="1"/>
                  </a:moveTo>
                  <a:cubicBezTo>
                    <a:pt x="9167" y="1"/>
                    <a:pt x="8959" y="508"/>
                    <a:pt x="8895" y="903"/>
                  </a:cubicBezTo>
                  <a:cubicBezTo>
                    <a:pt x="8611" y="2661"/>
                    <a:pt x="8329" y="4418"/>
                    <a:pt x="8047" y="6177"/>
                  </a:cubicBezTo>
                  <a:cubicBezTo>
                    <a:pt x="7965" y="4670"/>
                    <a:pt x="7886" y="3159"/>
                    <a:pt x="7807" y="1651"/>
                  </a:cubicBezTo>
                  <a:cubicBezTo>
                    <a:pt x="7790" y="1305"/>
                    <a:pt x="7700" y="869"/>
                    <a:pt x="7364" y="790"/>
                  </a:cubicBezTo>
                  <a:cubicBezTo>
                    <a:pt x="7330" y="782"/>
                    <a:pt x="7298" y="778"/>
                    <a:pt x="7267" y="778"/>
                  </a:cubicBezTo>
                  <a:cubicBezTo>
                    <a:pt x="6864" y="778"/>
                    <a:pt x="6678" y="1388"/>
                    <a:pt x="6678" y="1834"/>
                  </a:cubicBezTo>
                  <a:cubicBezTo>
                    <a:pt x="6674" y="3169"/>
                    <a:pt x="6670" y="4505"/>
                    <a:pt x="6667" y="5840"/>
                  </a:cubicBezTo>
                  <a:cubicBezTo>
                    <a:pt x="6667" y="6080"/>
                    <a:pt x="6573" y="6404"/>
                    <a:pt x="6353" y="6404"/>
                  </a:cubicBezTo>
                  <a:cubicBezTo>
                    <a:pt x="6339" y="6404"/>
                    <a:pt x="6325" y="6403"/>
                    <a:pt x="6310" y="6400"/>
                  </a:cubicBezTo>
                  <a:cubicBezTo>
                    <a:pt x="6221" y="5518"/>
                    <a:pt x="6131" y="4638"/>
                    <a:pt x="6042" y="3756"/>
                  </a:cubicBezTo>
                  <a:cubicBezTo>
                    <a:pt x="6018" y="3529"/>
                    <a:pt x="5990" y="3296"/>
                    <a:pt x="5864" y="3107"/>
                  </a:cubicBezTo>
                  <a:cubicBezTo>
                    <a:pt x="5771" y="2973"/>
                    <a:pt x="5606" y="2874"/>
                    <a:pt x="5448" y="2874"/>
                  </a:cubicBezTo>
                  <a:cubicBezTo>
                    <a:pt x="5388" y="2874"/>
                    <a:pt x="5330" y="2888"/>
                    <a:pt x="5277" y="2919"/>
                  </a:cubicBezTo>
                  <a:cubicBezTo>
                    <a:pt x="5077" y="3028"/>
                    <a:pt x="5043" y="3296"/>
                    <a:pt x="5040" y="3523"/>
                  </a:cubicBezTo>
                  <a:cubicBezTo>
                    <a:pt x="5016" y="5167"/>
                    <a:pt x="5503" y="6812"/>
                    <a:pt x="5277" y="8440"/>
                  </a:cubicBezTo>
                  <a:cubicBezTo>
                    <a:pt x="5198" y="8978"/>
                    <a:pt x="5043" y="9511"/>
                    <a:pt x="5060" y="10056"/>
                  </a:cubicBezTo>
                  <a:cubicBezTo>
                    <a:pt x="5074" y="10578"/>
                    <a:pt x="5242" y="11083"/>
                    <a:pt x="5335" y="11598"/>
                  </a:cubicBezTo>
                  <a:cubicBezTo>
                    <a:pt x="5616" y="13143"/>
                    <a:pt x="5208" y="14718"/>
                    <a:pt x="4803" y="16236"/>
                  </a:cubicBezTo>
                  <a:cubicBezTo>
                    <a:pt x="4796" y="16263"/>
                    <a:pt x="3951" y="16346"/>
                    <a:pt x="3865" y="16363"/>
                  </a:cubicBezTo>
                  <a:cubicBezTo>
                    <a:pt x="3543" y="16428"/>
                    <a:pt x="3224" y="16515"/>
                    <a:pt x="2911" y="16621"/>
                  </a:cubicBezTo>
                  <a:cubicBezTo>
                    <a:pt x="2287" y="16833"/>
                    <a:pt x="1689" y="17125"/>
                    <a:pt x="1140" y="17483"/>
                  </a:cubicBezTo>
                  <a:cubicBezTo>
                    <a:pt x="989" y="17582"/>
                    <a:pt x="845" y="17681"/>
                    <a:pt x="704" y="17788"/>
                  </a:cubicBezTo>
                  <a:lnTo>
                    <a:pt x="0" y="27006"/>
                  </a:lnTo>
                  <a:lnTo>
                    <a:pt x="6805" y="27006"/>
                  </a:lnTo>
                  <a:cubicBezTo>
                    <a:pt x="7334" y="23958"/>
                    <a:pt x="7858" y="20909"/>
                    <a:pt x="8387" y="17860"/>
                  </a:cubicBezTo>
                  <a:cubicBezTo>
                    <a:pt x="8462" y="17414"/>
                    <a:pt x="8542" y="16971"/>
                    <a:pt x="8617" y="16528"/>
                  </a:cubicBezTo>
                  <a:cubicBezTo>
                    <a:pt x="8830" y="15295"/>
                    <a:pt x="9047" y="14059"/>
                    <a:pt x="9386" y="12854"/>
                  </a:cubicBezTo>
                  <a:cubicBezTo>
                    <a:pt x="9492" y="12484"/>
                    <a:pt x="9613" y="12113"/>
                    <a:pt x="9723" y="11742"/>
                  </a:cubicBezTo>
                  <a:cubicBezTo>
                    <a:pt x="9936" y="11024"/>
                    <a:pt x="10118" y="10293"/>
                    <a:pt x="10300" y="9565"/>
                  </a:cubicBezTo>
                  <a:cubicBezTo>
                    <a:pt x="10945" y="6987"/>
                    <a:pt x="11587" y="4405"/>
                    <a:pt x="12232" y="1827"/>
                  </a:cubicBezTo>
                  <a:cubicBezTo>
                    <a:pt x="12322" y="1473"/>
                    <a:pt x="12366" y="1010"/>
                    <a:pt x="12047" y="834"/>
                  </a:cubicBezTo>
                  <a:cubicBezTo>
                    <a:pt x="12006" y="810"/>
                    <a:pt x="11964" y="797"/>
                    <a:pt x="11927" y="786"/>
                  </a:cubicBezTo>
                  <a:cubicBezTo>
                    <a:pt x="11900" y="781"/>
                    <a:pt x="11873" y="778"/>
                    <a:pt x="11847" y="778"/>
                  </a:cubicBezTo>
                  <a:cubicBezTo>
                    <a:pt x="11489" y="778"/>
                    <a:pt x="11184" y="1273"/>
                    <a:pt x="11069" y="1679"/>
                  </a:cubicBezTo>
                  <a:cubicBezTo>
                    <a:pt x="10708" y="2960"/>
                    <a:pt x="10344" y="4237"/>
                    <a:pt x="9984" y="5514"/>
                  </a:cubicBezTo>
                  <a:cubicBezTo>
                    <a:pt x="9917" y="5752"/>
                    <a:pt x="9769" y="6039"/>
                    <a:pt x="9544" y="6039"/>
                  </a:cubicBezTo>
                  <a:cubicBezTo>
                    <a:pt x="9525" y="6039"/>
                    <a:pt x="9506" y="6037"/>
                    <a:pt x="9486" y="6033"/>
                  </a:cubicBezTo>
                  <a:cubicBezTo>
                    <a:pt x="9661" y="4357"/>
                    <a:pt x="9839" y="2681"/>
                    <a:pt x="10018" y="1010"/>
                  </a:cubicBezTo>
                  <a:cubicBezTo>
                    <a:pt x="10059" y="618"/>
                    <a:pt x="10012" y="93"/>
                    <a:pt x="9627" y="10"/>
                  </a:cubicBezTo>
                  <a:cubicBezTo>
                    <a:pt x="9596" y="4"/>
                    <a:pt x="9566" y="1"/>
                    <a:pt x="953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1"/>
            <p:cNvSpPr/>
            <p:nvPr/>
          </p:nvSpPr>
          <p:spPr>
            <a:xfrm>
              <a:off x="8116800" y="4321031"/>
              <a:ext cx="418417" cy="822450"/>
            </a:xfrm>
            <a:custGeom>
              <a:avLst/>
              <a:gdLst/>
              <a:ahLst/>
              <a:cxnLst/>
              <a:rect l="l" t="t" r="r" b="b"/>
              <a:pathLst>
                <a:path w="10290" h="20225" extrusionOk="0">
                  <a:moveTo>
                    <a:pt x="3827" y="1"/>
                  </a:moveTo>
                  <a:cubicBezTo>
                    <a:pt x="3801" y="1"/>
                    <a:pt x="3773" y="4"/>
                    <a:pt x="3745" y="13"/>
                  </a:cubicBezTo>
                  <a:cubicBezTo>
                    <a:pt x="3402" y="116"/>
                    <a:pt x="3468" y="483"/>
                    <a:pt x="3468" y="483"/>
                  </a:cubicBezTo>
                  <a:lnTo>
                    <a:pt x="4713" y="4778"/>
                  </a:lnTo>
                  <a:cubicBezTo>
                    <a:pt x="4635" y="4850"/>
                    <a:pt x="4549" y="4925"/>
                    <a:pt x="4463" y="5005"/>
                  </a:cubicBezTo>
                  <a:cubicBezTo>
                    <a:pt x="4034" y="4359"/>
                    <a:pt x="2723" y="1788"/>
                    <a:pt x="2575" y="1465"/>
                  </a:cubicBezTo>
                  <a:cubicBezTo>
                    <a:pt x="2451" y="1190"/>
                    <a:pt x="2255" y="1007"/>
                    <a:pt x="2056" y="1007"/>
                  </a:cubicBezTo>
                  <a:cubicBezTo>
                    <a:pt x="1991" y="1007"/>
                    <a:pt x="1927" y="1026"/>
                    <a:pt x="1864" y="1067"/>
                  </a:cubicBezTo>
                  <a:cubicBezTo>
                    <a:pt x="1699" y="1176"/>
                    <a:pt x="1902" y="1740"/>
                    <a:pt x="1902" y="1740"/>
                  </a:cubicBezTo>
                  <a:lnTo>
                    <a:pt x="3732" y="5777"/>
                  </a:lnTo>
                  <a:cubicBezTo>
                    <a:pt x="3642" y="5880"/>
                    <a:pt x="3560" y="5987"/>
                    <a:pt x="3485" y="6082"/>
                  </a:cubicBezTo>
                  <a:cubicBezTo>
                    <a:pt x="2967" y="5698"/>
                    <a:pt x="762" y="4057"/>
                    <a:pt x="491" y="3759"/>
                  </a:cubicBezTo>
                  <a:cubicBezTo>
                    <a:pt x="405" y="3664"/>
                    <a:pt x="319" y="3625"/>
                    <a:pt x="244" y="3625"/>
                  </a:cubicBezTo>
                  <a:cubicBezTo>
                    <a:pt x="144" y="3625"/>
                    <a:pt x="63" y="3692"/>
                    <a:pt x="24" y="3786"/>
                  </a:cubicBezTo>
                  <a:cubicBezTo>
                    <a:pt x="7" y="3830"/>
                    <a:pt x="0" y="3882"/>
                    <a:pt x="4" y="3933"/>
                  </a:cubicBezTo>
                  <a:cubicBezTo>
                    <a:pt x="4" y="3937"/>
                    <a:pt x="4" y="3937"/>
                    <a:pt x="7" y="3940"/>
                  </a:cubicBezTo>
                  <a:cubicBezTo>
                    <a:pt x="7" y="3961"/>
                    <a:pt x="10" y="3981"/>
                    <a:pt x="17" y="4006"/>
                  </a:cubicBezTo>
                  <a:cubicBezTo>
                    <a:pt x="21" y="4009"/>
                    <a:pt x="21" y="4016"/>
                    <a:pt x="24" y="4022"/>
                  </a:cubicBezTo>
                  <a:cubicBezTo>
                    <a:pt x="31" y="4047"/>
                    <a:pt x="41" y="4071"/>
                    <a:pt x="58" y="4095"/>
                  </a:cubicBezTo>
                  <a:cubicBezTo>
                    <a:pt x="113" y="4191"/>
                    <a:pt x="402" y="4472"/>
                    <a:pt x="790" y="4840"/>
                  </a:cubicBezTo>
                  <a:cubicBezTo>
                    <a:pt x="1002" y="5039"/>
                    <a:pt x="1246" y="5266"/>
                    <a:pt x="1500" y="5502"/>
                  </a:cubicBezTo>
                  <a:cubicBezTo>
                    <a:pt x="1582" y="5581"/>
                    <a:pt x="1669" y="5664"/>
                    <a:pt x="1755" y="5743"/>
                  </a:cubicBezTo>
                  <a:cubicBezTo>
                    <a:pt x="1970" y="5946"/>
                    <a:pt x="2190" y="6152"/>
                    <a:pt x="2400" y="6350"/>
                  </a:cubicBezTo>
                  <a:cubicBezTo>
                    <a:pt x="2527" y="6470"/>
                    <a:pt x="2647" y="6587"/>
                    <a:pt x="2764" y="6700"/>
                  </a:cubicBezTo>
                  <a:cubicBezTo>
                    <a:pt x="2843" y="6776"/>
                    <a:pt x="2918" y="6852"/>
                    <a:pt x="2990" y="6920"/>
                  </a:cubicBezTo>
                  <a:cubicBezTo>
                    <a:pt x="3100" y="7030"/>
                    <a:pt x="3200" y="7130"/>
                    <a:pt x="3289" y="7226"/>
                  </a:cubicBezTo>
                  <a:cubicBezTo>
                    <a:pt x="3711" y="8277"/>
                    <a:pt x="4989" y="10340"/>
                    <a:pt x="4989" y="10340"/>
                  </a:cubicBezTo>
                  <a:lnTo>
                    <a:pt x="4226" y="12791"/>
                  </a:lnTo>
                  <a:cubicBezTo>
                    <a:pt x="3512" y="12482"/>
                    <a:pt x="3024" y="12341"/>
                    <a:pt x="3024" y="12341"/>
                  </a:cubicBezTo>
                  <a:lnTo>
                    <a:pt x="374" y="20224"/>
                  </a:lnTo>
                  <a:lnTo>
                    <a:pt x="9572" y="20224"/>
                  </a:lnTo>
                  <a:cubicBezTo>
                    <a:pt x="9792" y="19836"/>
                    <a:pt x="9936" y="19565"/>
                    <a:pt x="9980" y="19442"/>
                  </a:cubicBezTo>
                  <a:cubicBezTo>
                    <a:pt x="9719" y="17076"/>
                    <a:pt x="8294" y="15404"/>
                    <a:pt x="6801" y="14281"/>
                  </a:cubicBezTo>
                  <a:cubicBezTo>
                    <a:pt x="6849" y="14051"/>
                    <a:pt x="6897" y="13825"/>
                    <a:pt x="6946" y="13598"/>
                  </a:cubicBezTo>
                  <a:lnTo>
                    <a:pt x="6946" y="13595"/>
                  </a:lnTo>
                  <a:cubicBezTo>
                    <a:pt x="7038" y="13148"/>
                    <a:pt x="7128" y="12712"/>
                    <a:pt x="7210" y="12303"/>
                  </a:cubicBezTo>
                  <a:cubicBezTo>
                    <a:pt x="7213" y="12294"/>
                    <a:pt x="7213" y="12287"/>
                    <a:pt x="7217" y="12280"/>
                  </a:cubicBezTo>
                  <a:cubicBezTo>
                    <a:pt x="7234" y="12187"/>
                    <a:pt x="7255" y="12094"/>
                    <a:pt x="7272" y="12005"/>
                  </a:cubicBezTo>
                  <a:cubicBezTo>
                    <a:pt x="7275" y="11988"/>
                    <a:pt x="7279" y="11974"/>
                    <a:pt x="7282" y="11957"/>
                  </a:cubicBezTo>
                  <a:cubicBezTo>
                    <a:pt x="7299" y="11868"/>
                    <a:pt x="7316" y="11779"/>
                    <a:pt x="7334" y="11693"/>
                  </a:cubicBezTo>
                  <a:lnTo>
                    <a:pt x="7334" y="11685"/>
                  </a:lnTo>
                  <a:cubicBezTo>
                    <a:pt x="7354" y="11593"/>
                    <a:pt x="7371" y="11504"/>
                    <a:pt x="7388" y="11418"/>
                  </a:cubicBezTo>
                  <a:lnTo>
                    <a:pt x="7388" y="11408"/>
                  </a:lnTo>
                  <a:cubicBezTo>
                    <a:pt x="7405" y="11325"/>
                    <a:pt x="7423" y="11243"/>
                    <a:pt x="7437" y="11167"/>
                  </a:cubicBezTo>
                  <a:cubicBezTo>
                    <a:pt x="7440" y="11154"/>
                    <a:pt x="7443" y="11140"/>
                    <a:pt x="7443" y="11129"/>
                  </a:cubicBezTo>
                  <a:cubicBezTo>
                    <a:pt x="7457" y="11054"/>
                    <a:pt x="7474" y="10982"/>
                    <a:pt x="7485" y="10913"/>
                  </a:cubicBezTo>
                  <a:cubicBezTo>
                    <a:pt x="7488" y="10899"/>
                    <a:pt x="7491" y="10886"/>
                    <a:pt x="7494" y="10875"/>
                  </a:cubicBezTo>
                  <a:cubicBezTo>
                    <a:pt x="7505" y="10804"/>
                    <a:pt x="7519" y="10735"/>
                    <a:pt x="7532" y="10669"/>
                  </a:cubicBezTo>
                  <a:lnTo>
                    <a:pt x="7532" y="10655"/>
                  </a:lnTo>
                  <a:cubicBezTo>
                    <a:pt x="7546" y="10594"/>
                    <a:pt x="7556" y="10532"/>
                    <a:pt x="7567" y="10477"/>
                  </a:cubicBezTo>
                  <a:cubicBezTo>
                    <a:pt x="7570" y="10467"/>
                    <a:pt x="7570" y="10457"/>
                    <a:pt x="7574" y="10449"/>
                  </a:cubicBezTo>
                  <a:cubicBezTo>
                    <a:pt x="7584" y="10392"/>
                    <a:pt x="7591" y="10337"/>
                    <a:pt x="7602" y="10285"/>
                  </a:cubicBezTo>
                  <a:cubicBezTo>
                    <a:pt x="7605" y="10275"/>
                    <a:pt x="7605" y="10264"/>
                    <a:pt x="7608" y="10254"/>
                  </a:cubicBezTo>
                  <a:cubicBezTo>
                    <a:pt x="7615" y="10202"/>
                    <a:pt x="7625" y="10154"/>
                    <a:pt x="7632" y="10110"/>
                  </a:cubicBezTo>
                  <a:cubicBezTo>
                    <a:pt x="7632" y="10103"/>
                    <a:pt x="7632" y="10099"/>
                    <a:pt x="7635" y="10093"/>
                  </a:cubicBezTo>
                  <a:cubicBezTo>
                    <a:pt x="7643" y="10045"/>
                    <a:pt x="7649" y="10000"/>
                    <a:pt x="7656" y="9962"/>
                  </a:cubicBezTo>
                  <a:cubicBezTo>
                    <a:pt x="7656" y="9962"/>
                    <a:pt x="7663" y="9955"/>
                    <a:pt x="7670" y="9945"/>
                  </a:cubicBezTo>
                  <a:cubicBezTo>
                    <a:pt x="7670" y="9942"/>
                    <a:pt x="7677" y="9934"/>
                    <a:pt x="7677" y="9931"/>
                  </a:cubicBezTo>
                  <a:cubicBezTo>
                    <a:pt x="7684" y="9921"/>
                    <a:pt x="7691" y="9914"/>
                    <a:pt x="7697" y="9901"/>
                  </a:cubicBezTo>
                  <a:cubicBezTo>
                    <a:pt x="7700" y="9893"/>
                    <a:pt x="7708" y="9883"/>
                    <a:pt x="7714" y="9873"/>
                  </a:cubicBezTo>
                  <a:cubicBezTo>
                    <a:pt x="7721" y="9859"/>
                    <a:pt x="7728" y="9849"/>
                    <a:pt x="7735" y="9836"/>
                  </a:cubicBezTo>
                  <a:cubicBezTo>
                    <a:pt x="7742" y="9825"/>
                    <a:pt x="7749" y="9815"/>
                    <a:pt x="7756" y="9804"/>
                  </a:cubicBezTo>
                  <a:cubicBezTo>
                    <a:pt x="7766" y="9787"/>
                    <a:pt x="7776" y="9770"/>
                    <a:pt x="7787" y="9749"/>
                  </a:cubicBezTo>
                  <a:cubicBezTo>
                    <a:pt x="7794" y="9739"/>
                    <a:pt x="7800" y="9725"/>
                    <a:pt x="7808" y="9715"/>
                  </a:cubicBezTo>
                  <a:cubicBezTo>
                    <a:pt x="7821" y="9695"/>
                    <a:pt x="7835" y="9674"/>
                    <a:pt x="7849" y="9650"/>
                  </a:cubicBezTo>
                  <a:cubicBezTo>
                    <a:pt x="7859" y="9633"/>
                    <a:pt x="7869" y="9612"/>
                    <a:pt x="7879" y="9595"/>
                  </a:cubicBezTo>
                  <a:cubicBezTo>
                    <a:pt x="7890" y="9574"/>
                    <a:pt x="7903" y="9554"/>
                    <a:pt x="7914" y="9530"/>
                  </a:cubicBezTo>
                  <a:cubicBezTo>
                    <a:pt x="7927" y="9509"/>
                    <a:pt x="7941" y="9485"/>
                    <a:pt x="7955" y="9461"/>
                  </a:cubicBezTo>
                  <a:cubicBezTo>
                    <a:pt x="7965" y="9444"/>
                    <a:pt x="7979" y="9424"/>
                    <a:pt x="7989" y="9403"/>
                  </a:cubicBezTo>
                  <a:cubicBezTo>
                    <a:pt x="8003" y="9378"/>
                    <a:pt x="8017" y="9354"/>
                    <a:pt x="8034" y="9327"/>
                  </a:cubicBezTo>
                  <a:cubicBezTo>
                    <a:pt x="8044" y="9310"/>
                    <a:pt x="8055" y="9293"/>
                    <a:pt x="8065" y="9272"/>
                  </a:cubicBezTo>
                  <a:cubicBezTo>
                    <a:pt x="8291" y="8874"/>
                    <a:pt x="8570" y="8386"/>
                    <a:pt x="8779" y="8019"/>
                  </a:cubicBezTo>
                  <a:lnTo>
                    <a:pt x="8779" y="8019"/>
                  </a:lnTo>
                  <a:cubicBezTo>
                    <a:pt x="8738" y="8074"/>
                    <a:pt x="8693" y="8129"/>
                    <a:pt x="8648" y="8183"/>
                  </a:cubicBezTo>
                  <a:cubicBezTo>
                    <a:pt x="9091" y="7308"/>
                    <a:pt x="9486" y="6409"/>
                    <a:pt x="9822" y="5485"/>
                  </a:cubicBezTo>
                  <a:cubicBezTo>
                    <a:pt x="10073" y="4795"/>
                    <a:pt x="10289" y="4191"/>
                    <a:pt x="10275" y="4163"/>
                  </a:cubicBezTo>
                  <a:cubicBezTo>
                    <a:pt x="10262" y="4126"/>
                    <a:pt x="10152" y="3971"/>
                    <a:pt x="9957" y="3971"/>
                  </a:cubicBezTo>
                  <a:cubicBezTo>
                    <a:pt x="9792" y="3971"/>
                    <a:pt x="9565" y="4084"/>
                    <a:pt x="9287" y="4480"/>
                  </a:cubicBezTo>
                  <a:cubicBezTo>
                    <a:pt x="8871" y="5070"/>
                    <a:pt x="8377" y="5890"/>
                    <a:pt x="8103" y="6350"/>
                  </a:cubicBezTo>
                  <a:cubicBezTo>
                    <a:pt x="8047" y="6285"/>
                    <a:pt x="7989" y="6203"/>
                    <a:pt x="7931" y="6117"/>
                  </a:cubicBezTo>
                  <a:cubicBezTo>
                    <a:pt x="7443" y="5403"/>
                    <a:pt x="7107" y="4593"/>
                    <a:pt x="6925" y="3748"/>
                  </a:cubicBezTo>
                  <a:lnTo>
                    <a:pt x="6190" y="370"/>
                  </a:lnTo>
                  <a:cubicBezTo>
                    <a:pt x="6165" y="168"/>
                    <a:pt x="5973" y="30"/>
                    <a:pt x="5799" y="30"/>
                  </a:cubicBezTo>
                  <a:cubicBezTo>
                    <a:pt x="5691" y="30"/>
                    <a:pt x="5589" y="83"/>
                    <a:pt x="5537" y="208"/>
                  </a:cubicBezTo>
                  <a:cubicBezTo>
                    <a:pt x="5434" y="463"/>
                    <a:pt x="6043" y="3185"/>
                    <a:pt x="6019" y="4424"/>
                  </a:cubicBezTo>
                  <a:cubicBezTo>
                    <a:pt x="5813" y="4380"/>
                    <a:pt x="5813" y="4380"/>
                    <a:pt x="5682" y="4377"/>
                  </a:cubicBezTo>
                  <a:cubicBezTo>
                    <a:pt x="5071" y="3054"/>
                    <a:pt x="4292" y="493"/>
                    <a:pt x="4292" y="493"/>
                  </a:cubicBezTo>
                  <a:cubicBezTo>
                    <a:pt x="4292" y="493"/>
                    <a:pt x="4123" y="1"/>
                    <a:pt x="3827"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1"/>
            <p:cNvSpPr/>
            <p:nvPr/>
          </p:nvSpPr>
          <p:spPr>
            <a:xfrm>
              <a:off x="6707577" y="4427581"/>
              <a:ext cx="340548" cy="715907"/>
            </a:xfrm>
            <a:custGeom>
              <a:avLst/>
              <a:gdLst/>
              <a:ahLst/>
              <a:cxnLst/>
              <a:rect l="l" t="t" r="r" b="b"/>
              <a:pathLst>
                <a:path w="8375" h="17605" extrusionOk="0">
                  <a:moveTo>
                    <a:pt x="2690" y="0"/>
                  </a:moveTo>
                  <a:cubicBezTo>
                    <a:pt x="2668" y="0"/>
                    <a:pt x="2646" y="2"/>
                    <a:pt x="2624" y="6"/>
                  </a:cubicBezTo>
                  <a:cubicBezTo>
                    <a:pt x="2263" y="60"/>
                    <a:pt x="2139" y="510"/>
                    <a:pt x="2098" y="871"/>
                  </a:cubicBezTo>
                  <a:cubicBezTo>
                    <a:pt x="1796" y="3514"/>
                    <a:pt x="1494" y="6154"/>
                    <a:pt x="1192" y="8798"/>
                  </a:cubicBezTo>
                  <a:cubicBezTo>
                    <a:pt x="1106" y="9543"/>
                    <a:pt x="1020" y="10288"/>
                    <a:pt x="968" y="11036"/>
                  </a:cubicBezTo>
                  <a:cubicBezTo>
                    <a:pt x="941" y="11425"/>
                    <a:pt x="921" y="11809"/>
                    <a:pt x="889" y="12197"/>
                  </a:cubicBezTo>
                  <a:cubicBezTo>
                    <a:pt x="790" y="13443"/>
                    <a:pt x="556" y="14676"/>
                    <a:pt x="323" y="15909"/>
                  </a:cubicBezTo>
                  <a:cubicBezTo>
                    <a:pt x="238" y="16348"/>
                    <a:pt x="155" y="16790"/>
                    <a:pt x="69" y="17234"/>
                  </a:cubicBezTo>
                  <a:cubicBezTo>
                    <a:pt x="49" y="17357"/>
                    <a:pt x="24" y="17481"/>
                    <a:pt x="0" y="17604"/>
                  </a:cubicBezTo>
                  <a:lnTo>
                    <a:pt x="5106" y="17604"/>
                  </a:lnTo>
                  <a:cubicBezTo>
                    <a:pt x="5017" y="17543"/>
                    <a:pt x="4924" y="17481"/>
                    <a:pt x="4831" y="17422"/>
                  </a:cubicBezTo>
                  <a:cubicBezTo>
                    <a:pt x="4752" y="17375"/>
                    <a:pt x="3993" y="17000"/>
                    <a:pt x="3997" y="16972"/>
                  </a:cubicBezTo>
                  <a:cubicBezTo>
                    <a:pt x="4148" y="15410"/>
                    <a:pt x="4320" y="13790"/>
                    <a:pt x="5126" y="12440"/>
                  </a:cubicBezTo>
                  <a:cubicBezTo>
                    <a:pt x="5394" y="11991"/>
                    <a:pt x="5730" y="11579"/>
                    <a:pt x="5926" y="11095"/>
                  </a:cubicBezTo>
                  <a:cubicBezTo>
                    <a:pt x="6132" y="10590"/>
                    <a:pt x="6174" y="10038"/>
                    <a:pt x="6294" y="9505"/>
                  </a:cubicBezTo>
                  <a:cubicBezTo>
                    <a:pt x="6647" y="7902"/>
                    <a:pt x="7681" y="6532"/>
                    <a:pt x="8237" y="4983"/>
                  </a:cubicBezTo>
                  <a:cubicBezTo>
                    <a:pt x="8316" y="4771"/>
                    <a:pt x="8374" y="4510"/>
                    <a:pt x="8230" y="4335"/>
                  </a:cubicBezTo>
                  <a:cubicBezTo>
                    <a:pt x="8156" y="4247"/>
                    <a:pt x="8045" y="4207"/>
                    <a:pt x="7929" y="4207"/>
                  </a:cubicBezTo>
                  <a:cubicBezTo>
                    <a:pt x="7818" y="4207"/>
                    <a:pt x="7703" y="4243"/>
                    <a:pt x="7612" y="4307"/>
                  </a:cubicBezTo>
                  <a:cubicBezTo>
                    <a:pt x="7427" y="4438"/>
                    <a:pt x="7321" y="4651"/>
                    <a:pt x="7221" y="4853"/>
                  </a:cubicBezTo>
                  <a:cubicBezTo>
                    <a:pt x="6826" y="5646"/>
                    <a:pt x="6431" y="6439"/>
                    <a:pt x="6039" y="7232"/>
                  </a:cubicBezTo>
                  <a:cubicBezTo>
                    <a:pt x="5789" y="7188"/>
                    <a:pt x="5813" y="6820"/>
                    <a:pt x="5902" y="6584"/>
                  </a:cubicBezTo>
                  <a:cubicBezTo>
                    <a:pt x="6366" y="5334"/>
                    <a:pt x="6833" y="4080"/>
                    <a:pt x="7300" y="2831"/>
                  </a:cubicBezTo>
                  <a:cubicBezTo>
                    <a:pt x="7468" y="2378"/>
                    <a:pt x="7502" y="1678"/>
                    <a:pt x="7021" y="1612"/>
                  </a:cubicBezTo>
                  <a:cubicBezTo>
                    <a:pt x="7001" y="1610"/>
                    <a:pt x="6981" y="1608"/>
                    <a:pt x="6962" y="1608"/>
                  </a:cubicBezTo>
                  <a:cubicBezTo>
                    <a:pt x="6650" y="1608"/>
                    <a:pt x="6433" y="1961"/>
                    <a:pt x="6304" y="2261"/>
                  </a:cubicBezTo>
                  <a:cubicBezTo>
                    <a:pt x="5700" y="3644"/>
                    <a:pt x="5096" y="5032"/>
                    <a:pt x="4491" y="6415"/>
                  </a:cubicBezTo>
                  <a:cubicBezTo>
                    <a:pt x="4844" y="4671"/>
                    <a:pt x="5195" y="2927"/>
                    <a:pt x="5549" y="1180"/>
                  </a:cubicBezTo>
                  <a:cubicBezTo>
                    <a:pt x="5635" y="757"/>
                    <a:pt x="5607" y="153"/>
                    <a:pt x="5178" y="88"/>
                  </a:cubicBezTo>
                  <a:cubicBezTo>
                    <a:pt x="5155" y="84"/>
                    <a:pt x="5133" y="83"/>
                    <a:pt x="5111" y="83"/>
                  </a:cubicBezTo>
                  <a:cubicBezTo>
                    <a:pt x="4763" y="83"/>
                    <a:pt x="4554" y="526"/>
                    <a:pt x="4460" y="884"/>
                  </a:cubicBezTo>
                  <a:cubicBezTo>
                    <a:pt x="4038" y="2511"/>
                    <a:pt x="3616" y="4142"/>
                    <a:pt x="3196" y="5774"/>
                  </a:cubicBezTo>
                  <a:cubicBezTo>
                    <a:pt x="2933" y="5736"/>
                    <a:pt x="2887" y="5378"/>
                    <a:pt x="2908" y="5114"/>
                  </a:cubicBezTo>
                  <a:cubicBezTo>
                    <a:pt x="3022" y="3792"/>
                    <a:pt x="3131" y="2467"/>
                    <a:pt x="3242" y="1142"/>
                  </a:cubicBezTo>
                  <a:cubicBezTo>
                    <a:pt x="3279" y="692"/>
                    <a:pt x="3145" y="63"/>
                    <a:pt x="2751" y="6"/>
                  </a:cubicBezTo>
                  <a:cubicBezTo>
                    <a:pt x="2732" y="2"/>
                    <a:pt x="2711" y="0"/>
                    <a:pt x="269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1"/>
            <p:cNvSpPr/>
            <p:nvPr/>
          </p:nvSpPr>
          <p:spPr>
            <a:xfrm>
              <a:off x="7620465" y="4082920"/>
              <a:ext cx="41" cy="4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1"/>
            <p:cNvSpPr/>
            <p:nvPr/>
          </p:nvSpPr>
          <p:spPr>
            <a:xfrm>
              <a:off x="7017105" y="4334248"/>
              <a:ext cx="41" cy="41"/>
            </a:xfrm>
            <a:custGeom>
              <a:avLst/>
              <a:gdLst/>
              <a:ahLst/>
              <a:cxnLst/>
              <a:rect l="l" t="t" r="r" b="b"/>
              <a:pathLst>
                <a:path w="1" h="1" extrusionOk="0">
                  <a:moveTo>
                    <a:pt x="0" y="0"/>
                  </a:moveTo>
                  <a:lnTo>
                    <a:pt x="0"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1"/>
            <p:cNvSpPr/>
            <p:nvPr/>
          </p:nvSpPr>
          <p:spPr>
            <a:xfrm>
              <a:off x="7620587" y="4082473"/>
              <a:ext cx="203" cy="325"/>
            </a:xfrm>
            <a:custGeom>
              <a:avLst/>
              <a:gdLst/>
              <a:ahLst/>
              <a:cxnLst/>
              <a:rect l="l" t="t" r="r" b="b"/>
              <a:pathLst>
                <a:path w="5" h="8" extrusionOk="0">
                  <a:moveTo>
                    <a:pt x="4" y="0"/>
                  </a:moveTo>
                  <a:cubicBezTo>
                    <a:pt x="4" y="0"/>
                    <a:pt x="1" y="5"/>
                    <a:pt x="1" y="8"/>
                  </a:cubicBezTo>
                  <a:cubicBezTo>
                    <a:pt x="1" y="5"/>
                    <a:pt x="4" y="0"/>
                    <a:pt x="4"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1"/>
            <p:cNvSpPr/>
            <p:nvPr/>
          </p:nvSpPr>
          <p:spPr>
            <a:xfrm>
              <a:off x="7039714" y="4335631"/>
              <a:ext cx="2399" cy="203"/>
            </a:xfrm>
            <a:custGeom>
              <a:avLst/>
              <a:gdLst/>
              <a:ahLst/>
              <a:cxnLst/>
              <a:rect l="l" t="t" r="r" b="b"/>
              <a:pathLst>
                <a:path w="59" h="5" extrusionOk="0">
                  <a:moveTo>
                    <a:pt x="0" y="1"/>
                  </a:moveTo>
                  <a:cubicBezTo>
                    <a:pt x="21" y="1"/>
                    <a:pt x="38" y="4"/>
                    <a:pt x="59" y="4"/>
                  </a:cubicBezTo>
                  <a:cubicBezTo>
                    <a:pt x="38" y="4"/>
                    <a:pt x="21"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1"/>
            <p:cNvSpPr/>
            <p:nvPr/>
          </p:nvSpPr>
          <p:spPr>
            <a:xfrm>
              <a:off x="7028125" y="4335061"/>
              <a:ext cx="2928" cy="203"/>
            </a:xfrm>
            <a:custGeom>
              <a:avLst/>
              <a:gdLst/>
              <a:ahLst/>
              <a:cxnLst/>
              <a:rect l="l" t="t" r="r" b="b"/>
              <a:pathLst>
                <a:path w="72" h="5" extrusionOk="0">
                  <a:moveTo>
                    <a:pt x="0" y="1"/>
                  </a:moveTo>
                  <a:cubicBezTo>
                    <a:pt x="24" y="1"/>
                    <a:pt x="48" y="1"/>
                    <a:pt x="72" y="4"/>
                  </a:cubicBezTo>
                  <a:cubicBezTo>
                    <a:pt x="48" y="1"/>
                    <a:pt x="24"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1"/>
            <p:cNvSpPr/>
            <p:nvPr/>
          </p:nvSpPr>
          <p:spPr>
            <a:xfrm>
              <a:off x="7031012" y="4335224"/>
              <a:ext cx="8742" cy="447"/>
            </a:xfrm>
            <a:custGeom>
              <a:avLst/>
              <a:gdLst/>
              <a:ahLst/>
              <a:cxnLst/>
              <a:rect l="l" t="t" r="r" b="b"/>
              <a:pathLst>
                <a:path w="215" h="11" extrusionOk="0">
                  <a:moveTo>
                    <a:pt x="1" y="0"/>
                  </a:moveTo>
                  <a:cubicBezTo>
                    <a:pt x="74" y="3"/>
                    <a:pt x="142" y="7"/>
                    <a:pt x="214" y="11"/>
                  </a:cubicBezTo>
                  <a:cubicBezTo>
                    <a:pt x="142" y="7"/>
                    <a:pt x="74" y="3"/>
                    <a:pt x="1"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1"/>
            <p:cNvSpPr/>
            <p:nvPr/>
          </p:nvSpPr>
          <p:spPr>
            <a:xfrm>
              <a:off x="7043130" y="4326562"/>
              <a:ext cx="152403" cy="9963"/>
            </a:xfrm>
            <a:custGeom>
              <a:avLst/>
              <a:gdLst/>
              <a:ahLst/>
              <a:cxnLst/>
              <a:rect l="l" t="t" r="r" b="b"/>
              <a:pathLst>
                <a:path w="3748" h="245" extrusionOk="0">
                  <a:moveTo>
                    <a:pt x="3745" y="0"/>
                  </a:moveTo>
                  <a:cubicBezTo>
                    <a:pt x="2820" y="156"/>
                    <a:pt x="1834" y="245"/>
                    <a:pt x="787" y="245"/>
                  </a:cubicBezTo>
                  <a:cubicBezTo>
                    <a:pt x="529" y="245"/>
                    <a:pt x="266" y="239"/>
                    <a:pt x="0" y="228"/>
                  </a:cubicBezTo>
                  <a:lnTo>
                    <a:pt x="0" y="228"/>
                  </a:lnTo>
                  <a:cubicBezTo>
                    <a:pt x="267" y="239"/>
                    <a:pt x="530" y="245"/>
                    <a:pt x="789" y="245"/>
                  </a:cubicBezTo>
                  <a:cubicBezTo>
                    <a:pt x="1835" y="245"/>
                    <a:pt x="2821" y="157"/>
                    <a:pt x="3748" y="4"/>
                  </a:cubicBezTo>
                  <a:lnTo>
                    <a:pt x="3745"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1"/>
            <p:cNvSpPr/>
            <p:nvPr/>
          </p:nvSpPr>
          <p:spPr>
            <a:xfrm>
              <a:off x="7017105" y="4334248"/>
              <a:ext cx="11060" cy="854"/>
            </a:xfrm>
            <a:custGeom>
              <a:avLst/>
              <a:gdLst/>
              <a:ahLst/>
              <a:cxnLst/>
              <a:rect l="l" t="t" r="r" b="b"/>
              <a:pathLst>
                <a:path w="272" h="21" extrusionOk="0">
                  <a:moveTo>
                    <a:pt x="0" y="0"/>
                  </a:moveTo>
                  <a:cubicBezTo>
                    <a:pt x="93" y="7"/>
                    <a:pt x="182" y="14"/>
                    <a:pt x="271" y="21"/>
                  </a:cubicBezTo>
                  <a:cubicBezTo>
                    <a:pt x="182" y="14"/>
                    <a:pt x="93" y="7"/>
                    <a:pt x="0"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1"/>
            <p:cNvSpPr/>
            <p:nvPr/>
          </p:nvSpPr>
          <p:spPr>
            <a:xfrm>
              <a:off x="7014584" y="4326684"/>
              <a:ext cx="409349" cy="816797"/>
            </a:xfrm>
            <a:custGeom>
              <a:avLst/>
              <a:gdLst/>
              <a:ahLst/>
              <a:cxnLst/>
              <a:rect l="l" t="t" r="r" b="b"/>
              <a:pathLst>
                <a:path w="10067" h="20086" extrusionOk="0">
                  <a:moveTo>
                    <a:pt x="4450" y="1"/>
                  </a:moveTo>
                  <a:cubicBezTo>
                    <a:pt x="3523" y="154"/>
                    <a:pt x="2537" y="242"/>
                    <a:pt x="1491" y="242"/>
                  </a:cubicBezTo>
                  <a:cubicBezTo>
                    <a:pt x="1224" y="242"/>
                    <a:pt x="952" y="236"/>
                    <a:pt x="677" y="224"/>
                  </a:cubicBezTo>
                  <a:cubicBezTo>
                    <a:pt x="656" y="224"/>
                    <a:pt x="639" y="221"/>
                    <a:pt x="618" y="221"/>
                  </a:cubicBezTo>
                  <a:cubicBezTo>
                    <a:pt x="546" y="217"/>
                    <a:pt x="478" y="213"/>
                    <a:pt x="405" y="210"/>
                  </a:cubicBezTo>
                  <a:cubicBezTo>
                    <a:pt x="381" y="207"/>
                    <a:pt x="357" y="207"/>
                    <a:pt x="333" y="207"/>
                  </a:cubicBezTo>
                  <a:cubicBezTo>
                    <a:pt x="244" y="200"/>
                    <a:pt x="155" y="193"/>
                    <a:pt x="62" y="186"/>
                  </a:cubicBezTo>
                  <a:lnTo>
                    <a:pt x="62" y="186"/>
                  </a:lnTo>
                  <a:cubicBezTo>
                    <a:pt x="0" y="1481"/>
                    <a:pt x="1878" y="13253"/>
                    <a:pt x="2991" y="20085"/>
                  </a:cubicBezTo>
                  <a:lnTo>
                    <a:pt x="10066" y="20085"/>
                  </a:lnTo>
                  <a:cubicBezTo>
                    <a:pt x="7656" y="13555"/>
                    <a:pt x="5754" y="6829"/>
                    <a:pt x="4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1"/>
            <p:cNvSpPr/>
            <p:nvPr/>
          </p:nvSpPr>
          <p:spPr>
            <a:xfrm>
              <a:off x="7620465" y="4082758"/>
              <a:ext cx="163" cy="203"/>
            </a:xfrm>
            <a:custGeom>
              <a:avLst/>
              <a:gdLst/>
              <a:ahLst/>
              <a:cxnLst/>
              <a:rect l="l" t="t" r="r" b="b"/>
              <a:pathLst>
                <a:path w="4" h="5" extrusionOk="0">
                  <a:moveTo>
                    <a:pt x="1" y="4"/>
                  </a:moveTo>
                  <a:cubicBezTo>
                    <a:pt x="1" y="1"/>
                    <a:pt x="1" y="1"/>
                    <a:pt x="4" y="1"/>
                  </a:cubicBezTo>
                  <a:cubicBezTo>
                    <a:pt x="1" y="1"/>
                    <a:pt x="1" y="1"/>
                    <a:pt x="1" y="4"/>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1"/>
            <p:cNvSpPr/>
            <p:nvPr/>
          </p:nvSpPr>
          <p:spPr>
            <a:xfrm>
              <a:off x="7195373" y="4082920"/>
              <a:ext cx="425126" cy="243787"/>
            </a:xfrm>
            <a:custGeom>
              <a:avLst/>
              <a:gdLst/>
              <a:ahLst/>
              <a:cxnLst/>
              <a:rect l="l" t="t" r="r" b="b"/>
              <a:pathLst>
                <a:path w="10455" h="5995" extrusionOk="0">
                  <a:moveTo>
                    <a:pt x="10455" y="0"/>
                  </a:moveTo>
                  <a:cubicBezTo>
                    <a:pt x="10290" y="221"/>
                    <a:pt x="6753" y="4876"/>
                    <a:pt x="1" y="5991"/>
                  </a:cubicBezTo>
                  <a:lnTo>
                    <a:pt x="4" y="5995"/>
                  </a:lnTo>
                  <a:cubicBezTo>
                    <a:pt x="6757" y="4876"/>
                    <a:pt x="10293" y="216"/>
                    <a:pt x="10455" y="0"/>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1"/>
            <p:cNvSpPr/>
            <p:nvPr/>
          </p:nvSpPr>
          <p:spPr>
            <a:xfrm>
              <a:off x="7195495" y="4082473"/>
              <a:ext cx="425289" cy="1060991"/>
            </a:xfrm>
            <a:custGeom>
              <a:avLst/>
              <a:gdLst/>
              <a:ahLst/>
              <a:cxnLst/>
              <a:rect l="l" t="t" r="r" b="b"/>
              <a:pathLst>
                <a:path w="10459" h="26091" extrusionOk="0">
                  <a:moveTo>
                    <a:pt x="10458" y="0"/>
                  </a:moveTo>
                  <a:cubicBezTo>
                    <a:pt x="10458" y="1"/>
                    <a:pt x="10455" y="5"/>
                    <a:pt x="10455" y="8"/>
                  </a:cubicBezTo>
                  <a:cubicBezTo>
                    <a:pt x="10452" y="8"/>
                    <a:pt x="10452" y="8"/>
                    <a:pt x="10452" y="11"/>
                  </a:cubicBezTo>
                  <a:cubicBezTo>
                    <a:pt x="10290" y="227"/>
                    <a:pt x="6754" y="4887"/>
                    <a:pt x="1" y="6006"/>
                  </a:cubicBezTo>
                  <a:cubicBezTo>
                    <a:pt x="1305" y="12834"/>
                    <a:pt x="3207" y="19560"/>
                    <a:pt x="5617" y="26090"/>
                  </a:cubicBezTo>
                  <a:lnTo>
                    <a:pt x="8464" y="26090"/>
                  </a:lnTo>
                  <a:lnTo>
                    <a:pt x="9168" y="16872"/>
                  </a:lnTo>
                  <a:lnTo>
                    <a:pt x="10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1"/>
            <p:cNvSpPr/>
            <p:nvPr/>
          </p:nvSpPr>
          <p:spPr>
            <a:xfrm>
              <a:off x="5776676" y="4132738"/>
              <a:ext cx="998061" cy="377209"/>
            </a:xfrm>
            <a:custGeom>
              <a:avLst/>
              <a:gdLst/>
              <a:ahLst/>
              <a:cxnLst/>
              <a:rect l="l" t="t" r="r" b="b"/>
              <a:pathLst>
                <a:path w="24545" h="9276" extrusionOk="0">
                  <a:moveTo>
                    <a:pt x="19543" y="0"/>
                  </a:moveTo>
                  <a:cubicBezTo>
                    <a:pt x="14997" y="0"/>
                    <a:pt x="8258" y="862"/>
                    <a:pt x="3255" y="5223"/>
                  </a:cubicBezTo>
                  <a:cubicBezTo>
                    <a:pt x="3132" y="5329"/>
                    <a:pt x="3011" y="5435"/>
                    <a:pt x="2894" y="5546"/>
                  </a:cubicBezTo>
                  <a:cubicBezTo>
                    <a:pt x="1831" y="6527"/>
                    <a:pt x="855" y="7674"/>
                    <a:pt x="0" y="9013"/>
                  </a:cubicBezTo>
                  <a:cubicBezTo>
                    <a:pt x="110" y="9027"/>
                    <a:pt x="220" y="9040"/>
                    <a:pt x="327" y="9054"/>
                  </a:cubicBezTo>
                  <a:cubicBezTo>
                    <a:pt x="354" y="9058"/>
                    <a:pt x="381" y="9061"/>
                    <a:pt x="412" y="9064"/>
                  </a:cubicBezTo>
                  <a:cubicBezTo>
                    <a:pt x="515" y="9075"/>
                    <a:pt x="615" y="9089"/>
                    <a:pt x="718" y="9099"/>
                  </a:cubicBezTo>
                  <a:cubicBezTo>
                    <a:pt x="745" y="9102"/>
                    <a:pt x="773" y="9106"/>
                    <a:pt x="801" y="9106"/>
                  </a:cubicBezTo>
                  <a:cubicBezTo>
                    <a:pt x="876" y="9116"/>
                    <a:pt x="948" y="9123"/>
                    <a:pt x="1020" y="9130"/>
                  </a:cubicBezTo>
                  <a:cubicBezTo>
                    <a:pt x="1068" y="9134"/>
                    <a:pt x="1116" y="9140"/>
                    <a:pt x="1161" y="9143"/>
                  </a:cubicBezTo>
                  <a:cubicBezTo>
                    <a:pt x="1213" y="9147"/>
                    <a:pt x="1264" y="9154"/>
                    <a:pt x="1316" y="9157"/>
                  </a:cubicBezTo>
                  <a:cubicBezTo>
                    <a:pt x="1419" y="9167"/>
                    <a:pt x="1522" y="9175"/>
                    <a:pt x="1625" y="9181"/>
                  </a:cubicBezTo>
                  <a:cubicBezTo>
                    <a:pt x="1638" y="9185"/>
                    <a:pt x="1652" y="9185"/>
                    <a:pt x="1669" y="9185"/>
                  </a:cubicBezTo>
                  <a:cubicBezTo>
                    <a:pt x="1683" y="9188"/>
                    <a:pt x="1700" y="9188"/>
                    <a:pt x="1714" y="9188"/>
                  </a:cubicBezTo>
                  <a:cubicBezTo>
                    <a:pt x="1937" y="9205"/>
                    <a:pt x="2160" y="9219"/>
                    <a:pt x="2379" y="9233"/>
                  </a:cubicBezTo>
                  <a:cubicBezTo>
                    <a:pt x="2918" y="9262"/>
                    <a:pt x="3446" y="9276"/>
                    <a:pt x="3966" y="9276"/>
                  </a:cubicBezTo>
                  <a:cubicBezTo>
                    <a:pt x="5051" y="9276"/>
                    <a:pt x="6095" y="9216"/>
                    <a:pt x="7101" y="9110"/>
                  </a:cubicBezTo>
                  <a:cubicBezTo>
                    <a:pt x="18108" y="7918"/>
                    <a:pt x="24246" y="726"/>
                    <a:pt x="24535" y="382"/>
                  </a:cubicBezTo>
                  <a:lnTo>
                    <a:pt x="24535" y="379"/>
                  </a:lnTo>
                  <a:lnTo>
                    <a:pt x="24538" y="375"/>
                  </a:lnTo>
                  <a:cubicBezTo>
                    <a:pt x="24541" y="368"/>
                    <a:pt x="24545" y="368"/>
                    <a:pt x="24545" y="368"/>
                  </a:cubicBezTo>
                  <a:cubicBezTo>
                    <a:pt x="24545" y="368"/>
                    <a:pt x="22512" y="0"/>
                    <a:pt x="19543" y="0"/>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1"/>
            <p:cNvSpPr/>
            <p:nvPr/>
          </p:nvSpPr>
          <p:spPr>
            <a:xfrm>
              <a:off x="6774712" y="4147664"/>
              <a:ext cx="41" cy="41"/>
            </a:xfrm>
            <a:custGeom>
              <a:avLst/>
              <a:gdLst/>
              <a:ahLst/>
              <a:cxnLst/>
              <a:rect l="l" t="t" r="r" b="b"/>
              <a:pathLst>
                <a:path w="1" h="1" extrusionOk="0">
                  <a:moveTo>
                    <a:pt x="1" y="1"/>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1"/>
            <p:cNvSpPr/>
            <p:nvPr/>
          </p:nvSpPr>
          <p:spPr>
            <a:xfrm>
              <a:off x="5776676" y="4499278"/>
              <a:ext cx="41" cy="41"/>
            </a:xfrm>
            <a:custGeom>
              <a:avLst/>
              <a:gdLst/>
              <a:ahLst/>
              <a:cxnLst/>
              <a:rect l="l" t="t" r="r" b="b"/>
              <a:pathLst>
                <a:path w="1" h="1" extrusionOk="0">
                  <a:moveTo>
                    <a:pt x="0"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1"/>
            <p:cNvSpPr/>
            <p:nvPr/>
          </p:nvSpPr>
          <p:spPr>
            <a:xfrm>
              <a:off x="6774306" y="4148111"/>
              <a:ext cx="41" cy="163"/>
            </a:xfrm>
            <a:custGeom>
              <a:avLst/>
              <a:gdLst/>
              <a:ahLst/>
              <a:cxnLst/>
              <a:rect l="l" t="t" r="r" b="b"/>
              <a:pathLst>
                <a:path w="1" h="4" extrusionOk="0">
                  <a:moveTo>
                    <a:pt x="1" y="4"/>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1"/>
            <p:cNvSpPr/>
            <p:nvPr/>
          </p:nvSpPr>
          <p:spPr>
            <a:xfrm>
              <a:off x="6774428" y="4147664"/>
              <a:ext cx="325" cy="366"/>
            </a:xfrm>
            <a:custGeom>
              <a:avLst/>
              <a:gdLst/>
              <a:ahLst/>
              <a:cxnLst/>
              <a:rect l="l" t="t" r="r" b="b"/>
              <a:pathLst>
                <a:path w="8" h="9" extrusionOk="0">
                  <a:moveTo>
                    <a:pt x="8" y="1"/>
                  </a:moveTo>
                  <a:lnTo>
                    <a:pt x="8" y="1"/>
                  </a:lnTo>
                  <a:cubicBezTo>
                    <a:pt x="8" y="1"/>
                    <a:pt x="4" y="1"/>
                    <a:pt x="1" y="8"/>
                  </a:cubicBezTo>
                  <a:cubicBezTo>
                    <a:pt x="4" y="1"/>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1"/>
            <p:cNvSpPr/>
            <p:nvPr/>
          </p:nvSpPr>
          <p:spPr>
            <a:xfrm>
              <a:off x="5842713" y="4506110"/>
              <a:ext cx="1870" cy="163"/>
            </a:xfrm>
            <a:custGeom>
              <a:avLst/>
              <a:gdLst/>
              <a:ahLst/>
              <a:cxnLst/>
              <a:rect l="l" t="t" r="r" b="b"/>
              <a:pathLst>
                <a:path w="46" h="4" extrusionOk="0">
                  <a:moveTo>
                    <a:pt x="1" y="0"/>
                  </a:moveTo>
                  <a:cubicBezTo>
                    <a:pt x="14" y="4"/>
                    <a:pt x="28" y="4"/>
                    <a:pt x="45" y="4"/>
                  </a:cubicBezTo>
                  <a:cubicBezTo>
                    <a:pt x="28" y="4"/>
                    <a:pt x="14"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1"/>
            <p:cNvSpPr/>
            <p:nvPr/>
          </p:nvSpPr>
          <p:spPr>
            <a:xfrm>
              <a:off x="5793429" y="4501352"/>
              <a:ext cx="12483" cy="1423"/>
            </a:xfrm>
            <a:custGeom>
              <a:avLst/>
              <a:gdLst/>
              <a:ahLst/>
              <a:cxnLst/>
              <a:rect l="l" t="t" r="r" b="b"/>
              <a:pathLst>
                <a:path w="307" h="35" extrusionOk="0">
                  <a:moveTo>
                    <a:pt x="0" y="0"/>
                  </a:moveTo>
                  <a:cubicBezTo>
                    <a:pt x="103" y="11"/>
                    <a:pt x="203" y="25"/>
                    <a:pt x="306" y="35"/>
                  </a:cubicBezTo>
                  <a:cubicBezTo>
                    <a:pt x="203" y="25"/>
                    <a:pt x="103" y="11"/>
                    <a:pt x="0"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1"/>
            <p:cNvSpPr/>
            <p:nvPr/>
          </p:nvSpPr>
          <p:spPr>
            <a:xfrm>
              <a:off x="5776676" y="4499278"/>
              <a:ext cx="13297" cy="1708"/>
            </a:xfrm>
            <a:custGeom>
              <a:avLst/>
              <a:gdLst/>
              <a:ahLst/>
              <a:cxnLst/>
              <a:rect l="l" t="t" r="r" b="b"/>
              <a:pathLst>
                <a:path w="327" h="42" extrusionOk="0">
                  <a:moveTo>
                    <a:pt x="327" y="41"/>
                  </a:moveTo>
                  <a:cubicBezTo>
                    <a:pt x="220" y="27"/>
                    <a:pt x="110" y="14"/>
                    <a:pt x="0" y="0"/>
                  </a:cubicBezTo>
                  <a:cubicBezTo>
                    <a:pt x="110" y="14"/>
                    <a:pt x="220" y="27"/>
                    <a:pt x="327" y="4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1"/>
            <p:cNvSpPr/>
            <p:nvPr/>
          </p:nvSpPr>
          <p:spPr>
            <a:xfrm>
              <a:off x="5809206" y="4503020"/>
              <a:ext cx="8946" cy="1057"/>
            </a:xfrm>
            <a:custGeom>
              <a:avLst/>
              <a:gdLst/>
              <a:ahLst/>
              <a:cxnLst/>
              <a:rect l="l" t="t" r="r" b="b"/>
              <a:pathLst>
                <a:path w="220" h="26" extrusionOk="0">
                  <a:moveTo>
                    <a:pt x="1" y="1"/>
                  </a:moveTo>
                  <a:cubicBezTo>
                    <a:pt x="76" y="11"/>
                    <a:pt x="148" y="18"/>
                    <a:pt x="220" y="25"/>
                  </a:cubicBezTo>
                  <a:cubicBezTo>
                    <a:pt x="148" y="18"/>
                    <a:pt x="76" y="11"/>
                    <a:pt x="1"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1"/>
            <p:cNvSpPr/>
            <p:nvPr/>
          </p:nvSpPr>
          <p:spPr>
            <a:xfrm>
              <a:off x="5823845" y="4504565"/>
              <a:ext cx="6343" cy="610"/>
            </a:xfrm>
            <a:custGeom>
              <a:avLst/>
              <a:gdLst/>
              <a:ahLst/>
              <a:cxnLst/>
              <a:rect l="l" t="t" r="r" b="b"/>
              <a:pathLst>
                <a:path w="156" h="15" extrusionOk="0">
                  <a:moveTo>
                    <a:pt x="1" y="0"/>
                  </a:moveTo>
                  <a:cubicBezTo>
                    <a:pt x="53" y="4"/>
                    <a:pt x="104" y="11"/>
                    <a:pt x="156" y="14"/>
                  </a:cubicBezTo>
                  <a:cubicBezTo>
                    <a:pt x="104" y="11"/>
                    <a:pt x="53"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1"/>
            <p:cNvSpPr/>
            <p:nvPr/>
          </p:nvSpPr>
          <p:spPr>
            <a:xfrm>
              <a:off x="5873454" y="4503182"/>
              <a:ext cx="192130" cy="6872"/>
            </a:xfrm>
            <a:custGeom>
              <a:avLst/>
              <a:gdLst/>
              <a:ahLst/>
              <a:cxnLst/>
              <a:rect l="l" t="t" r="r" b="b"/>
              <a:pathLst>
                <a:path w="4725" h="169" extrusionOk="0">
                  <a:moveTo>
                    <a:pt x="4721" y="1"/>
                  </a:moveTo>
                  <a:cubicBezTo>
                    <a:pt x="3715" y="107"/>
                    <a:pt x="2671" y="167"/>
                    <a:pt x="1586" y="167"/>
                  </a:cubicBezTo>
                  <a:cubicBezTo>
                    <a:pt x="1067" y="167"/>
                    <a:pt x="538" y="153"/>
                    <a:pt x="0" y="124"/>
                  </a:cubicBezTo>
                  <a:lnTo>
                    <a:pt x="0" y="124"/>
                  </a:lnTo>
                  <a:cubicBezTo>
                    <a:pt x="556" y="154"/>
                    <a:pt x="1103" y="169"/>
                    <a:pt x="1639" y="169"/>
                  </a:cubicBezTo>
                  <a:cubicBezTo>
                    <a:pt x="2707" y="169"/>
                    <a:pt x="3735" y="111"/>
                    <a:pt x="4724" y="4"/>
                  </a:cubicBezTo>
                  <a:lnTo>
                    <a:pt x="4721"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1"/>
            <p:cNvSpPr/>
            <p:nvPr/>
          </p:nvSpPr>
          <p:spPr>
            <a:xfrm>
              <a:off x="5846332" y="4506354"/>
              <a:ext cx="27122" cy="1911"/>
            </a:xfrm>
            <a:custGeom>
              <a:avLst/>
              <a:gdLst/>
              <a:ahLst/>
              <a:cxnLst/>
              <a:rect l="l" t="t" r="r" b="b"/>
              <a:pathLst>
                <a:path w="667" h="47" extrusionOk="0">
                  <a:moveTo>
                    <a:pt x="1" y="1"/>
                  </a:moveTo>
                  <a:lnTo>
                    <a:pt x="1" y="1"/>
                  </a:lnTo>
                  <a:cubicBezTo>
                    <a:pt x="224" y="18"/>
                    <a:pt x="447" y="36"/>
                    <a:pt x="666" y="46"/>
                  </a:cubicBezTo>
                  <a:cubicBezTo>
                    <a:pt x="447" y="32"/>
                    <a:pt x="224" y="18"/>
                    <a:pt x="1"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1"/>
            <p:cNvSpPr/>
            <p:nvPr/>
          </p:nvSpPr>
          <p:spPr>
            <a:xfrm>
              <a:off x="5830148" y="4505134"/>
              <a:ext cx="12605" cy="1017"/>
            </a:xfrm>
            <a:custGeom>
              <a:avLst/>
              <a:gdLst/>
              <a:ahLst/>
              <a:cxnLst/>
              <a:rect l="l" t="t" r="r" b="b"/>
              <a:pathLst>
                <a:path w="310" h="25" extrusionOk="0">
                  <a:moveTo>
                    <a:pt x="1" y="0"/>
                  </a:moveTo>
                  <a:cubicBezTo>
                    <a:pt x="104" y="10"/>
                    <a:pt x="207" y="18"/>
                    <a:pt x="310" y="24"/>
                  </a:cubicBezTo>
                  <a:cubicBezTo>
                    <a:pt x="207" y="18"/>
                    <a:pt x="104" y="10"/>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1"/>
            <p:cNvSpPr/>
            <p:nvPr/>
          </p:nvSpPr>
          <p:spPr>
            <a:xfrm>
              <a:off x="5789932" y="4500946"/>
              <a:ext cx="3538" cy="447"/>
            </a:xfrm>
            <a:custGeom>
              <a:avLst/>
              <a:gdLst/>
              <a:ahLst/>
              <a:cxnLst/>
              <a:rect l="l" t="t" r="r" b="b"/>
              <a:pathLst>
                <a:path w="87" h="11" extrusionOk="0">
                  <a:moveTo>
                    <a:pt x="1" y="0"/>
                  </a:moveTo>
                  <a:cubicBezTo>
                    <a:pt x="28" y="4"/>
                    <a:pt x="55" y="7"/>
                    <a:pt x="86" y="10"/>
                  </a:cubicBezTo>
                  <a:cubicBezTo>
                    <a:pt x="55" y="7"/>
                    <a:pt x="28"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1"/>
            <p:cNvSpPr/>
            <p:nvPr/>
          </p:nvSpPr>
          <p:spPr>
            <a:xfrm>
              <a:off x="5818112" y="4504036"/>
              <a:ext cx="5774" cy="569"/>
            </a:xfrm>
            <a:custGeom>
              <a:avLst/>
              <a:gdLst/>
              <a:ahLst/>
              <a:cxnLst/>
              <a:rect l="l" t="t" r="r" b="b"/>
              <a:pathLst>
                <a:path w="142" h="14" extrusionOk="0">
                  <a:moveTo>
                    <a:pt x="1" y="0"/>
                  </a:moveTo>
                  <a:cubicBezTo>
                    <a:pt x="49" y="4"/>
                    <a:pt x="97" y="10"/>
                    <a:pt x="142" y="13"/>
                  </a:cubicBezTo>
                  <a:cubicBezTo>
                    <a:pt x="97" y="10"/>
                    <a:pt x="49"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1"/>
            <p:cNvSpPr/>
            <p:nvPr/>
          </p:nvSpPr>
          <p:spPr>
            <a:xfrm>
              <a:off x="5844543" y="4506232"/>
              <a:ext cx="1830" cy="163"/>
            </a:xfrm>
            <a:custGeom>
              <a:avLst/>
              <a:gdLst/>
              <a:ahLst/>
              <a:cxnLst/>
              <a:rect l="l" t="t" r="r" b="b"/>
              <a:pathLst>
                <a:path w="45" h="4" extrusionOk="0">
                  <a:moveTo>
                    <a:pt x="45" y="4"/>
                  </a:moveTo>
                  <a:lnTo>
                    <a:pt x="45" y="4"/>
                  </a:lnTo>
                  <a:cubicBezTo>
                    <a:pt x="31" y="4"/>
                    <a:pt x="14" y="4"/>
                    <a:pt x="0" y="1"/>
                  </a:cubicBezTo>
                  <a:cubicBezTo>
                    <a:pt x="14" y="4"/>
                    <a:pt x="31" y="4"/>
                    <a:pt x="45" y="4"/>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1"/>
            <p:cNvSpPr/>
            <p:nvPr/>
          </p:nvSpPr>
          <p:spPr>
            <a:xfrm>
              <a:off x="5805872" y="4502735"/>
              <a:ext cx="3375" cy="325"/>
            </a:xfrm>
            <a:custGeom>
              <a:avLst/>
              <a:gdLst/>
              <a:ahLst/>
              <a:cxnLst/>
              <a:rect l="l" t="t" r="r" b="b"/>
              <a:pathLst>
                <a:path w="83" h="8" extrusionOk="0">
                  <a:moveTo>
                    <a:pt x="0" y="1"/>
                  </a:moveTo>
                  <a:cubicBezTo>
                    <a:pt x="27" y="4"/>
                    <a:pt x="55" y="8"/>
                    <a:pt x="83" y="8"/>
                  </a:cubicBezTo>
                  <a:cubicBezTo>
                    <a:pt x="55" y="8"/>
                    <a:pt x="27" y="4"/>
                    <a:pt x="0"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1"/>
            <p:cNvSpPr/>
            <p:nvPr/>
          </p:nvSpPr>
          <p:spPr>
            <a:xfrm>
              <a:off x="5774439" y="4499278"/>
              <a:ext cx="402925" cy="644215"/>
            </a:xfrm>
            <a:custGeom>
              <a:avLst/>
              <a:gdLst/>
              <a:ahLst/>
              <a:cxnLst/>
              <a:rect l="l" t="t" r="r" b="b"/>
              <a:pathLst>
                <a:path w="9909" h="15842" extrusionOk="0">
                  <a:moveTo>
                    <a:pt x="55" y="0"/>
                  </a:moveTo>
                  <a:cubicBezTo>
                    <a:pt x="0" y="550"/>
                    <a:pt x="93" y="2287"/>
                    <a:pt x="285" y="4755"/>
                  </a:cubicBezTo>
                  <a:cubicBezTo>
                    <a:pt x="374" y="5895"/>
                    <a:pt x="481" y="7186"/>
                    <a:pt x="605" y="8590"/>
                  </a:cubicBezTo>
                  <a:cubicBezTo>
                    <a:pt x="800" y="10794"/>
                    <a:pt x="1034" y="13270"/>
                    <a:pt x="1285" y="15841"/>
                  </a:cubicBezTo>
                  <a:lnTo>
                    <a:pt x="9909" y="15841"/>
                  </a:lnTo>
                  <a:cubicBezTo>
                    <a:pt x="8783" y="10630"/>
                    <a:pt x="7863" y="5377"/>
                    <a:pt x="7159" y="100"/>
                  </a:cubicBezTo>
                  <a:cubicBezTo>
                    <a:pt x="6170" y="207"/>
                    <a:pt x="5142" y="265"/>
                    <a:pt x="4074" y="265"/>
                  </a:cubicBezTo>
                  <a:cubicBezTo>
                    <a:pt x="3537" y="265"/>
                    <a:pt x="2991" y="250"/>
                    <a:pt x="2434" y="220"/>
                  </a:cubicBezTo>
                  <a:cubicBezTo>
                    <a:pt x="2215" y="210"/>
                    <a:pt x="1992" y="192"/>
                    <a:pt x="1769" y="175"/>
                  </a:cubicBezTo>
                  <a:cubicBezTo>
                    <a:pt x="1755" y="175"/>
                    <a:pt x="1738" y="175"/>
                    <a:pt x="1724" y="172"/>
                  </a:cubicBezTo>
                  <a:cubicBezTo>
                    <a:pt x="1707" y="172"/>
                    <a:pt x="1693" y="172"/>
                    <a:pt x="1680" y="168"/>
                  </a:cubicBezTo>
                  <a:cubicBezTo>
                    <a:pt x="1577" y="162"/>
                    <a:pt x="1474" y="154"/>
                    <a:pt x="1371" y="144"/>
                  </a:cubicBezTo>
                  <a:cubicBezTo>
                    <a:pt x="1319" y="141"/>
                    <a:pt x="1268" y="134"/>
                    <a:pt x="1216" y="130"/>
                  </a:cubicBezTo>
                  <a:cubicBezTo>
                    <a:pt x="1171" y="127"/>
                    <a:pt x="1123" y="121"/>
                    <a:pt x="1075" y="117"/>
                  </a:cubicBezTo>
                  <a:cubicBezTo>
                    <a:pt x="1003" y="110"/>
                    <a:pt x="931" y="103"/>
                    <a:pt x="856" y="93"/>
                  </a:cubicBezTo>
                  <a:cubicBezTo>
                    <a:pt x="828" y="93"/>
                    <a:pt x="800" y="89"/>
                    <a:pt x="773" y="86"/>
                  </a:cubicBezTo>
                  <a:cubicBezTo>
                    <a:pt x="670" y="76"/>
                    <a:pt x="570" y="62"/>
                    <a:pt x="467" y="51"/>
                  </a:cubicBezTo>
                  <a:cubicBezTo>
                    <a:pt x="436" y="48"/>
                    <a:pt x="409" y="45"/>
                    <a:pt x="382" y="41"/>
                  </a:cubicBezTo>
                  <a:cubicBezTo>
                    <a:pt x="275" y="27"/>
                    <a:pt x="165" y="14"/>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1"/>
            <p:cNvSpPr/>
            <p:nvPr/>
          </p:nvSpPr>
          <p:spPr>
            <a:xfrm>
              <a:off x="6774306" y="4147989"/>
              <a:ext cx="163" cy="163"/>
            </a:xfrm>
            <a:custGeom>
              <a:avLst/>
              <a:gdLst/>
              <a:ahLst/>
              <a:cxnLst/>
              <a:rect l="l" t="t" r="r" b="b"/>
              <a:pathLst>
                <a:path w="4" h="4" extrusionOk="0">
                  <a:moveTo>
                    <a:pt x="1" y="4"/>
                  </a:moveTo>
                  <a:lnTo>
                    <a:pt x="4"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1"/>
            <p:cNvSpPr/>
            <p:nvPr/>
          </p:nvSpPr>
          <p:spPr>
            <a:xfrm>
              <a:off x="6194774" y="2837141"/>
              <a:ext cx="1277819" cy="1858634"/>
            </a:xfrm>
            <a:custGeom>
              <a:avLst/>
              <a:gdLst/>
              <a:ahLst/>
              <a:cxnLst/>
              <a:rect l="l" t="t" r="r" b="b"/>
              <a:pathLst>
                <a:path w="31425" h="45706" extrusionOk="0">
                  <a:moveTo>
                    <a:pt x="21524" y="0"/>
                  </a:moveTo>
                  <a:cubicBezTo>
                    <a:pt x="21195" y="0"/>
                    <a:pt x="20848" y="146"/>
                    <a:pt x="20648" y="448"/>
                  </a:cubicBezTo>
                  <a:lnTo>
                    <a:pt x="15029" y="7534"/>
                  </a:lnTo>
                  <a:cubicBezTo>
                    <a:pt x="13621" y="9309"/>
                    <a:pt x="11901" y="10820"/>
                    <a:pt x="9927" y="11935"/>
                  </a:cubicBezTo>
                  <a:cubicBezTo>
                    <a:pt x="9683" y="12073"/>
                    <a:pt x="9456" y="12190"/>
                    <a:pt x="9250" y="12282"/>
                  </a:cubicBezTo>
                  <a:cubicBezTo>
                    <a:pt x="9141" y="10888"/>
                    <a:pt x="8924" y="8386"/>
                    <a:pt x="8629" y="6525"/>
                  </a:cubicBezTo>
                  <a:cubicBezTo>
                    <a:pt x="8360" y="4818"/>
                    <a:pt x="7713" y="4458"/>
                    <a:pt x="7234" y="4458"/>
                  </a:cubicBezTo>
                  <a:cubicBezTo>
                    <a:pt x="6948" y="4458"/>
                    <a:pt x="6721" y="4586"/>
                    <a:pt x="6669" y="4633"/>
                  </a:cubicBezTo>
                  <a:cubicBezTo>
                    <a:pt x="6610" y="4687"/>
                    <a:pt x="6414" y="6356"/>
                    <a:pt x="6208" y="8269"/>
                  </a:cubicBezTo>
                  <a:cubicBezTo>
                    <a:pt x="5817" y="11894"/>
                    <a:pt x="5738" y="15551"/>
                    <a:pt x="5968" y="19194"/>
                  </a:cubicBezTo>
                  <a:cubicBezTo>
                    <a:pt x="6040" y="20343"/>
                    <a:pt x="6102" y="21233"/>
                    <a:pt x="6130" y="21288"/>
                  </a:cubicBezTo>
                  <a:cubicBezTo>
                    <a:pt x="4876" y="25239"/>
                    <a:pt x="1" y="44885"/>
                    <a:pt x="1" y="44885"/>
                  </a:cubicBezTo>
                  <a:lnTo>
                    <a:pt x="8746" y="45706"/>
                  </a:lnTo>
                  <a:lnTo>
                    <a:pt x="11955" y="25250"/>
                  </a:lnTo>
                  <a:cubicBezTo>
                    <a:pt x="11955" y="25250"/>
                    <a:pt x="17339" y="21882"/>
                    <a:pt x="19547" y="19901"/>
                  </a:cubicBezTo>
                  <a:cubicBezTo>
                    <a:pt x="22990" y="18647"/>
                    <a:pt x="30042" y="16738"/>
                    <a:pt x="30760" y="16282"/>
                  </a:cubicBezTo>
                  <a:cubicBezTo>
                    <a:pt x="31424" y="15857"/>
                    <a:pt x="31302" y="14894"/>
                    <a:pt x="30562" y="14894"/>
                  </a:cubicBezTo>
                  <a:cubicBezTo>
                    <a:pt x="30434" y="14894"/>
                    <a:pt x="30288" y="14922"/>
                    <a:pt x="30124" y="14987"/>
                  </a:cubicBezTo>
                  <a:cubicBezTo>
                    <a:pt x="29149" y="15375"/>
                    <a:pt x="22074" y="16687"/>
                    <a:pt x="20405" y="16993"/>
                  </a:cubicBezTo>
                  <a:cubicBezTo>
                    <a:pt x="20347" y="16676"/>
                    <a:pt x="20274" y="16337"/>
                    <a:pt x="20185" y="15987"/>
                  </a:cubicBezTo>
                  <a:lnTo>
                    <a:pt x="29140" y="8619"/>
                  </a:lnTo>
                  <a:cubicBezTo>
                    <a:pt x="29140" y="8619"/>
                    <a:pt x="30276" y="7524"/>
                    <a:pt x="30015" y="7081"/>
                  </a:cubicBezTo>
                  <a:cubicBezTo>
                    <a:pt x="29828" y="6765"/>
                    <a:pt x="29537" y="6622"/>
                    <a:pt x="29199" y="6622"/>
                  </a:cubicBezTo>
                  <a:cubicBezTo>
                    <a:pt x="28793" y="6622"/>
                    <a:pt x="28320" y="6829"/>
                    <a:pt x="27879" y="7191"/>
                  </a:cubicBezTo>
                  <a:cubicBezTo>
                    <a:pt x="27165" y="7777"/>
                    <a:pt x="21109" y="12303"/>
                    <a:pt x="19355" y="13329"/>
                  </a:cubicBezTo>
                  <a:cubicBezTo>
                    <a:pt x="19244" y="13041"/>
                    <a:pt x="19138" y="12767"/>
                    <a:pt x="19028" y="12505"/>
                  </a:cubicBezTo>
                  <a:lnTo>
                    <a:pt x="26925" y="3854"/>
                  </a:lnTo>
                  <a:cubicBezTo>
                    <a:pt x="26925" y="3854"/>
                    <a:pt x="27498" y="3068"/>
                    <a:pt x="26804" y="2426"/>
                  </a:cubicBezTo>
                  <a:cubicBezTo>
                    <a:pt x="26653" y="2285"/>
                    <a:pt x="26481" y="2230"/>
                    <a:pt x="26303" y="2230"/>
                  </a:cubicBezTo>
                  <a:cubicBezTo>
                    <a:pt x="25669" y="2230"/>
                    <a:pt x="24971" y="2930"/>
                    <a:pt x="24971" y="2930"/>
                  </a:cubicBezTo>
                  <a:cubicBezTo>
                    <a:pt x="24971" y="2930"/>
                    <a:pt x="20185" y="8045"/>
                    <a:pt x="17219" y="10439"/>
                  </a:cubicBezTo>
                  <a:cubicBezTo>
                    <a:pt x="16907" y="10301"/>
                    <a:pt x="16907" y="10301"/>
                    <a:pt x="16371" y="10167"/>
                  </a:cubicBezTo>
                  <a:cubicBezTo>
                    <a:pt x="17744" y="7232"/>
                    <a:pt x="22317" y="1532"/>
                    <a:pt x="22369" y="819"/>
                  </a:cubicBezTo>
                  <a:cubicBezTo>
                    <a:pt x="22409" y="282"/>
                    <a:pt x="21982" y="0"/>
                    <a:pt x="2152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1"/>
            <p:cNvSpPr/>
            <p:nvPr/>
          </p:nvSpPr>
          <p:spPr>
            <a:xfrm>
              <a:off x="6427774" y="3464402"/>
              <a:ext cx="14029" cy="216663"/>
            </a:xfrm>
            <a:custGeom>
              <a:avLst/>
              <a:gdLst/>
              <a:ahLst/>
              <a:cxnLst/>
              <a:rect l="l" t="t" r="r" b="b"/>
              <a:pathLst>
                <a:path w="345" h="5328" extrusionOk="0">
                  <a:moveTo>
                    <a:pt x="1" y="0"/>
                  </a:moveTo>
                  <a:cubicBezTo>
                    <a:pt x="85" y="1241"/>
                    <a:pt x="183" y="2946"/>
                    <a:pt x="265" y="4199"/>
                  </a:cubicBezTo>
                  <a:lnTo>
                    <a:pt x="265" y="4199"/>
                  </a:lnTo>
                  <a:cubicBezTo>
                    <a:pt x="256" y="4061"/>
                    <a:pt x="247" y="3917"/>
                    <a:pt x="238" y="3770"/>
                  </a:cubicBezTo>
                  <a:cubicBezTo>
                    <a:pt x="169" y="2678"/>
                    <a:pt x="128" y="1582"/>
                    <a:pt x="115" y="487"/>
                  </a:cubicBezTo>
                  <a:cubicBezTo>
                    <a:pt x="77" y="326"/>
                    <a:pt x="39" y="161"/>
                    <a:pt x="1" y="0"/>
                  </a:cubicBezTo>
                  <a:close/>
                  <a:moveTo>
                    <a:pt x="265" y="4199"/>
                  </a:moveTo>
                  <a:lnTo>
                    <a:pt x="265" y="4199"/>
                  </a:lnTo>
                  <a:cubicBezTo>
                    <a:pt x="293" y="4647"/>
                    <a:pt x="321" y="5037"/>
                    <a:pt x="345" y="5328"/>
                  </a:cubicBezTo>
                  <a:cubicBezTo>
                    <a:pt x="321" y="5038"/>
                    <a:pt x="294" y="4647"/>
                    <a:pt x="265" y="4199"/>
                  </a:cubicBezTo>
                  <a:close/>
                </a:path>
              </a:pathLst>
            </a:custGeom>
            <a:solidFill>
              <a:srgbClr val="F8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1"/>
            <p:cNvSpPr/>
            <p:nvPr/>
          </p:nvSpPr>
          <p:spPr>
            <a:xfrm>
              <a:off x="6248287" y="4445515"/>
              <a:ext cx="854" cy="3091"/>
            </a:xfrm>
            <a:custGeom>
              <a:avLst/>
              <a:gdLst/>
              <a:ahLst/>
              <a:cxnLst/>
              <a:rect l="l" t="t" r="r" b="b"/>
              <a:pathLst>
                <a:path w="21" h="76" extrusionOk="0">
                  <a:moveTo>
                    <a:pt x="21" y="1"/>
                  </a:moveTo>
                  <a:cubicBezTo>
                    <a:pt x="21" y="1"/>
                    <a:pt x="17" y="4"/>
                    <a:pt x="17" y="7"/>
                  </a:cubicBezTo>
                  <a:cubicBezTo>
                    <a:pt x="17" y="4"/>
                    <a:pt x="21" y="4"/>
                    <a:pt x="21" y="1"/>
                  </a:cubicBezTo>
                  <a:close/>
                  <a:moveTo>
                    <a:pt x="10" y="42"/>
                  </a:moveTo>
                  <a:cubicBezTo>
                    <a:pt x="7" y="52"/>
                    <a:pt x="3" y="62"/>
                    <a:pt x="0" y="76"/>
                  </a:cubicBezTo>
                  <a:cubicBezTo>
                    <a:pt x="3" y="66"/>
                    <a:pt x="7" y="52"/>
                    <a:pt x="10" y="42"/>
                  </a:cubicBezTo>
                  <a:close/>
                </a:path>
              </a:pathLst>
            </a:custGeom>
            <a:solidFill>
              <a:srgbClr val="7A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1"/>
            <p:cNvSpPr/>
            <p:nvPr/>
          </p:nvSpPr>
          <p:spPr>
            <a:xfrm>
              <a:off x="6243123" y="3484208"/>
              <a:ext cx="298747" cy="984988"/>
            </a:xfrm>
            <a:custGeom>
              <a:avLst/>
              <a:gdLst/>
              <a:ahLst/>
              <a:cxnLst/>
              <a:rect l="l" t="t" r="r" b="b"/>
              <a:pathLst>
                <a:path w="7347" h="24222" extrusionOk="0">
                  <a:moveTo>
                    <a:pt x="4656" y="0"/>
                  </a:moveTo>
                  <a:lnTo>
                    <a:pt x="4656" y="0"/>
                  </a:lnTo>
                  <a:cubicBezTo>
                    <a:pt x="4669" y="1095"/>
                    <a:pt x="4710" y="2191"/>
                    <a:pt x="4779" y="3283"/>
                  </a:cubicBezTo>
                  <a:cubicBezTo>
                    <a:pt x="4817" y="3911"/>
                    <a:pt x="4854" y="4460"/>
                    <a:pt x="4886" y="4841"/>
                  </a:cubicBezTo>
                  <a:lnTo>
                    <a:pt x="4886" y="4844"/>
                  </a:lnTo>
                  <a:lnTo>
                    <a:pt x="4886" y="4869"/>
                  </a:lnTo>
                  <a:lnTo>
                    <a:pt x="4886" y="4872"/>
                  </a:lnTo>
                  <a:lnTo>
                    <a:pt x="4886" y="4879"/>
                  </a:lnTo>
                  <a:cubicBezTo>
                    <a:pt x="4886" y="4879"/>
                    <a:pt x="4889" y="4879"/>
                    <a:pt x="4889" y="4882"/>
                  </a:cubicBezTo>
                  <a:lnTo>
                    <a:pt x="4889" y="4885"/>
                  </a:lnTo>
                  <a:lnTo>
                    <a:pt x="4889" y="4890"/>
                  </a:lnTo>
                  <a:lnTo>
                    <a:pt x="4889" y="4896"/>
                  </a:lnTo>
                  <a:lnTo>
                    <a:pt x="4889" y="4913"/>
                  </a:lnTo>
                  <a:cubicBezTo>
                    <a:pt x="4889" y="4917"/>
                    <a:pt x="4889" y="4923"/>
                    <a:pt x="4892" y="4927"/>
                  </a:cubicBezTo>
                  <a:cubicBezTo>
                    <a:pt x="4913" y="5191"/>
                    <a:pt x="4930" y="5356"/>
                    <a:pt x="4941" y="5377"/>
                  </a:cubicBezTo>
                  <a:cubicBezTo>
                    <a:pt x="4879" y="5583"/>
                    <a:pt x="4803" y="5830"/>
                    <a:pt x="4721" y="6112"/>
                  </a:cubicBezTo>
                  <a:cubicBezTo>
                    <a:pt x="4721" y="6115"/>
                    <a:pt x="4717" y="6115"/>
                    <a:pt x="4717" y="6115"/>
                  </a:cubicBezTo>
                  <a:lnTo>
                    <a:pt x="4717" y="6118"/>
                  </a:lnTo>
                  <a:lnTo>
                    <a:pt x="4717" y="6121"/>
                  </a:lnTo>
                  <a:cubicBezTo>
                    <a:pt x="4717" y="6126"/>
                    <a:pt x="4714" y="6126"/>
                    <a:pt x="4714" y="6129"/>
                  </a:cubicBezTo>
                  <a:lnTo>
                    <a:pt x="4714" y="6132"/>
                  </a:lnTo>
                  <a:cubicBezTo>
                    <a:pt x="4714" y="6135"/>
                    <a:pt x="4710" y="6139"/>
                    <a:pt x="4710" y="6139"/>
                  </a:cubicBezTo>
                  <a:lnTo>
                    <a:pt x="4710" y="6142"/>
                  </a:lnTo>
                  <a:cubicBezTo>
                    <a:pt x="4710" y="6146"/>
                    <a:pt x="4707" y="6149"/>
                    <a:pt x="4707" y="6153"/>
                  </a:cubicBezTo>
                  <a:lnTo>
                    <a:pt x="4707" y="6156"/>
                  </a:lnTo>
                  <a:cubicBezTo>
                    <a:pt x="4092" y="8264"/>
                    <a:pt x="3018" y="12357"/>
                    <a:pt x="1957" y="16504"/>
                  </a:cubicBezTo>
                  <a:cubicBezTo>
                    <a:pt x="1322" y="18980"/>
                    <a:pt x="690" y="21476"/>
                    <a:pt x="162" y="23573"/>
                  </a:cubicBezTo>
                  <a:lnTo>
                    <a:pt x="162" y="23577"/>
                  </a:lnTo>
                  <a:lnTo>
                    <a:pt x="162" y="23583"/>
                  </a:lnTo>
                  <a:cubicBezTo>
                    <a:pt x="162" y="23583"/>
                    <a:pt x="158" y="23587"/>
                    <a:pt x="158" y="23590"/>
                  </a:cubicBezTo>
                  <a:cubicBezTo>
                    <a:pt x="154" y="23604"/>
                    <a:pt x="151" y="23615"/>
                    <a:pt x="151" y="23628"/>
                  </a:cubicBezTo>
                  <a:lnTo>
                    <a:pt x="148" y="23628"/>
                  </a:lnTo>
                  <a:lnTo>
                    <a:pt x="148" y="23639"/>
                  </a:lnTo>
                  <a:cubicBezTo>
                    <a:pt x="148" y="23639"/>
                    <a:pt x="144" y="23642"/>
                    <a:pt x="144" y="23645"/>
                  </a:cubicBezTo>
                  <a:cubicBezTo>
                    <a:pt x="141" y="23656"/>
                    <a:pt x="141" y="23666"/>
                    <a:pt x="137" y="23680"/>
                  </a:cubicBezTo>
                  <a:cubicBezTo>
                    <a:pt x="134" y="23690"/>
                    <a:pt x="130" y="23700"/>
                    <a:pt x="127" y="23714"/>
                  </a:cubicBezTo>
                  <a:lnTo>
                    <a:pt x="127" y="23718"/>
                  </a:lnTo>
                  <a:cubicBezTo>
                    <a:pt x="113" y="23765"/>
                    <a:pt x="103" y="23813"/>
                    <a:pt x="89" y="23862"/>
                  </a:cubicBezTo>
                  <a:lnTo>
                    <a:pt x="89" y="23865"/>
                  </a:lnTo>
                  <a:lnTo>
                    <a:pt x="89" y="23872"/>
                  </a:lnTo>
                  <a:cubicBezTo>
                    <a:pt x="86" y="23875"/>
                    <a:pt x="86" y="23878"/>
                    <a:pt x="86" y="23878"/>
                  </a:cubicBezTo>
                  <a:cubicBezTo>
                    <a:pt x="59" y="23995"/>
                    <a:pt x="27" y="24109"/>
                    <a:pt x="0" y="24222"/>
                  </a:cubicBezTo>
                  <a:cubicBezTo>
                    <a:pt x="618" y="24054"/>
                    <a:pt x="1212" y="23868"/>
                    <a:pt x="1789" y="23669"/>
                  </a:cubicBezTo>
                  <a:cubicBezTo>
                    <a:pt x="2537" y="20641"/>
                    <a:pt x="3155" y="17575"/>
                    <a:pt x="3852" y="14547"/>
                  </a:cubicBezTo>
                  <a:cubicBezTo>
                    <a:pt x="4309" y="12549"/>
                    <a:pt x="4755" y="10537"/>
                    <a:pt x="5373" y="8583"/>
                  </a:cubicBezTo>
                  <a:cubicBezTo>
                    <a:pt x="5627" y="7777"/>
                    <a:pt x="7347" y="7344"/>
                    <a:pt x="6898" y="6644"/>
                  </a:cubicBezTo>
                  <a:cubicBezTo>
                    <a:pt x="6331" y="5758"/>
                    <a:pt x="5538" y="4457"/>
                    <a:pt x="5250" y="2846"/>
                  </a:cubicBezTo>
                  <a:cubicBezTo>
                    <a:pt x="5074" y="1868"/>
                    <a:pt x="4865" y="930"/>
                    <a:pt x="4656" y="0"/>
                  </a:cubicBezTo>
                  <a:close/>
                </a:path>
              </a:pathLst>
            </a:custGeom>
            <a:solidFill>
              <a:srgbClr val="F79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1"/>
            <p:cNvSpPr/>
            <p:nvPr/>
          </p:nvSpPr>
          <p:spPr>
            <a:xfrm>
              <a:off x="6576561" y="3381806"/>
              <a:ext cx="143742" cy="350085"/>
            </a:xfrm>
            <a:custGeom>
              <a:avLst/>
              <a:gdLst/>
              <a:ahLst/>
              <a:cxnLst/>
              <a:rect l="l" t="t" r="r" b="b"/>
              <a:pathLst>
                <a:path w="3535" h="8609" extrusionOk="0">
                  <a:moveTo>
                    <a:pt x="132" y="0"/>
                  </a:moveTo>
                  <a:cubicBezTo>
                    <a:pt x="39" y="0"/>
                    <a:pt x="1" y="109"/>
                    <a:pt x="67" y="407"/>
                  </a:cubicBezTo>
                  <a:cubicBezTo>
                    <a:pt x="273" y="1317"/>
                    <a:pt x="696" y="2147"/>
                    <a:pt x="840" y="3092"/>
                  </a:cubicBezTo>
                  <a:cubicBezTo>
                    <a:pt x="1111" y="4870"/>
                    <a:pt x="1015" y="6940"/>
                    <a:pt x="276" y="8609"/>
                  </a:cubicBezTo>
                  <a:cubicBezTo>
                    <a:pt x="750" y="7538"/>
                    <a:pt x="1674" y="6741"/>
                    <a:pt x="2371" y="5801"/>
                  </a:cubicBezTo>
                  <a:cubicBezTo>
                    <a:pt x="3068" y="4860"/>
                    <a:pt x="3535" y="3555"/>
                    <a:pt x="2962" y="2535"/>
                  </a:cubicBezTo>
                  <a:cubicBezTo>
                    <a:pt x="2505" y="1732"/>
                    <a:pt x="1595" y="1351"/>
                    <a:pt x="974" y="702"/>
                  </a:cubicBezTo>
                  <a:cubicBezTo>
                    <a:pt x="766" y="486"/>
                    <a:pt x="328" y="0"/>
                    <a:pt x="132"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1"/>
            <p:cNvSpPr/>
            <p:nvPr/>
          </p:nvSpPr>
          <p:spPr>
            <a:xfrm>
              <a:off x="6917806" y="3431543"/>
              <a:ext cx="120971" cy="225528"/>
            </a:xfrm>
            <a:custGeom>
              <a:avLst/>
              <a:gdLst/>
              <a:ahLst/>
              <a:cxnLst/>
              <a:rect l="l" t="t" r="r" b="b"/>
              <a:pathLst>
                <a:path w="2975" h="5546" extrusionOk="0">
                  <a:moveTo>
                    <a:pt x="86" y="1"/>
                  </a:moveTo>
                  <a:cubicBezTo>
                    <a:pt x="1" y="643"/>
                    <a:pt x="194" y="1292"/>
                    <a:pt x="433" y="1892"/>
                  </a:cubicBezTo>
                  <a:cubicBezTo>
                    <a:pt x="674" y="2493"/>
                    <a:pt x="966" y="3081"/>
                    <a:pt x="1089" y="3716"/>
                  </a:cubicBezTo>
                  <a:cubicBezTo>
                    <a:pt x="1216" y="4351"/>
                    <a:pt x="1141" y="5014"/>
                    <a:pt x="760" y="5546"/>
                  </a:cubicBezTo>
                  <a:cubicBezTo>
                    <a:pt x="2975" y="4540"/>
                    <a:pt x="1045" y="1347"/>
                    <a:pt x="86"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1"/>
            <p:cNvSpPr/>
            <p:nvPr/>
          </p:nvSpPr>
          <p:spPr>
            <a:xfrm>
              <a:off x="6532645" y="3471356"/>
              <a:ext cx="930358" cy="1224464"/>
            </a:xfrm>
            <a:custGeom>
              <a:avLst/>
              <a:gdLst/>
              <a:ahLst/>
              <a:cxnLst/>
              <a:rect l="l" t="t" r="r" b="b"/>
              <a:pathLst>
                <a:path w="22880" h="30111" extrusionOk="0">
                  <a:moveTo>
                    <a:pt x="22880" y="0"/>
                  </a:moveTo>
                  <a:lnTo>
                    <a:pt x="11636" y="3241"/>
                  </a:lnTo>
                  <a:lnTo>
                    <a:pt x="4364" y="7790"/>
                  </a:lnTo>
                  <a:cubicBezTo>
                    <a:pt x="4022" y="8006"/>
                    <a:pt x="3637" y="8111"/>
                    <a:pt x="3253" y="8111"/>
                  </a:cubicBezTo>
                  <a:cubicBezTo>
                    <a:pt x="2750" y="8111"/>
                    <a:pt x="2250" y="7930"/>
                    <a:pt x="1854" y="7578"/>
                  </a:cubicBezTo>
                  <a:lnTo>
                    <a:pt x="1597" y="7348"/>
                  </a:lnTo>
                  <a:lnTo>
                    <a:pt x="1597" y="7348"/>
                  </a:lnTo>
                  <a:lnTo>
                    <a:pt x="2840" y="9597"/>
                  </a:lnTo>
                  <a:lnTo>
                    <a:pt x="0" y="29056"/>
                  </a:lnTo>
                  <a:lnTo>
                    <a:pt x="437" y="30111"/>
                  </a:lnTo>
                  <a:lnTo>
                    <a:pt x="3646" y="9655"/>
                  </a:lnTo>
                  <a:cubicBezTo>
                    <a:pt x="3646" y="9655"/>
                    <a:pt x="9030" y="6287"/>
                    <a:pt x="11238" y="4306"/>
                  </a:cubicBezTo>
                  <a:cubicBezTo>
                    <a:pt x="14681" y="3052"/>
                    <a:pt x="21733" y="1143"/>
                    <a:pt x="22451" y="687"/>
                  </a:cubicBezTo>
                  <a:cubicBezTo>
                    <a:pt x="22722" y="512"/>
                    <a:pt x="22859" y="251"/>
                    <a:pt x="22880"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1"/>
            <p:cNvSpPr/>
            <p:nvPr/>
          </p:nvSpPr>
          <p:spPr>
            <a:xfrm>
              <a:off x="6065384" y="4148233"/>
              <a:ext cx="708951" cy="355087"/>
            </a:xfrm>
            <a:custGeom>
              <a:avLst/>
              <a:gdLst/>
              <a:ahLst/>
              <a:cxnLst/>
              <a:rect l="l" t="t" r="r" b="b"/>
              <a:pathLst>
                <a:path w="17435" h="8732" extrusionOk="0">
                  <a:moveTo>
                    <a:pt x="17435" y="1"/>
                  </a:moveTo>
                  <a:cubicBezTo>
                    <a:pt x="17346" y="106"/>
                    <a:pt x="16690" y="877"/>
                    <a:pt x="15495" y="1924"/>
                  </a:cubicBezTo>
                  <a:lnTo>
                    <a:pt x="15495" y="1924"/>
                  </a:lnTo>
                  <a:cubicBezTo>
                    <a:pt x="16689" y="878"/>
                    <a:pt x="17345" y="108"/>
                    <a:pt x="17435" y="1"/>
                  </a:cubicBezTo>
                  <a:close/>
                  <a:moveTo>
                    <a:pt x="15495" y="1924"/>
                  </a:moveTo>
                  <a:lnTo>
                    <a:pt x="15495" y="1924"/>
                  </a:lnTo>
                  <a:cubicBezTo>
                    <a:pt x="12854" y="4240"/>
                    <a:pt x="7582" y="7908"/>
                    <a:pt x="1" y="8729"/>
                  </a:cubicBezTo>
                  <a:lnTo>
                    <a:pt x="4" y="8732"/>
                  </a:lnTo>
                  <a:cubicBezTo>
                    <a:pt x="7585" y="7912"/>
                    <a:pt x="12855" y="4241"/>
                    <a:pt x="15495" y="19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1"/>
            <p:cNvSpPr/>
            <p:nvPr/>
          </p:nvSpPr>
          <p:spPr>
            <a:xfrm>
              <a:off x="6065547" y="4147664"/>
              <a:ext cx="709195" cy="995805"/>
            </a:xfrm>
            <a:custGeom>
              <a:avLst/>
              <a:gdLst/>
              <a:ahLst/>
              <a:cxnLst/>
              <a:rect l="l" t="t" r="r" b="b"/>
              <a:pathLst>
                <a:path w="17441" h="24488" extrusionOk="0">
                  <a:moveTo>
                    <a:pt x="17441" y="1"/>
                  </a:moveTo>
                  <a:cubicBezTo>
                    <a:pt x="17440" y="1"/>
                    <a:pt x="17437" y="1"/>
                    <a:pt x="17434" y="8"/>
                  </a:cubicBezTo>
                  <a:lnTo>
                    <a:pt x="17431" y="12"/>
                  </a:lnTo>
                  <a:lnTo>
                    <a:pt x="17431" y="15"/>
                  </a:lnTo>
                  <a:cubicBezTo>
                    <a:pt x="17146" y="351"/>
                    <a:pt x="11010" y="7554"/>
                    <a:pt x="0" y="8746"/>
                  </a:cubicBezTo>
                  <a:cubicBezTo>
                    <a:pt x="704" y="14023"/>
                    <a:pt x="1624" y="19276"/>
                    <a:pt x="2750" y="24487"/>
                  </a:cubicBezTo>
                  <a:lnTo>
                    <a:pt x="14169" y="24487"/>
                  </a:lnTo>
                  <a:lnTo>
                    <a:pt x="17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81"/>
          <p:cNvGrpSpPr/>
          <p:nvPr/>
        </p:nvGrpSpPr>
        <p:grpSpPr>
          <a:xfrm>
            <a:off x="917335" y="948204"/>
            <a:ext cx="356865" cy="356865"/>
            <a:chOff x="2866317" y="3817357"/>
            <a:chExt cx="356865" cy="356865"/>
          </a:xfrm>
        </p:grpSpPr>
        <p:sp>
          <p:nvSpPr>
            <p:cNvPr id="1600" name="Google Shape;1600;p81"/>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1"/>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8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81"/>
          <p:cNvGrpSpPr/>
          <p:nvPr/>
        </p:nvGrpSpPr>
        <p:grpSpPr>
          <a:xfrm>
            <a:off x="1362250" y="948204"/>
            <a:ext cx="356865" cy="356498"/>
            <a:chOff x="3314750" y="3817357"/>
            <a:chExt cx="356865" cy="356498"/>
          </a:xfrm>
        </p:grpSpPr>
        <p:sp>
          <p:nvSpPr>
            <p:cNvPr id="1606" name="Google Shape;1606;p81"/>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1"/>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1"/>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1"/>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a:extLst>
              <a:ext uri="{FF2B5EF4-FFF2-40B4-BE49-F238E27FC236}">
                <a16:creationId xmlns:a16="http://schemas.microsoft.com/office/drawing/2014/main" id="{DAAACAAF-CC4C-42DE-A493-8430D46B7A21}"/>
              </a:ext>
            </a:extLst>
          </p:cNvPr>
          <p:cNvSpPr/>
          <p:nvPr/>
        </p:nvSpPr>
        <p:spPr>
          <a:xfrm>
            <a:off x="608407" y="1631112"/>
            <a:ext cx="3809319" cy="3190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26" name="Google Shape;1526;p81"/>
          <p:cNvSpPr txBox="1">
            <a:spLocks noGrp="1"/>
          </p:cNvSpPr>
          <p:nvPr>
            <p:ph type="subTitle" idx="1"/>
          </p:nvPr>
        </p:nvSpPr>
        <p:spPr>
          <a:xfrm>
            <a:off x="633367" y="1631112"/>
            <a:ext cx="3374370" cy="14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smtClean="0">
                <a:solidFill>
                  <a:schemeClr val="bg1"/>
                </a:solidFill>
                <a:effectLst>
                  <a:outerShdw blurRad="38100" dist="38100" dir="2700000" algn="tl">
                    <a:srgbClr val="000000">
                      <a:alpha val="43137"/>
                    </a:srgbClr>
                  </a:outerShdw>
                </a:effectLst>
              </a:rPr>
              <a:t>Važne poveznice:</a:t>
            </a:r>
          </a:p>
          <a:p>
            <a:pPr marL="0" lvl="0" indent="0" algn="l" rtl="0">
              <a:spcBef>
                <a:spcPts val="0"/>
              </a:spcBef>
              <a:spcAft>
                <a:spcPts val="0"/>
              </a:spcAft>
              <a:buNone/>
            </a:pPr>
            <a:endParaRPr lang="hr-HR" dirty="0" smtClean="0">
              <a:solidFill>
                <a:schemeClr val="bg1"/>
              </a:solidFill>
              <a:effectLst>
                <a:outerShdw blurRad="38100" dist="38100" dir="2700000" algn="tl">
                  <a:srgbClr val="000000">
                    <a:alpha val="43137"/>
                  </a:srgbClr>
                </a:outerShdw>
              </a:effectLst>
            </a:endParaRPr>
          </a:p>
          <a:p>
            <a:pPr marL="0" lvl="0" indent="0"/>
            <a:r>
              <a:rPr lang="hr-HR" sz="1100" dirty="0">
                <a:solidFill>
                  <a:schemeClr val="bg1"/>
                </a:solidFill>
                <a:effectLst>
                  <a:outerShdw blurRad="38100" dist="38100" dir="2700000" algn="tl">
                    <a:srgbClr val="000000">
                      <a:alpha val="43137"/>
                    </a:srgbClr>
                  </a:outerShdw>
                </a:effectLst>
                <a:latin typeface="+mj-lt"/>
                <a:hlinkClick r:id="rId3"/>
              </a:rPr>
              <a:t>https://</a:t>
            </a:r>
            <a:r>
              <a:rPr lang="hr-HR" sz="1100" dirty="0" smtClean="0">
                <a:solidFill>
                  <a:schemeClr val="bg1"/>
                </a:solidFill>
                <a:effectLst>
                  <a:outerShdw blurRad="38100" dist="38100" dir="2700000" algn="tl">
                    <a:srgbClr val="000000">
                      <a:alpha val="43137"/>
                    </a:srgbClr>
                  </a:outerShdw>
                </a:effectLst>
                <a:latin typeface="+mj-lt"/>
                <a:hlinkClick r:id="rId3"/>
              </a:rPr>
              <a:t>srednje.e-upisi.hr/</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4"/>
              </a:rPr>
              <a:t>Upute za učenike: Prijave i upisi u srednje škole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5"/>
              </a:rPr>
              <a:t>Odluka o upisu učenika u I. razred srednje škole u školskoj godini 2025./2026.</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6"/>
              </a:rPr>
              <a:t>Pravilnik o elementima i kriterijima za izbor kandidata za upis u I. razred srednje škole – pročišćeni tekst</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7"/>
              </a:rPr>
              <a:t>Hodogram – redoviti kandidati</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8"/>
              </a:rPr>
              <a:t>Hodogram – kandidati s teškoćama u razvoju</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9"/>
              </a:rPr>
              <a:t>Hodogram – kandidati za upis u razrede odjele za sportaše i umjetničke odjele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err="1" smtClean="0">
                <a:solidFill>
                  <a:schemeClr val="bg1"/>
                </a:solidFill>
                <a:effectLst>
                  <a:outerShdw blurRad="38100" dist="38100" dir="2700000" algn="tl">
                    <a:srgbClr val="000000">
                      <a:alpha val="43137"/>
                    </a:srgbClr>
                  </a:outerShdw>
                </a:effectLst>
                <a:latin typeface="+mj-lt"/>
                <a:hlinkClick r:id="rId10"/>
              </a:rPr>
              <a:t>Infografika</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11"/>
              </a:rPr>
              <a:t>Jedinstveni popis zdravstvenih zahtjeva srednjoškolskih obrazovnih programa u svrhu upisa u 1. razred srednje škole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endParaRPr lang="hr-HR" dirty="0" smtClean="0">
              <a:solidFill>
                <a:schemeClr val="bg1"/>
              </a:solidFill>
              <a:effectLst>
                <a:outerShdw blurRad="38100" dist="38100" dir="2700000" algn="tl">
                  <a:srgbClr val="000000">
                    <a:alpha val="43137"/>
                  </a:srgbClr>
                </a:outerShdw>
              </a:effectLst>
            </a:endParaRPr>
          </a:p>
          <a:p>
            <a:pPr marL="0" lvl="0" indent="0"/>
            <a:endParaRPr lang="hr-HR"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71"/>
          <p:cNvSpPr txBox="1">
            <a:spLocks noGrp="1"/>
          </p:cNvSpPr>
          <p:nvPr>
            <p:ph type="title"/>
          </p:nvPr>
        </p:nvSpPr>
        <p:spPr>
          <a:xfrm>
            <a:off x="852568" y="1797892"/>
            <a:ext cx="7453407" cy="1995644"/>
          </a:xfrm>
          <a:prstGeom prst="rect">
            <a:avLst/>
          </a:prstGeom>
        </p:spPr>
        <p:txBody>
          <a:bodyPr spcFirstLastPara="1" wrap="square" lIns="91425" tIns="91425" rIns="91425" bIns="91425" anchor="ctr" anchorCtr="0">
            <a:noAutofit/>
          </a:bodyPr>
          <a:lstStyle/>
          <a:p>
            <a:pPr lvl="0"/>
            <a:r>
              <a:rPr lang="hr-HR" sz="2000" dirty="0">
                <a:effectLst>
                  <a:outerShdw blurRad="38100" dist="38100" dir="2700000" algn="tl">
                    <a:srgbClr val="000000">
                      <a:alpha val="43137"/>
                    </a:srgbClr>
                  </a:outerShdw>
                </a:effectLst>
              </a:rPr>
              <a:t>Za dodatnu pomoć možete kontaktirati Podršku obrazovnom sustavu pri </a:t>
            </a:r>
            <a:r>
              <a:rPr lang="hr-HR" sz="2000" dirty="0" err="1">
                <a:effectLst>
                  <a:outerShdw blurRad="38100" dist="38100" dir="2700000" algn="tl">
                    <a:srgbClr val="000000">
                      <a:alpha val="43137"/>
                    </a:srgbClr>
                  </a:outerShdw>
                </a:effectLst>
              </a:rPr>
              <a:t>CARNetu</a:t>
            </a:r>
            <a:r>
              <a:rPr lang="hr-HR" sz="2000" dirty="0">
                <a:effectLst>
                  <a:outerShdw blurRad="38100" dist="38100" dir="2700000" algn="tl">
                    <a:srgbClr val="000000">
                      <a:alpha val="43137"/>
                    </a:srgbClr>
                  </a:outerShdw>
                </a:effectLst>
              </a:rPr>
              <a:t> na elektroničkoj adresi: helpdesk@skole.hr ili telefonom na broj: 01/6661-500 svakim radnim danom od 8:00 – 20:00 sati.</a:t>
            </a:r>
            <a:r>
              <a:rPr lang="hr-HR" sz="3200" dirty="0">
                <a:effectLst>
                  <a:outerShdw blurRad="38100" dist="38100" dir="2700000" algn="tl">
                    <a:srgbClr val="000000">
                      <a:alpha val="43137"/>
                    </a:srgbClr>
                  </a:outerShdw>
                </a:effectLst>
              </a:rPr>
              <a:t>￼</a:t>
            </a:r>
          </a:p>
        </p:txBody>
      </p:sp>
      <p:grpSp>
        <p:nvGrpSpPr>
          <p:cNvPr id="1115" name="Google Shape;1115;p71"/>
          <p:cNvGrpSpPr/>
          <p:nvPr/>
        </p:nvGrpSpPr>
        <p:grpSpPr>
          <a:xfrm>
            <a:off x="310477" y="118358"/>
            <a:ext cx="2068268" cy="2086960"/>
            <a:chOff x="1176015" y="790907"/>
            <a:chExt cx="967294" cy="1249078"/>
          </a:xfrm>
        </p:grpSpPr>
        <p:sp>
          <p:nvSpPr>
            <p:cNvPr id="1116" name="Google Shape;1116;p71"/>
            <p:cNvSpPr/>
            <p:nvPr/>
          </p:nvSpPr>
          <p:spPr>
            <a:xfrm>
              <a:off x="1425180" y="790907"/>
              <a:ext cx="367066" cy="749290"/>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1"/>
            <p:cNvSpPr/>
            <p:nvPr/>
          </p:nvSpPr>
          <p:spPr>
            <a:xfrm>
              <a:off x="1176015" y="1316358"/>
              <a:ext cx="966710" cy="490710"/>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1"/>
            <p:cNvSpPr/>
            <p:nvPr/>
          </p:nvSpPr>
          <p:spPr>
            <a:xfrm>
              <a:off x="1187634" y="1345029"/>
              <a:ext cx="955675" cy="571667"/>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1"/>
            <p:cNvSpPr/>
            <p:nvPr/>
          </p:nvSpPr>
          <p:spPr>
            <a:xfrm>
              <a:off x="1282249" y="1409291"/>
              <a:ext cx="849443" cy="507409"/>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1"/>
            <p:cNvSpPr/>
            <p:nvPr/>
          </p:nvSpPr>
          <p:spPr>
            <a:xfrm>
              <a:off x="1399928" y="1520442"/>
              <a:ext cx="644366" cy="515555"/>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1"/>
            <p:cNvSpPr/>
            <p:nvPr/>
          </p:nvSpPr>
          <p:spPr>
            <a:xfrm>
              <a:off x="1399928" y="1520442"/>
              <a:ext cx="583354" cy="45801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1"/>
            <p:cNvSpPr/>
            <p:nvPr/>
          </p:nvSpPr>
          <p:spPr>
            <a:xfrm>
              <a:off x="1399928" y="1606864"/>
              <a:ext cx="277358" cy="429137"/>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1"/>
            <p:cNvSpPr/>
            <p:nvPr/>
          </p:nvSpPr>
          <p:spPr>
            <a:xfrm>
              <a:off x="1519299" y="1835562"/>
              <a:ext cx="524998" cy="204423"/>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1"/>
            <p:cNvSpPr/>
            <p:nvPr/>
          </p:nvSpPr>
          <p:spPr>
            <a:xfrm>
              <a:off x="1551558" y="1845518"/>
              <a:ext cx="477122" cy="185797"/>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71"/>
          <p:cNvGrpSpPr/>
          <p:nvPr/>
        </p:nvGrpSpPr>
        <p:grpSpPr>
          <a:xfrm>
            <a:off x="6153706" y="646030"/>
            <a:ext cx="737119" cy="548619"/>
            <a:chOff x="6153706" y="646030"/>
            <a:chExt cx="737119" cy="548619"/>
          </a:xfrm>
        </p:grpSpPr>
        <p:sp>
          <p:nvSpPr>
            <p:cNvPr id="1126" name="Google Shape;1126;p71"/>
            <p:cNvSpPr/>
            <p:nvPr/>
          </p:nvSpPr>
          <p:spPr>
            <a:xfrm>
              <a:off x="6468323" y="646030"/>
              <a:ext cx="422503" cy="29977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1"/>
            <p:cNvSpPr/>
            <p:nvPr/>
          </p:nvSpPr>
          <p:spPr>
            <a:xfrm>
              <a:off x="6225376" y="673008"/>
              <a:ext cx="405659" cy="505395"/>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1"/>
            <p:cNvSpPr/>
            <p:nvPr/>
          </p:nvSpPr>
          <p:spPr>
            <a:xfrm>
              <a:off x="6225376" y="685125"/>
              <a:ext cx="391209" cy="493366"/>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1"/>
            <p:cNvSpPr/>
            <p:nvPr/>
          </p:nvSpPr>
          <p:spPr>
            <a:xfrm>
              <a:off x="6233200" y="744160"/>
              <a:ext cx="372671" cy="430247"/>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1"/>
            <p:cNvSpPr/>
            <p:nvPr/>
          </p:nvSpPr>
          <p:spPr>
            <a:xfrm>
              <a:off x="6153706" y="794670"/>
              <a:ext cx="375970" cy="39997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1"/>
            <p:cNvSpPr/>
            <p:nvPr/>
          </p:nvSpPr>
          <p:spPr>
            <a:xfrm>
              <a:off x="6183484" y="794670"/>
              <a:ext cx="346194" cy="332122"/>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1"/>
            <p:cNvSpPr/>
            <p:nvPr/>
          </p:nvSpPr>
          <p:spPr>
            <a:xfrm>
              <a:off x="6153706" y="794670"/>
              <a:ext cx="255201" cy="216627"/>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1"/>
            <p:cNvSpPr/>
            <p:nvPr/>
          </p:nvSpPr>
          <p:spPr>
            <a:xfrm>
              <a:off x="6154728" y="924099"/>
              <a:ext cx="216404" cy="270550"/>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1"/>
            <p:cNvSpPr/>
            <p:nvPr/>
          </p:nvSpPr>
          <p:spPr>
            <a:xfrm>
              <a:off x="6165822" y="941442"/>
              <a:ext cx="196670" cy="245793"/>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71"/>
          <p:cNvGrpSpPr/>
          <p:nvPr/>
        </p:nvGrpSpPr>
        <p:grpSpPr>
          <a:xfrm rot="1168468">
            <a:off x="7557800" y="2446216"/>
            <a:ext cx="1170504" cy="2694640"/>
            <a:chOff x="7362501" y="3043254"/>
            <a:chExt cx="912393" cy="2100438"/>
          </a:xfrm>
        </p:grpSpPr>
        <p:sp>
          <p:nvSpPr>
            <p:cNvPr id="1136" name="Google Shape;1136;p71"/>
            <p:cNvSpPr/>
            <p:nvPr/>
          </p:nvSpPr>
          <p:spPr>
            <a:xfrm>
              <a:off x="7792421" y="5134674"/>
              <a:ext cx="55346" cy="8806"/>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1"/>
            <p:cNvSpPr/>
            <p:nvPr/>
          </p:nvSpPr>
          <p:spPr>
            <a:xfrm>
              <a:off x="7362501" y="441683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1"/>
            <p:cNvSpPr/>
            <p:nvPr/>
          </p:nvSpPr>
          <p:spPr>
            <a:xfrm>
              <a:off x="7362501" y="4416546"/>
              <a:ext cx="29" cy="204"/>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1"/>
            <p:cNvSpPr/>
            <p:nvPr/>
          </p:nvSpPr>
          <p:spPr>
            <a:xfrm>
              <a:off x="7362501" y="4416721"/>
              <a:ext cx="29" cy="146"/>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1"/>
            <p:cNvSpPr/>
            <p:nvPr/>
          </p:nvSpPr>
          <p:spPr>
            <a:xfrm>
              <a:off x="7555732" y="4334241"/>
              <a:ext cx="640075" cy="40931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1"/>
            <p:cNvSpPr/>
            <p:nvPr/>
          </p:nvSpPr>
          <p:spPr>
            <a:xfrm>
              <a:off x="8195795" y="4334241"/>
              <a:ext cx="29" cy="29"/>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1"/>
            <p:cNvSpPr/>
            <p:nvPr/>
          </p:nvSpPr>
          <p:spPr>
            <a:xfrm>
              <a:off x="7668885" y="3439335"/>
              <a:ext cx="529931" cy="1376019"/>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1"/>
            <p:cNvSpPr/>
            <p:nvPr/>
          </p:nvSpPr>
          <p:spPr>
            <a:xfrm>
              <a:off x="7765719" y="3043254"/>
              <a:ext cx="248282" cy="488987"/>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1"/>
            <p:cNvSpPr/>
            <p:nvPr/>
          </p:nvSpPr>
          <p:spPr>
            <a:xfrm>
              <a:off x="7541515" y="3121588"/>
              <a:ext cx="331977" cy="45313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1"/>
            <p:cNvSpPr/>
            <p:nvPr/>
          </p:nvSpPr>
          <p:spPr>
            <a:xfrm>
              <a:off x="7628511" y="3612383"/>
              <a:ext cx="258616" cy="207839"/>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1"/>
            <p:cNvSpPr/>
            <p:nvPr/>
          </p:nvSpPr>
          <p:spPr>
            <a:xfrm>
              <a:off x="7812341" y="3764089"/>
              <a:ext cx="50328" cy="34071"/>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1"/>
            <p:cNvSpPr/>
            <p:nvPr/>
          </p:nvSpPr>
          <p:spPr>
            <a:xfrm>
              <a:off x="7652566" y="3612033"/>
              <a:ext cx="234562" cy="208190"/>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1"/>
            <p:cNvSpPr/>
            <p:nvPr/>
          </p:nvSpPr>
          <p:spPr>
            <a:xfrm>
              <a:off x="7658259" y="3509173"/>
              <a:ext cx="225541" cy="262259"/>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1"/>
            <p:cNvSpPr/>
            <p:nvPr/>
          </p:nvSpPr>
          <p:spPr>
            <a:xfrm>
              <a:off x="7673819" y="3529699"/>
              <a:ext cx="209982" cy="241735"/>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1"/>
            <p:cNvSpPr/>
            <p:nvPr/>
          </p:nvSpPr>
          <p:spPr>
            <a:xfrm>
              <a:off x="7726221" y="3550662"/>
              <a:ext cx="389953" cy="339246"/>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1"/>
            <p:cNvSpPr/>
            <p:nvPr/>
          </p:nvSpPr>
          <p:spPr>
            <a:xfrm>
              <a:off x="7726221" y="3550662"/>
              <a:ext cx="273855" cy="31075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1"/>
            <p:cNvSpPr/>
            <p:nvPr/>
          </p:nvSpPr>
          <p:spPr>
            <a:xfrm>
              <a:off x="7807407" y="3706747"/>
              <a:ext cx="170630" cy="199431"/>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1"/>
            <p:cNvSpPr/>
            <p:nvPr/>
          </p:nvSpPr>
          <p:spPr>
            <a:xfrm>
              <a:off x="7789862" y="3901021"/>
              <a:ext cx="281970" cy="842772"/>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1"/>
            <p:cNvSpPr/>
            <p:nvPr/>
          </p:nvSpPr>
          <p:spPr>
            <a:xfrm>
              <a:off x="7776258" y="3578311"/>
              <a:ext cx="66646" cy="65251"/>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1"/>
            <p:cNvSpPr/>
            <p:nvPr/>
          </p:nvSpPr>
          <p:spPr>
            <a:xfrm>
              <a:off x="7799409" y="3695827"/>
              <a:ext cx="59961" cy="51033"/>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1"/>
            <p:cNvSpPr/>
            <p:nvPr/>
          </p:nvSpPr>
          <p:spPr>
            <a:xfrm>
              <a:off x="7555732" y="474354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1"/>
            <p:cNvSpPr/>
            <p:nvPr/>
          </p:nvSpPr>
          <p:spPr>
            <a:xfrm>
              <a:off x="7603054" y="4737300"/>
              <a:ext cx="1226" cy="263"/>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1"/>
            <p:cNvSpPr/>
            <p:nvPr/>
          </p:nvSpPr>
          <p:spPr>
            <a:xfrm>
              <a:off x="7589625" y="4738818"/>
              <a:ext cx="4554" cy="642"/>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1"/>
            <p:cNvSpPr/>
            <p:nvPr/>
          </p:nvSpPr>
          <p:spPr>
            <a:xfrm>
              <a:off x="7567760" y="4741125"/>
              <a:ext cx="8962" cy="1109"/>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1"/>
            <p:cNvSpPr/>
            <p:nvPr/>
          </p:nvSpPr>
          <p:spPr>
            <a:xfrm>
              <a:off x="8195503" y="4334649"/>
              <a:ext cx="117" cy="29"/>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1"/>
            <p:cNvSpPr/>
            <p:nvPr/>
          </p:nvSpPr>
          <p:spPr>
            <a:xfrm>
              <a:off x="7579203" y="4740015"/>
              <a:ext cx="6335" cy="817"/>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1"/>
            <p:cNvSpPr/>
            <p:nvPr/>
          </p:nvSpPr>
          <p:spPr>
            <a:xfrm>
              <a:off x="7555732" y="4742526"/>
              <a:ext cx="9575" cy="1051"/>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1"/>
            <p:cNvSpPr/>
            <p:nvPr/>
          </p:nvSpPr>
          <p:spPr>
            <a:xfrm>
              <a:off x="8195591" y="4334241"/>
              <a:ext cx="234" cy="234"/>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1"/>
            <p:cNvSpPr/>
            <p:nvPr/>
          </p:nvSpPr>
          <p:spPr>
            <a:xfrm>
              <a:off x="7565278" y="4742205"/>
              <a:ext cx="2511" cy="350"/>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1"/>
            <p:cNvSpPr/>
            <p:nvPr/>
          </p:nvSpPr>
          <p:spPr>
            <a:xfrm>
              <a:off x="7585509" y="4739431"/>
              <a:ext cx="4145" cy="613"/>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1"/>
            <p:cNvSpPr/>
            <p:nvPr/>
          </p:nvSpPr>
          <p:spPr>
            <a:xfrm>
              <a:off x="7594150" y="4737533"/>
              <a:ext cx="8933" cy="1314"/>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1"/>
            <p:cNvSpPr/>
            <p:nvPr/>
          </p:nvSpPr>
          <p:spPr>
            <a:xfrm>
              <a:off x="7576693" y="4740803"/>
              <a:ext cx="2540" cy="350"/>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1"/>
            <p:cNvSpPr/>
            <p:nvPr/>
          </p:nvSpPr>
          <p:spPr>
            <a:xfrm>
              <a:off x="7604251" y="4698906"/>
              <a:ext cx="153990" cy="3842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1"/>
            <p:cNvSpPr/>
            <p:nvPr/>
          </p:nvSpPr>
          <p:spPr>
            <a:xfrm>
              <a:off x="7555732" y="4699023"/>
              <a:ext cx="389807" cy="444669"/>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1"/>
            <p:cNvSpPr/>
            <p:nvPr/>
          </p:nvSpPr>
          <p:spPr>
            <a:xfrm>
              <a:off x="8195591" y="4334445"/>
              <a:ext cx="29" cy="234"/>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1"/>
            <p:cNvSpPr/>
            <p:nvPr/>
          </p:nvSpPr>
          <p:spPr>
            <a:xfrm>
              <a:off x="7758217" y="4334241"/>
              <a:ext cx="516678" cy="809431"/>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71"/>
          <p:cNvSpPr/>
          <p:nvPr/>
        </p:nvSpPr>
        <p:spPr>
          <a:xfrm rot="-328127" flipH="1">
            <a:off x="3101906" y="634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1"/>
          <p:cNvSpPr/>
          <p:nvPr/>
        </p:nvSpPr>
        <p:spPr>
          <a:xfrm rot="-2699732">
            <a:off x="4351550" y="3742239"/>
            <a:ext cx="536619" cy="772497"/>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50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248235"/>
            <a:ext cx="6188401" cy="3323140"/>
          </a:xfrm>
        </p:spPr>
        <p:txBody>
          <a:bodyPr/>
          <a:lstStyle/>
          <a:p>
            <a:r>
              <a:rPr lang="hr-HR" sz="1400" b="1" dirty="0">
                <a:effectLst>
                  <a:outerShdw blurRad="38100" dist="38100" dir="2700000" algn="tl">
                    <a:srgbClr val="000000">
                      <a:alpha val="43137"/>
                    </a:srgbClr>
                  </a:outerShdw>
                </a:effectLst>
              </a:rPr>
              <a:t>STJECANJE STRUKOVNE KVALIFIKACIJE U TRAJANJU MANJEM OD TRI GODINE</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accent4">
                    <a:lumMod val="75000"/>
                  </a:schemeClr>
                </a:solidFill>
                <a:effectLst>
                  <a:outerShdw blurRad="38100" dist="38100" dir="2700000" algn="tl">
                    <a:srgbClr val="000000">
                      <a:alpha val="43137"/>
                    </a:srgbClr>
                  </a:outerShdw>
                </a:effectLst>
              </a:rPr>
              <a:t>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20 bodova) </a:t>
            </a:r>
          </a:p>
          <a:p>
            <a:endParaRPr lang="hr-HR" sz="1400" dirty="0">
              <a:effectLst>
                <a:outerShdw blurRad="38100" dist="38100" dir="2700000" algn="tl">
                  <a:srgbClr val="000000">
                    <a:alpha val="43137"/>
                  </a:srgbClr>
                </a:outerShdw>
              </a:effectLst>
            </a:endParaRPr>
          </a:p>
          <a:p>
            <a:r>
              <a:rPr lang="hr-HR" sz="1400" b="1" dirty="0">
                <a:effectLst>
                  <a:outerShdw blurRad="38100" dist="38100" dir="2700000" algn="tl">
                    <a:srgbClr val="000000">
                      <a:alpha val="43137"/>
                    </a:srgbClr>
                  </a:outerShdw>
                </a:effectLst>
              </a:rPr>
              <a:t>STRUKOVNE I OBRTNIČKE U TRAJANJU OD 3 GODINE</a:t>
            </a:r>
          </a:p>
          <a:p>
            <a:pPr marL="152400" indent="0">
              <a:buNone/>
            </a:pPr>
            <a:r>
              <a:rPr lang="hr-HR" sz="1400"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bg1">
                    <a:lumMod val="25000"/>
                  </a:schemeClr>
                </a:solidFill>
                <a:effectLst>
                  <a:outerShdw blurRad="38100" dist="38100" dir="2700000" algn="tl">
                    <a:srgbClr val="000000">
                      <a:alpha val="43137"/>
                    </a:srgbClr>
                  </a:outerShdw>
                </a:effectLst>
              </a:rPr>
              <a:t>+ zaključne ocjene 7. i 8.r iz HJ, MAT i EJ </a:t>
            </a:r>
            <a:r>
              <a:rPr lang="hr-HR" sz="1400" dirty="0">
                <a:effectLst>
                  <a:outerShdw blurRad="38100" dist="38100" dir="2700000" algn="tl">
                    <a:srgbClr val="000000">
                      <a:alpha val="43137"/>
                    </a:srgbClr>
                  </a:outerShdw>
                </a:effectLst>
              </a:rPr>
              <a:t/>
            </a:r>
            <a:br>
              <a:rPr lang="hr-HR" sz="1400" dirty="0">
                <a:effectLst>
                  <a:outerShdw blurRad="38100" dist="38100" dir="2700000" algn="tl">
                    <a:srgbClr val="000000">
                      <a:alpha val="43137"/>
                    </a:srgbClr>
                  </a:outerShdw>
                </a:effectLst>
              </a:rPr>
            </a:b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50 bodova)</a:t>
            </a:r>
          </a:p>
          <a:p>
            <a:endParaRPr lang="hr-HR" sz="1400" dirty="0">
              <a:effectLst>
                <a:outerShdw blurRad="38100" dist="38100" dir="2700000" algn="tl">
                  <a:srgbClr val="000000">
                    <a:alpha val="43137"/>
                  </a:srgbClr>
                </a:outerShdw>
              </a:effectLst>
            </a:endParaRPr>
          </a:p>
          <a:p>
            <a:r>
              <a:rPr lang="hr-HR" sz="1400" b="1" dirty="0">
                <a:effectLst>
                  <a:outerShdw blurRad="38100" dist="38100" dir="2700000" algn="tl">
                    <a:srgbClr val="000000">
                      <a:alpha val="43137"/>
                    </a:srgbClr>
                  </a:outerShdw>
                </a:effectLst>
              </a:rPr>
              <a:t>GIMNAZIJE I STRUKOVNE U TRAJANJU OD 4 GODINE</a:t>
            </a:r>
          </a:p>
          <a:p>
            <a:pPr marL="152400" indent="0">
              <a:buNone/>
            </a:pPr>
            <a:r>
              <a:rPr lang="hr-HR" sz="1400"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bg1">
                    <a:lumMod val="25000"/>
                  </a:schemeClr>
                </a:solidFill>
                <a:effectLst>
                  <a:outerShdw blurRad="38100" dist="38100" dir="2700000" algn="tl">
                    <a:srgbClr val="000000">
                      <a:alpha val="43137"/>
                    </a:srgbClr>
                  </a:outerShdw>
                </a:effectLst>
              </a:rPr>
              <a:t>+ zaključne ocjene 7. i 8.r iz HJ, MAT i EJ</a:t>
            </a:r>
          </a:p>
          <a:p>
            <a:pPr marL="152400" indent="0">
              <a:buNone/>
            </a:pPr>
            <a:r>
              <a:rPr lang="hr-HR" sz="1400" b="1" dirty="0">
                <a:solidFill>
                  <a:schemeClr val="bg1">
                    <a:lumMod val="25000"/>
                  </a:schemeClr>
                </a:solidFill>
                <a:effectLst>
                  <a:outerShdw blurRad="38100" dist="38100" dir="2700000" algn="tl">
                    <a:srgbClr val="000000">
                      <a:alpha val="43137"/>
                    </a:srgbClr>
                  </a:outerShdw>
                </a:effectLst>
              </a:rPr>
              <a:t> 	</a:t>
            </a:r>
            <a:r>
              <a:rPr lang="hr-HR" sz="1400" b="1" dirty="0">
                <a:solidFill>
                  <a:srgbClr val="7030A0"/>
                </a:solidFill>
                <a:effectLst>
                  <a:outerShdw blurRad="38100" dist="38100" dir="2700000" algn="tl">
                    <a:srgbClr val="000000">
                      <a:alpha val="43137"/>
                    </a:srgbClr>
                  </a:outerShdw>
                </a:effectLst>
              </a:rPr>
              <a:t>+ 2 predmeta iz Popisa važnih predmeta (zaključne ocjene 7. i 8.r)</a:t>
            </a:r>
            <a:br>
              <a:rPr lang="hr-HR" sz="1400" b="1" dirty="0">
                <a:solidFill>
                  <a:srgbClr val="7030A0"/>
                </a:solidFill>
                <a:effectLst>
                  <a:outerShdw blurRad="38100" dist="38100" dir="2700000" algn="tl">
                    <a:srgbClr val="000000">
                      <a:alpha val="43137"/>
                    </a:srgbClr>
                  </a:outerShdw>
                </a:effectLst>
              </a:rPr>
            </a:br>
            <a:r>
              <a:rPr lang="hr-HR" sz="1400" dirty="0">
                <a:effectLst>
                  <a:outerShdw blurRad="38100" dist="38100" dir="2700000" algn="tl">
                    <a:srgbClr val="000000">
                      <a:alpha val="43137"/>
                    </a:srgbClr>
                  </a:outerShdw>
                </a:effectLst>
              </a:rPr>
              <a:t> 	</a:t>
            </a:r>
            <a:r>
              <a:rPr lang="hr-HR" sz="1400" b="1" dirty="0">
                <a:solidFill>
                  <a:srgbClr val="0070C0"/>
                </a:solidFill>
                <a:effectLst>
                  <a:outerShdw blurRad="38100" dist="38100" dir="2700000" algn="tl">
                    <a:srgbClr val="000000">
                      <a:alpha val="43137"/>
                    </a:srgbClr>
                  </a:outerShdw>
                </a:effectLst>
              </a:rPr>
              <a:t>+ 1 predmet koji samostalno određuje škola u 7. i 8.r </a:t>
            </a:r>
          </a:p>
          <a:p>
            <a:pPr marL="152400" indent="0">
              <a:buNone/>
            </a:pP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80 bodova)</a:t>
            </a:r>
          </a:p>
          <a:p>
            <a:endParaRPr lang="hr-HR"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svima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ZAJEDNIČKI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ZAJEDNIČKI ELEMENT</a:t>
              </a:r>
            </a:p>
          </p:txBody>
        </p:sp>
      </p:grpSp>
      <p:grpSp>
        <p:nvGrpSpPr>
          <p:cNvPr id="7" name="Google Shape;1830;p82">
            <a:extLst>
              <a:ext uri="{FF2B5EF4-FFF2-40B4-BE49-F238E27FC236}">
                <a16:creationId xmlns:a16="http://schemas.microsoft.com/office/drawing/2014/main" id="{70C0A3EC-E1FA-4611-8039-48E1191497E3}"/>
              </a:ext>
            </a:extLst>
          </p:cNvPr>
          <p:cNvGrpSpPr/>
          <p:nvPr/>
        </p:nvGrpSpPr>
        <p:grpSpPr>
          <a:xfrm rot="-790651" flipH="1">
            <a:off x="535977" y="207206"/>
            <a:ext cx="998591" cy="514276"/>
            <a:chOff x="1255637" y="720502"/>
            <a:chExt cx="761125" cy="522000"/>
          </a:xfrm>
        </p:grpSpPr>
        <p:sp>
          <p:nvSpPr>
            <p:cNvPr id="8" name="Google Shape;1831;p82">
              <a:extLst>
                <a:ext uri="{FF2B5EF4-FFF2-40B4-BE49-F238E27FC236}">
                  <a16:creationId xmlns:a16="http://schemas.microsoft.com/office/drawing/2014/main" id="{12A28F99-E062-4E1C-98A9-57FE2582A07F}"/>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A4F6BC88-2F85-42CB-816A-347672094A4D}"/>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83932C80-11FC-45EE-913E-BDBDBB76AF9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49FC132E-44BC-4491-8599-7093C270FD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ED82F4DD-C3AC-4845-9DF2-7F96C9A61E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985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OPĆA GIMNAZIJA (4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ext uri="{D42A27DB-BD31-4B8C-83A1-F6EECF244321}">
                <p14:modId xmlns:p14="http://schemas.microsoft.com/office/powerpoint/2010/main" val="269294472"/>
              </p:ext>
            </p:extLst>
          </p:nvPr>
        </p:nvGraphicFramePr>
        <p:xfrm>
          <a:off x="415200" y="1259743"/>
          <a:ext cx="2297520" cy="2225040"/>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Razred</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PROSJEK</a:t>
                      </a:r>
                    </a:p>
                  </a:txBody>
                  <a:tcPr/>
                </a:tc>
                <a:extLst>
                  <a:ext uri="{0D108BD9-81ED-4DB2-BD59-A6C34878D82A}">
                    <a16:rowId xmlns:a16="http://schemas.microsoft.com/office/drawing/2014/main" val="1040554797"/>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5.r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4,69</a:t>
                      </a:r>
                    </a:p>
                  </a:txBody>
                  <a:tcPr marL="91478" marR="91478" marT="45650" marB="45650" anchor="ctr"/>
                </a:tc>
                <a:extLst>
                  <a:ext uri="{0D108BD9-81ED-4DB2-BD59-A6C34878D82A}">
                    <a16:rowId xmlns:a16="http://schemas.microsoft.com/office/drawing/2014/main" val="3819656310"/>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6.r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4,77</a:t>
                      </a:r>
                    </a:p>
                  </a:txBody>
                  <a:tcPr marL="91478" marR="91478" marT="45650" marB="45650" anchor="ctr"/>
                </a:tc>
                <a:extLst>
                  <a:ext uri="{0D108BD9-81ED-4DB2-BD59-A6C34878D82A}">
                    <a16:rowId xmlns:a16="http://schemas.microsoft.com/office/drawing/2014/main" val="41038081"/>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7.r </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4,73</a:t>
                      </a:r>
                    </a:p>
                  </a:txBody>
                  <a:tcPr marL="91478" marR="91478" marT="45650" marB="45650" anchor="ctr"/>
                </a:tc>
                <a:extLst>
                  <a:ext uri="{0D108BD9-81ED-4DB2-BD59-A6C34878D82A}">
                    <a16:rowId xmlns:a16="http://schemas.microsoft.com/office/drawing/2014/main" val="126435875"/>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8.r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4,87</a:t>
                      </a:r>
                    </a:p>
                  </a:txBody>
                  <a:tcPr marL="91478" marR="91478" marT="45650" marB="45650" anchor="ctr"/>
                </a:tc>
                <a:extLst>
                  <a:ext uri="{0D108BD9-81ED-4DB2-BD59-A6C34878D82A}">
                    <a16:rowId xmlns:a16="http://schemas.microsoft.com/office/drawing/2014/main" val="3177737437"/>
                  </a:ext>
                </a:extLst>
              </a:tr>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Ukupno:</a:t>
                      </a:r>
                    </a:p>
                  </a:txBody>
                  <a:tcPr/>
                </a:tc>
                <a:tc>
                  <a:txBody>
                    <a:bodyPr/>
                    <a:lstStyle/>
                    <a:p>
                      <a:pPr algn="ctr"/>
                      <a:r>
                        <a:rPr lang="hr-HR" sz="1600" b="1" dirty="0">
                          <a:solidFill>
                            <a:srgbClr val="FF0000"/>
                          </a:solidFill>
                          <a:effectLst>
                            <a:outerShdw blurRad="38100" dist="38100" dir="2700000" algn="tl">
                              <a:srgbClr val="000000">
                                <a:alpha val="43137"/>
                              </a:srgbClr>
                            </a:outerShdw>
                          </a:effectLst>
                          <a:latin typeface="Barlow" panose="00000500000000000000" pitchFamily="2" charset="-18"/>
                        </a:rPr>
                        <a:t>19,06</a:t>
                      </a:r>
                    </a:p>
                  </a:txBody>
                  <a:tcPr marL="91478" marR="91478" marT="45650" marB="45650"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1886088035"/>
              </p:ext>
            </p:extLst>
          </p:nvPr>
        </p:nvGraphicFramePr>
        <p:xfrm>
          <a:off x="2804161" y="1259743"/>
          <a:ext cx="3116580" cy="3627753"/>
        </p:xfrm>
        <a:graphic>
          <a:graphicData uri="http://schemas.openxmlformats.org/drawingml/2006/table">
            <a:tbl>
              <a:tblPr firstRow="1" bandRow="1">
                <a:tableStyleId>{BC89EF96-8CEA-46FF-86C4-4CE0E7609802}</a:tableStyleId>
              </a:tblPr>
              <a:tblGrid>
                <a:gridCol w="1013459">
                  <a:extLst>
                    <a:ext uri="{9D8B030D-6E8A-4147-A177-3AD203B41FA5}">
                      <a16:colId xmlns:a16="http://schemas.microsoft.com/office/drawing/2014/main" val="2688232328"/>
                    </a:ext>
                  </a:extLst>
                </a:gridCol>
                <a:gridCol w="1020684">
                  <a:extLst>
                    <a:ext uri="{9D8B030D-6E8A-4147-A177-3AD203B41FA5}">
                      <a16:colId xmlns:a16="http://schemas.microsoft.com/office/drawing/2014/main" val="3966917641"/>
                    </a:ext>
                  </a:extLst>
                </a:gridCol>
                <a:gridCol w="1082437">
                  <a:extLst>
                    <a:ext uri="{9D8B030D-6E8A-4147-A177-3AD203B41FA5}">
                      <a16:colId xmlns:a16="http://schemas.microsoft.com/office/drawing/2014/main" val="872609728"/>
                    </a:ext>
                  </a:extLst>
                </a:gridCol>
              </a:tblGrid>
              <a:tr h="869101">
                <a:tc>
                  <a:txBody>
                    <a:bodyPr/>
                    <a:lstStyle/>
                    <a:p>
                      <a:pPr algn="ctr"/>
                      <a:r>
                        <a:rPr lang="hr-HR" sz="1200" b="1" dirty="0">
                          <a:effectLst>
                            <a:outerShdw blurRad="38100" dist="38100" dir="2700000" algn="tl">
                              <a:srgbClr val="000000">
                                <a:alpha val="43137"/>
                              </a:srgbClr>
                            </a:outerShdw>
                          </a:effectLst>
                        </a:rPr>
                        <a:t>PREDMETI</a:t>
                      </a:r>
                      <a:endParaRPr lang="hr-HR" sz="10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7.r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8.r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522466090"/>
                  </a:ext>
                </a:extLst>
              </a:tr>
              <a:tr h="445679">
                <a:tc>
                  <a:txBody>
                    <a:bodyPr/>
                    <a:lstStyle/>
                    <a:p>
                      <a:pPr algn="ctr"/>
                      <a:r>
                        <a:rPr lang="hr-HR" sz="1200" b="0" dirty="0">
                          <a:effectLst>
                            <a:outerShdw blurRad="38100" dist="38100" dir="2700000" algn="tl">
                              <a:srgbClr val="000000">
                                <a:alpha val="43137"/>
                              </a:srgbClr>
                            </a:outerShdw>
                          </a:effectLst>
                        </a:rPr>
                        <a:t>Hrvatski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jezik</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3651631359"/>
                  </a:ext>
                </a:extLst>
              </a:tr>
              <a:tr h="489011">
                <a:tc>
                  <a:txBody>
                    <a:bodyPr/>
                    <a:lstStyle/>
                    <a:p>
                      <a:pPr algn="ctr"/>
                      <a:r>
                        <a:rPr lang="hr-HR" sz="1200" b="0" dirty="0">
                          <a:effectLst>
                            <a:outerShdw blurRad="38100" dist="38100" dir="2700000" algn="tl">
                              <a:srgbClr val="000000">
                                <a:alpha val="43137"/>
                              </a:srgbClr>
                            </a:outerShdw>
                          </a:effectLst>
                        </a:rPr>
                        <a:t>Strani jezik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(EJ)</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1390491071"/>
                  </a:ext>
                </a:extLst>
              </a:tr>
              <a:tr h="344114">
                <a:tc>
                  <a:txBody>
                    <a:bodyPr/>
                    <a:lstStyle/>
                    <a:p>
                      <a:pPr algn="ctr"/>
                      <a:r>
                        <a:rPr lang="hr-HR" sz="1200" b="0" dirty="0">
                          <a:effectLst>
                            <a:outerShdw blurRad="38100" dist="38100" dir="2700000" algn="tl">
                              <a:srgbClr val="000000">
                                <a:alpha val="43137"/>
                              </a:srgbClr>
                            </a:outerShdw>
                          </a:effectLst>
                        </a:rPr>
                        <a:t>Matematika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599254190"/>
                  </a:ext>
                </a:extLst>
              </a:tr>
              <a:tr h="326823">
                <a:tc>
                  <a:txBody>
                    <a:bodyPr/>
                    <a:lstStyle/>
                    <a:p>
                      <a:pPr algn="ctr"/>
                      <a:r>
                        <a:rPr lang="hr-HR" sz="1200" b="0" dirty="0">
                          <a:effectLst>
                            <a:outerShdw blurRad="38100" dist="38100" dir="2700000" algn="tl">
                              <a:srgbClr val="000000">
                                <a:alpha val="43137"/>
                              </a:srgbClr>
                            </a:outerShdw>
                          </a:effectLst>
                        </a:rPr>
                        <a:t>Povijest</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3368402363"/>
                  </a:ext>
                </a:extLst>
              </a:tr>
              <a:tr h="344114">
                <a:tc>
                  <a:txBody>
                    <a:bodyPr/>
                    <a:lstStyle/>
                    <a:p>
                      <a:pPr algn="ctr"/>
                      <a:r>
                        <a:rPr lang="hr-HR" sz="1200" b="0" dirty="0">
                          <a:effectLst>
                            <a:outerShdw blurRad="38100" dist="38100" dir="2700000" algn="tl">
                              <a:srgbClr val="000000">
                                <a:alpha val="43137"/>
                              </a:srgbClr>
                            </a:outerShdw>
                          </a:effectLst>
                        </a:rPr>
                        <a:t>Geografija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308688458"/>
                  </a:ext>
                </a:extLst>
              </a:tr>
              <a:tr h="431334">
                <a:tc>
                  <a:txBody>
                    <a:bodyPr/>
                    <a:lstStyle/>
                    <a:p>
                      <a:pPr algn="ctr"/>
                      <a:r>
                        <a:rPr lang="hr-HR" sz="1200" b="0" dirty="0">
                          <a:effectLst>
                            <a:outerShdw blurRad="38100" dist="38100" dir="2700000" algn="tl">
                              <a:srgbClr val="000000">
                                <a:alpha val="43137"/>
                              </a:srgbClr>
                            </a:outerShdw>
                          </a:effectLst>
                        </a:rPr>
                        <a:t>Biologija?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1327618141"/>
                  </a:ext>
                </a:extLst>
              </a:tr>
              <a:tr h="326823">
                <a:tc>
                  <a:txBody>
                    <a:bodyPr/>
                    <a:lstStyle/>
                    <a:p>
                      <a:pPr algn="ctr"/>
                      <a:r>
                        <a:rPr lang="hr-HR" sz="1600" b="1" dirty="0">
                          <a:solidFill>
                            <a:srgbClr val="002060"/>
                          </a:solidFill>
                          <a:effectLst>
                            <a:outerShdw blurRad="38100" dist="38100" dir="2700000" algn="tl">
                              <a:srgbClr val="000000">
                                <a:alpha val="43137"/>
                              </a:srgbClr>
                            </a:outerShdw>
                          </a:effectLst>
                        </a:rPr>
                        <a:t>Ukupno:</a:t>
                      </a:r>
                      <a:endParaRPr lang="hr-HR" sz="12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27</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29</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ext uri="{D42A27DB-BD31-4B8C-83A1-F6EECF244321}">
                <p14:modId xmlns:p14="http://schemas.microsoft.com/office/powerpoint/2010/main" val="1470065057"/>
              </p:ext>
            </p:extLst>
          </p:nvPr>
        </p:nvGraphicFramePr>
        <p:xfrm>
          <a:off x="6012182" y="1259743"/>
          <a:ext cx="2297520" cy="3646573"/>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417149">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Elementi</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BODOVI</a:t>
                      </a:r>
                    </a:p>
                  </a:txBody>
                  <a:tcPr/>
                </a:tc>
                <a:extLst>
                  <a:ext uri="{0D108BD9-81ED-4DB2-BD59-A6C34878D82A}">
                    <a16:rowId xmlns:a16="http://schemas.microsoft.com/office/drawing/2014/main" val="1040554797"/>
                  </a:ext>
                </a:extLst>
              </a:tr>
              <a:tr h="455122">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Prosjeci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5.-8.r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19,06</a:t>
                      </a:r>
                    </a:p>
                  </a:txBody>
                  <a:tcPr marL="91446" marR="91446" marT="45694" marB="45694" anchor="ctr"/>
                </a:tc>
                <a:extLst>
                  <a:ext uri="{0D108BD9-81ED-4DB2-BD59-A6C34878D82A}">
                    <a16:rowId xmlns:a16="http://schemas.microsoft.com/office/drawing/2014/main" val="3819656310"/>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7.r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27</a:t>
                      </a:r>
                    </a:p>
                  </a:txBody>
                  <a:tcPr marL="91446" marR="91446" marT="45694" marB="45694" anchor="ctr"/>
                </a:tc>
                <a:extLst>
                  <a:ext uri="{0D108BD9-81ED-4DB2-BD59-A6C34878D82A}">
                    <a16:rowId xmlns:a16="http://schemas.microsoft.com/office/drawing/2014/main" val="41038081"/>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29</a:t>
                      </a:r>
                    </a:p>
                  </a:txBody>
                  <a:tcPr marL="91446" marR="91446" marT="45694" marB="45694" anchor="ctr"/>
                </a:tc>
                <a:extLst>
                  <a:ext uri="{0D108BD9-81ED-4DB2-BD59-A6C34878D82A}">
                    <a16:rowId xmlns:a16="http://schemas.microsoft.com/office/drawing/2014/main" val="126435875"/>
                  </a:ext>
                </a:extLst>
              </a:tr>
              <a:tr h="791142">
                <a:tc>
                  <a:txBody>
                    <a:bodyPr/>
                    <a:lstStyle/>
                    <a:p>
                      <a:pPr algn="ctr"/>
                      <a:r>
                        <a:rPr lang="hr-HR" sz="16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1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46" marR="91446" marT="45694" marB="45694" anchor="ctr"/>
                </a:tc>
                <a:tc>
                  <a:txBody>
                    <a:bodyPr/>
                    <a:lstStyle/>
                    <a:p>
                      <a:pPr algn="ctr"/>
                      <a:r>
                        <a:rPr lang="hr-HR" sz="1600" b="1" u="none" dirty="0">
                          <a:solidFill>
                            <a:srgbClr val="FF0000"/>
                          </a:solidFill>
                          <a:effectLst>
                            <a:outerShdw blurRad="38100" dist="38100" dir="2700000" algn="tl">
                              <a:srgbClr val="000000">
                                <a:alpha val="43137"/>
                              </a:srgbClr>
                            </a:outerShdw>
                          </a:effectLst>
                          <a:latin typeface="Barlow" panose="00000500000000000000" pitchFamily="2" charset="-18"/>
                        </a:rPr>
                        <a:t>75,06</a:t>
                      </a:r>
                    </a:p>
                  </a:txBody>
                  <a:tcPr marL="91446" marR="91446" marT="45694" marB="45694"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FECE0946-626F-4482-9AB7-B595CA17EEDC}"/>
              </a:ext>
            </a:extLst>
          </p:cNvPr>
          <p:cNvSpPr txBox="1">
            <a:spLocks/>
          </p:cNvSpPr>
          <p:nvPr/>
        </p:nvSpPr>
        <p:spPr>
          <a:xfrm>
            <a:off x="354241" y="4001474"/>
            <a:ext cx="2297520" cy="27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000"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50381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PRODAVAČ (3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ext uri="{D42A27DB-BD31-4B8C-83A1-F6EECF244321}">
                <p14:modId xmlns:p14="http://schemas.microsoft.com/office/powerpoint/2010/main" val="2270906970"/>
              </p:ext>
            </p:extLst>
          </p:nvPr>
        </p:nvGraphicFramePr>
        <p:xfrm>
          <a:off x="415200" y="1459230"/>
          <a:ext cx="2297520" cy="2225040"/>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Razred</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PROSJEK</a:t>
                      </a:r>
                    </a:p>
                  </a:txBody>
                  <a:tcPr/>
                </a:tc>
                <a:extLst>
                  <a:ext uri="{0D108BD9-81ED-4DB2-BD59-A6C34878D82A}">
                    <a16:rowId xmlns:a16="http://schemas.microsoft.com/office/drawing/2014/main" val="1040554797"/>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5.r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3,33</a:t>
                      </a:r>
                    </a:p>
                  </a:txBody>
                  <a:tcPr marL="91478" marR="91478" marT="45650" marB="45650" anchor="ctr"/>
                </a:tc>
                <a:extLst>
                  <a:ext uri="{0D108BD9-81ED-4DB2-BD59-A6C34878D82A}">
                    <a16:rowId xmlns:a16="http://schemas.microsoft.com/office/drawing/2014/main" val="3819656310"/>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6.r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3,58</a:t>
                      </a:r>
                    </a:p>
                  </a:txBody>
                  <a:tcPr marL="91478" marR="91478" marT="45650" marB="45650" anchor="ctr"/>
                </a:tc>
                <a:extLst>
                  <a:ext uri="{0D108BD9-81ED-4DB2-BD59-A6C34878D82A}">
                    <a16:rowId xmlns:a16="http://schemas.microsoft.com/office/drawing/2014/main" val="41038081"/>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7.r </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3,14</a:t>
                      </a:r>
                    </a:p>
                  </a:txBody>
                  <a:tcPr marL="91478" marR="91478" marT="45650" marB="45650" anchor="ctr"/>
                </a:tc>
                <a:extLst>
                  <a:ext uri="{0D108BD9-81ED-4DB2-BD59-A6C34878D82A}">
                    <a16:rowId xmlns:a16="http://schemas.microsoft.com/office/drawing/2014/main" val="126435875"/>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8.r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3,35</a:t>
                      </a:r>
                    </a:p>
                  </a:txBody>
                  <a:tcPr marL="91478" marR="91478" marT="45650" marB="45650" anchor="ctr"/>
                </a:tc>
                <a:extLst>
                  <a:ext uri="{0D108BD9-81ED-4DB2-BD59-A6C34878D82A}">
                    <a16:rowId xmlns:a16="http://schemas.microsoft.com/office/drawing/2014/main" val="3177737437"/>
                  </a:ext>
                </a:extLst>
              </a:tr>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Ukupno:</a:t>
                      </a:r>
                    </a:p>
                  </a:txBody>
                  <a:tcPr/>
                </a:tc>
                <a:tc>
                  <a:txBody>
                    <a:bodyPr/>
                    <a:lstStyle/>
                    <a:p>
                      <a:pPr algn="ctr"/>
                      <a:r>
                        <a:rPr lang="hr-HR" sz="1600" b="1" dirty="0">
                          <a:solidFill>
                            <a:srgbClr val="FF0000"/>
                          </a:solidFill>
                          <a:effectLst>
                            <a:outerShdw blurRad="38100" dist="38100" dir="2700000" algn="tl">
                              <a:srgbClr val="000000">
                                <a:alpha val="43137"/>
                              </a:srgbClr>
                            </a:outerShdw>
                          </a:effectLst>
                          <a:latin typeface="Barlow" panose="00000500000000000000" pitchFamily="2" charset="-18"/>
                        </a:rPr>
                        <a:t>13,40</a:t>
                      </a:r>
                    </a:p>
                  </a:txBody>
                  <a:tcPr marL="91478" marR="91478" marT="45650" marB="45650"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629535264"/>
              </p:ext>
            </p:extLst>
          </p:nvPr>
        </p:nvGraphicFramePr>
        <p:xfrm>
          <a:off x="2804161" y="1459230"/>
          <a:ext cx="3116580" cy="2584826"/>
        </p:xfrm>
        <a:graphic>
          <a:graphicData uri="http://schemas.openxmlformats.org/drawingml/2006/table">
            <a:tbl>
              <a:tblPr firstRow="1" bandRow="1">
                <a:tableStyleId>{BC89EF96-8CEA-46FF-86C4-4CE0E7609802}</a:tableStyleId>
              </a:tblPr>
              <a:tblGrid>
                <a:gridCol w="1013459">
                  <a:extLst>
                    <a:ext uri="{9D8B030D-6E8A-4147-A177-3AD203B41FA5}">
                      <a16:colId xmlns:a16="http://schemas.microsoft.com/office/drawing/2014/main" val="2688232328"/>
                    </a:ext>
                  </a:extLst>
                </a:gridCol>
                <a:gridCol w="1020684">
                  <a:extLst>
                    <a:ext uri="{9D8B030D-6E8A-4147-A177-3AD203B41FA5}">
                      <a16:colId xmlns:a16="http://schemas.microsoft.com/office/drawing/2014/main" val="3966917641"/>
                    </a:ext>
                  </a:extLst>
                </a:gridCol>
                <a:gridCol w="1082437">
                  <a:extLst>
                    <a:ext uri="{9D8B030D-6E8A-4147-A177-3AD203B41FA5}">
                      <a16:colId xmlns:a16="http://schemas.microsoft.com/office/drawing/2014/main" val="872609728"/>
                    </a:ext>
                  </a:extLst>
                </a:gridCol>
              </a:tblGrid>
              <a:tr h="869101">
                <a:tc>
                  <a:txBody>
                    <a:bodyPr/>
                    <a:lstStyle/>
                    <a:p>
                      <a:pPr algn="ctr"/>
                      <a:r>
                        <a:rPr lang="hr-HR" sz="1200" b="1" dirty="0">
                          <a:effectLst>
                            <a:outerShdw blurRad="38100" dist="38100" dir="2700000" algn="tl">
                              <a:srgbClr val="000000">
                                <a:alpha val="43137"/>
                              </a:srgbClr>
                            </a:outerShdw>
                          </a:effectLst>
                        </a:rPr>
                        <a:t>PREDMETI</a:t>
                      </a:r>
                      <a:endParaRPr lang="hr-HR" sz="10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7.r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8.r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522466090"/>
                  </a:ext>
                </a:extLst>
              </a:tr>
              <a:tr h="445679">
                <a:tc>
                  <a:txBody>
                    <a:bodyPr/>
                    <a:lstStyle/>
                    <a:p>
                      <a:pPr algn="ctr"/>
                      <a:r>
                        <a:rPr lang="hr-HR" sz="1200" b="0" dirty="0">
                          <a:effectLst>
                            <a:outerShdw blurRad="38100" dist="38100" dir="2700000" algn="tl">
                              <a:srgbClr val="000000">
                                <a:alpha val="43137"/>
                              </a:srgbClr>
                            </a:outerShdw>
                          </a:effectLst>
                        </a:rPr>
                        <a:t>Hrvatski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jezik</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2</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extLst>
                  <a:ext uri="{0D108BD9-81ED-4DB2-BD59-A6C34878D82A}">
                    <a16:rowId xmlns:a16="http://schemas.microsoft.com/office/drawing/2014/main" val="3651631359"/>
                  </a:ext>
                </a:extLst>
              </a:tr>
              <a:tr h="489011">
                <a:tc>
                  <a:txBody>
                    <a:bodyPr/>
                    <a:lstStyle/>
                    <a:p>
                      <a:pPr algn="ctr"/>
                      <a:r>
                        <a:rPr lang="hr-HR" sz="1200" b="0" dirty="0">
                          <a:effectLst>
                            <a:outerShdw blurRad="38100" dist="38100" dir="2700000" algn="tl">
                              <a:srgbClr val="000000">
                                <a:alpha val="43137"/>
                              </a:srgbClr>
                            </a:outerShdw>
                          </a:effectLst>
                        </a:rPr>
                        <a:t>Strani jezik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(EJ)</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3</a:t>
                      </a:r>
                    </a:p>
                  </a:txBody>
                  <a:tcPr marL="91438" marR="91438" marT="45705" marB="45705" anchor="ctr"/>
                </a:tc>
                <a:extLst>
                  <a:ext uri="{0D108BD9-81ED-4DB2-BD59-A6C34878D82A}">
                    <a16:rowId xmlns:a16="http://schemas.microsoft.com/office/drawing/2014/main" val="1390491071"/>
                  </a:ext>
                </a:extLst>
              </a:tr>
              <a:tr h="411885">
                <a:tc>
                  <a:txBody>
                    <a:bodyPr/>
                    <a:lstStyle/>
                    <a:p>
                      <a:pPr algn="ctr"/>
                      <a:r>
                        <a:rPr lang="hr-HR" sz="1200" b="0" dirty="0">
                          <a:effectLst>
                            <a:outerShdw blurRad="38100" dist="38100" dir="2700000" algn="tl">
                              <a:srgbClr val="000000">
                                <a:alpha val="43137"/>
                              </a:srgbClr>
                            </a:outerShdw>
                          </a:effectLst>
                        </a:rPr>
                        <a:t>Matematika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extLst>
                  <a:ext uri="{0D108BD9-81ED-4DB2-BD59-A6C34878D82A}">
                    <a16:rowId xmlns:a16="http://schemas.microsoft.com/office/drawing/2014/main" val="2599254190"/>
                  </a:ext>
                </a:extLst>
              </a:tr>
              <a:tr h="326823">
                <a:tc>
                  <a:txBody>
                    <a:bodyPr/>
                    <a:lstStyle/>
                    <a:p>
                      <a:pPr algn="ctr"/>
                      <a:r>
                        <a:rPr lang="hr-HR" sz="1600" b="1" dirty="0">
                          <a:solidFill>
                            <a:srgbClr val="002060"/>
                          </a:solidFill>
                          <a:effectLst>
                            <a:outerShdw blurRad="38100" dist="38100" dir="2700000" algn="tl">
                              <a:srgbClr val="000000">
                                <a:alpha val="43137"/>
                              </a:srgbClr>
                            </a:outerShdw>
                          </a:effectLst>
                        </a:rPr>
                        <a:t>Ukupno:</a:t>
                      </a:r>
                      <a:endParaRPr lang="hr-HR" sz="12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6</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7</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ext uri="{D42A27DB-BD31-4B8C-83A1-F6EECF244321}">
                <p14:modId xmlns:p14="http://schemas.microsoft.com/office/powerpoint/2010/main" val="4201928462"/>
              </p:ext>
            </p:extLst>
          </p:nvPr>
        </p:nvGraphicFramePr>
        <p:xfrm>
          <a:off x="6012182" y="1259743"/>
          <a:ext cx="2297520" cy="3646573"/>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417149">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Elementi</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BODOVI</a:t>
                      </a:r>
                    </a:p>
                  </a:txBody>
                  <a:tcPr/>
                </a:tc>
                <a:extLst>
                  <a:ext uri="{0D108BD9-81ED-4DB2-BD59-A6C34878D82A}">
                    <a16:rowId xmlns:a16="http://schemas.microsoft.com/office/drawing/2014/main" val="1040554797"/>
                  </a:ext>
                </a:extLst>
              </a:tr>
              <a:tr h="455122">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Prosjeci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5.-8.r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13,40</a:t>
                      </a:r>
                    </a:p>
                  </a:txBody>
                  <a:tcPr marL="91446" marR="91446" marT="45694" marB="45694" anchor="ctr"/>
                </a:tc>
                <a:extLst>
                  <a:ext uri="{0D108BD9-81ED-4DB2-BD59-A6C34878D82A}">
                    <a16:rowId xmlns:a16="http://schemas.microsoft.com/office/drawing/2014/main" val="3819656310"/>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7.r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6</a:t>
                      </a:r>
                    </a:p>
                  </a:txBody>
                  <a:tcPr marL="91446" marR="91446" marT="45694" marB="45694" anchor="ctr"/>
                </a:tc>
                <a:extLst>
                  <a:ext uri="{0D108BD9-81ED-4DB2-BD59-A6C34878D82A}">
                    <a16:rowId xmlns:a16="http://schemas.microsoft.com/office/drawing/2014/main" val="41038081"/>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7</a:t>
                      </a:r>
                    </a:p>
                  </a:txBody>
                  <a:tcPr marL="91446" marR="91446" marT="45694" marB="45694" anchor="ctr"/>
                </a:tc>
                <a:extLst>
                  <a:ext uri="{0D108BD9-81ED-4DB2-BD59-A6C34878D82A}">
                    <a16:rowId xmlns:a16="http://schemas.microsoft.com/office/drawing/2014/main" val="126435875"/>
                  </a:ext>
                </a:extLst>
              </a:tr>
              <a:tr h="791142">
                <a:tc>
                  <a:txBody>
                    <a:bodyPr/>
                    <a:lstStyle/>
                    <a:p>
                      <a:pPr algn="ctr"/>
                      <a:r>
                        <a:rPr lang="hr-HR" sz="16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1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46" marR="91446" marT="45694" marB="45694" anchor="ctr"/>
                </a:tc>
                <a:tc>
                  <a:txBody>
                    <a:bodyPr/>
                    <a:lstStyle/>
                    <a:p>
                      <a:pPr algn="ctr"/>
                      <a:r>
                        <a:rPr lang="hr-HR" sz="1600" b="1" u="none" dirty="0">
                          <a:solidFill>
                            <a:srgbClr val="FF0000"/>
                          </a:solidFill>
                          <a:effectLst>
                            <a:outerShdw blurRad="38100" dist="38100" dir="2700000" algn="tl">
                              <a:srgbClr val="000000">
                                <a:alpha val="43137"/>
                              </a:srgbClr>
                            </a:outerShdw>
                          </a:effectLst>
                          <a:latin typeface="Barlow" panose="00000500000000000000" pitchFamily="2" charset="-18"/>
                        </a:rPr>
                        <a:t>26,40</a:t>
                      </a:r>
                    </a:p>
                  </a:txBody>
                  <a:tcPr marL="91446" marR="91446" marT="45694" marB="45694"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A6B2DE04-BA08-4C14-95C1-E80345D5D32E}"/>
              </a:ext>
            </a:extLst>
          </p:cNvPr>
          <p:cNvSpPr txBox="1">
            <a:spLocks/>
          </p:cNvSpPr>
          <p:nvPr/>
        </p:nvSpPr>
        <p:spPr>
          <a:xfrm>
            <a:off x="415200" y="4458674"/>
            <a:ext cx="5505541" cy="27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000"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68530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3853" y="745146"/>
            <a:ext cx="7702500" cy="1898400"/>
          </a:xfrm>
        </p:spPr>
        <p:txBody>
          <a:bodyPr/>
          <a:lstStyle/>
          <a:p>
            <a:r>
              <a:rPr lang="hr-HR" sz="4000" dirty="0" smtClean="0"/>
              <a:t>Izračunaj bodove!</a:t>
            </a:r>
            <a:br>
              <a:rPr lang="hr-HR" sz="4000" dirty="0" smtClean="0"/>
            </a:br>
            <a:r>
              <a:rPr lang="hr-HR" sz="4000" dirty="0"/>
              <a:t/>
            </a:r>
            <a:br>
              <a:rPr lang="hr-HR" sz="4000" dirty="0"/>
            </a:br>
            <a:r>
              <a:rPr lang="hr-HR" sz="4000" dirty="0" smtClean="0"/>
              <a:t/>
            </a:r>
            <a:br>
              <a:rPr lang="hr-HR" sz="4000" dirty="0" smtClean="0"/>
            </a:br>
            <a:r>
              <a:rPr lang="hr-HR" sz="2800" dirty="0">
                <a:latin typeface="Barlow" panose="020B0604020202020204" charset="-18"/>
              </a:rPr>
              <a:t>https://www.srednja.hr/srednja-kalkulator/</a:t>
            </a: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09" y="646547"/>
            <a:ext cx="2108200" cy="1581150"/>
          </a:xfrm>
          <a:prstGeom prst="rect">
            <a:avLst/>
          </a:prstGeom>
        </p:spPr>
      </p:pic>
    </p:spTree>
    <p:extLst>
      <p:ext uri="{BB962C8B-B14F-4D97-AF65-F5344CB8AC3E}">
        <p14:creationId xmlns:p14="http://schemas.microsoft.com/office/powerpoint/2010/main" val="217561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405662"/>
            <a:ext cx="6188401" cy="3197638"/>
          </a:xfrm>
        </p:spPr>
        <p:txBody>
          <a:bodyPr/>
          <a:lstStyle/>
          <a:p>
            <a:pPr marL="152400" indent="0" algn="ctr">
              <a:buNone/>
            </a:pPr>
            <a:r>
              <a:rPr lang="hr-HR" sz="1800" b="1" i="1" dirty="0">
                <a:solidFill>
                  <a:srgbClr val="CC0099"/>
                </a:solidFill>
                <a:effectLst>
                  <a:outerShdw blurRad="38100" dist="38100" dir="2700000" algn="tl">
                    <a:srgbClr val="000000">
                      <a:alpha val="43137"/>
                    </a:srgbClr>
                  </a:outerShdw>
                </a:effectLst>
              </a:rPr>
              <a:t>DODATNI ELEMENT VREDNOVANJA </a:t>
            </a:r>
            <a:r>
              <a:rPr lang="hr-HR" sz="1800" i="1" dirty="0">
                <a:effectLst>
                  <a:outerShdw blurRad="38100" dist="38100" dir="2700000" algn="tl">
                    <a:srgbClr val="000000">
                      <a:alpha val="43137"/>
                    </a:srgbClr>
                  </a:outerShdw>
                </a:effectLst>
              </a:rPr>
              <a:t>čine sposobnosti, darovitost i znanja kandidata.</a:t>
            </a:r>
          </a:p>
          <a:p>
            <a:endParaRPr lang="hr-HR" sz="1800" b="1" dirty="0">
              <a:effectLst>
                <a:outerShdw blurRad="38100" dist="38100" dir="2700000" algn="tl">
                  <a:srgbClr val="000000">
                    <a:alpha val="43137"/>
                  </a:srgbClr>
                </a:outerShdw>
              </a:effectLst>
            </a:endParaRPr>
          </a:p>
          <a:p>
            <a:r>
              <a:rPr lang="hr-HR" sz="1800" b="1" dirty="0">
                <a:effectLst>
                  <a:outerShdw blurRad="38100" dist="38100" dir="2700000" algn="tl">
                    <a:srgbClr val="000000">
                      <a:alpha val="43137"/>
                    </a:srgbClr>
                  </a:outerShdw>
                </a:effectLst>
              </a:rPr>
              <a:t>Provjera </a:t>
            </a:r>
            <a:r>
              <a:rPr lang="hr-HR" sz="1800" b="1" dirty="0">
                <a:solidFill>
                  <a:schemeClr val="accent4">
                    <a:lumMod val="75000"/>
                  </a:schemeClr>
                </a:solidFill>
                <a:effectLst>
                  <a:outerShdw blurRad="38100" dist="38100" dir="2700000" algn="tl">
                    <a:srgbClr val="000000">
                      <a:alpha val="43137"/>
                    </a:srgbClr>
                  </a:outerShdw>
                </a:effectLst>
              </a:rPr>
              <a:t>VJEŠTINA I SPOSOBNOSTI </a:t>
            </a:r>
            <a:br>
              <a:rPr lang="hr-HR" sz="1800" b="1" dirty="0">
                <a:solidFill>
                  <a:schemeClr val="accent4">
                    <a:lumMod val="75000"/>
                  </a:schemeClr>
                </a:solidFill>
                <a:effectLst>
                  <a:outerShdw blurRad="38100" dist="38100" dir="2700000" algn="tl">
                    <a:srgbClr val="000000">
                      <a:alpha val="43137"/>
                    </a:srgbClr>
                  </a:outerShdw>
                </a:effectLst>
              </a:rPr>
            </a:br>
            <a:r>
              <a:rPr lang="hr-HR" sz="1800" b="1" i="1" dirty="0">
                <a:effectLst>
                  <a:outerShdw blurRad="38100" dist="38100" dir="2700000" algn="tl">
                    <a:srgbClr val="000000">
                      <a:alpha val="43137"/>
                    </a:srgbClr>
                  </a:outerShdw>
                </a:effectLst>
              </a:rPr>
              <a:t>(likovne, glazbene, plesne škole)</a:t>
            </a:r>
          </a:p>
          <a:p>
            <a:r>
              <a:rPr lang="hr-HR" sz="1800" b="1" dirty="0">
                <a:effectLst>
                  <a:outerShdw blurRad="38100" dist="38100" dir="2700000" algn="tl">
                    <a:srgbClr val="000000">
                      <a:alpha val="43137"/>
                    </a:srgbClr>
                  </a:outerShdw>
                </a:effectLst>
              </a:rPr>
              <a:t>Rezultati </a:t>
            </a:r>
            <a:r>
              <a:rPr lang="hr-HR" sz="1800" b="1" dirty="0">
                <a:solidFill>
                  <a:schemeClr val="tx1">
                    <a:lumMod val="75000"/>
                    <a:lumOff val="25000"/>
                  </a:schemeClr>
                </a:solidFill>
                <a:effectLst>
                  <a:outerShdw blurRad="38100" dist="38100" dir="2700000" algn="tl">
                    <a:srgbClr val="000000">
                      <a:alpha val="43137"/>
                    </a:srgbClr>
                  </a:outerShdw>
                </a:effectLst>
              </a:rPr>
              <a:t>NATJECANJA U ZNANJU</a:t>
            </a:r>
          </a:p>
          <a:p>
            <a:r>
              <a:rPr lang="hr-HR" sz="1800" b="1" dirty="0">
                <a:effectLst>
                  <a:outerShdw blurRad="38100" dist="38100" dir="2700000" algn="tl">
                    <a:srgbClr val="000000">
                      <a:alpha val="43137"/>
                    </a:srgbClr>
                  </a:outerShdw>
                </a:effectLst>
              </a:rPr>
              <a:t>Rezultati </a:t>
            </a:r>
            <a:r>
              <a:rPr lang="hr-HR" sz="1800" b="1" dirty="0">
                <a:solidFill>
                  <a:srgbClr val="00B050"/>
                </a:solidFill>
                <a:effectLst>
                  <a:outerShdw blurRad="38100" dist="38100" dir="2700000" algn="tl">
                    <a:srgbClr val="000000">
                      <a:alpha val="43137"/>
                    </a:srgbClr>
                  </a:outerShdw>
                </a:effectLst>
              </a:rPr>
              <a:t>NATJECANJA ŠKOLSKIH SPORTSKIH DRUŠTVA </a:t>
            </a:r>
          </a:p>
          <a:p>
            <a:endParaRPr lang="hr-HR" sz="1800" b="1" dirty="0">
              <a:solidFill>
                <a:srgbClr val="00B050"/>
              </a:solidFill>
              <a:effectLst>
                <a:outerShdw blurRad="38100" dist="38100" dir="2700000" algn="tl">
                  <a:srgbClr val="000000">
                    <a:alpha val="43137"/>
                  </a:srgbClr>
                </a:outerShdw>
              </a:effectLst>
            </a:endParaRPr>
          </a:p>
          <a:p>
            <a:pPr marL="152400" indent="0" algn="ctr">
              <a:buNone/>
            </a:pPr>
            <a:r>
              <a:rPr lang="hr-HR" sz="1400" b="1" i="1" dirty="0">
                <a:solidFill>
                  <a:srgbClr val="FF0000"/>
                </a:solidFill>
                <a:effectLst>
                  <a:outerShdw blurRad="38100" dist="38100" dir="2700000" algn="tl">
                    <a:srgbClr val="000000">
                      <a:alpha val="43137"/>
                    </a:srgbClr>
                  </a:outerShdw>
                </a:effectLst>
              </a:rPr>
              <a:t>Neke srednje škole mogu provoditi provjere posebnih znanja iz HJ, MAT, 1. </a:t>
            </a:r>
            <a:r>
              <a:rPr lang="hr-HR" sz="1400" b="1" i="1" dirty="0" smtClean="0">
                <a:solidFill>
                  <a:srgbClr val="FF0000"/>
                </a:solidFill>
                <a:effectLst>
                  <a:outerShdw blurRad="38100" dist="38100" dir="2700000" algn="tl">
                    <a:srgbClr val="000000">
                      <a:alpha val="43137"/>
                    </a:srgbClr>
                  </a:outerShdw>
                </a:effectLst>
              </a:rPr>
              <a:t>STRANOG </a:t>
            </a:r>
            <a:r>
              <a:rPr lang="hr-HR" sz="1400" b="1" i="1" dirty="0">
                <a:solidFill>
                  <a:srgbClr val="FF0000"/>
                </a:solidFill>
                <a:effectLst>
                  <a:outerShdw blurRad="38100" dist="38100" dir="2700000" algn="tl">
                    <a:srgbClr val="000000">
                      <a:alpha val="43137"/>
                    </a:srgbClr>
                  </a:outerShdw>
                </a:effectLst>
              </a:rPr>
              <a:t>JEZIKA ili nastavnih predmeta koje su im važne. Na temelju ovoga kandidat može ostvariti najviše 10 </a:t>
            </a:r>
            <a:r>
              <a:rPr lang="hr-HR" sz="1400" b="1" i="1" dirty="0" smtClean="0">
                <a:solidFill>
                  <a:srgbClr val="FF0000"/>
                </a:solidFill>
                <a:effectLst>
                  <a:outerShdw blurRad="38100" dist="38100" dir="2700000" algn="tl">
                    <a:srgbClr val="000000">
                      <a:alpha val="43137"/>
                    </a:srgbClr>
                  </a:outerShdw>
                </a:effectLst>
              </a:rPr>
              <a:t>bodova, a provjera nije eliminacijska.</a:t>
            </a:r>
            <a:endParaRPr lang="hr-HR" sz="1400" b="1" i="1" dirty="0">
              <a:solidFill>
                <a:srgbClr val="FF0000"/>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DODATNI ELEMENT</a:t>
            </a:r>
            <a:endParaRPr lang="hr-HR" b="1" dirty="0">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DODATNI ELEMENT</a:t>
              </a:r>
            </a:p>
          </p:txBody>
        </p:sp>
      </p:grpSp>
      <p:grpSp>
        <p:nvGrpSpPr>
          <p:cNvPr id="7" name="Google Shape;1830;p82">
            <a:extLst>
              <a:ext uri="{FF2B5EF4-FFF2-40B4-BE49-F238E27FC236}">
                <a16:creationId xmlns:a16="http://schemas.microsoft.com/office/drawing/2014/main" id="{E81FA2CC-EC50-4B7F-8E1E-3001AA9151ED}"/>
              </a:ext>
            </a:extLst>
          </p:cNvPr>
          <p:cNvGrpSpPr/>
          <p:nvPr/>
        </p:nvGrpSpPr>
        <p:grpSpPr>
          <a:xfrm rot="-790651" flipH="1">
            <a:off x="627204" y="150984"/>
            <a:ext cx="998591" cy="514276"/>
            <a:chOff x="1255637" y="720502"/>
            <a:chExt cx="761125" cy="522000"/>
          </a:xfrm>
        </p:grpSpPr>
        <p:sp>
          <p:nvSpPr>
            <p:cNvPr id="8"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2568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456872" y="1345364"/>
            <a:ext cx="6216074" cy="3182400"/>
          </a:xfrm>
        </p:spPr>
        <p:txBody>
          <a:bodyPr/>
          <a:lstStyle/>
          <a:p>
            <a:pPr algn="just"/>
            <a:r>
              <a:rPr lang="hr-HR" sz="1400" b="1" dirty="0"/>
              <a:t>Srednje škole mogu provoditi provjere posebnih znanja iz nastavnih predmeta posebno važnih za upis </a:t>
            </a:r>
            <a:r>
              <a:rPr lang="hr-HR" sz="1400" b="1" dirty="0" smtClean="0"/>
              <a:t>kandidata u pojedini program obrazovanja, </a:t>
            </a:r>
            <a:r>
              <a:rPr lang="hr-HR" sz="1400" b="1" dirty="0"/>
              <a:t>na temelju kojih se može ostvariti najviše </a:t>
            </a:r>
            <a:r>
              <a:rPr lang="hr-HR" sz="1400" b="1" dirty="0" smtClean="0"/>
              <a:t>10 </a:t>
            </a:r>
            <a:r>
              <a:rPr lang="hr-HR" sz="1400" b="1" dirty="0"/>
              <a:t>bodova. </a:t>
            </a:r>
            <a:r>
              <a:rPr lang="hr-HR" sz="1400" b="1" dirty="0" smtClean="0"/>
              <a:t>Provjera </a:t>
            </a:r>
            <a:r>
              <a:rPr lang="hr-HR" sz="1400" b="1" dirty="0"/>
              <a:t>nije eliminacijska. </a:t>
            </a:r>
          </a:p>
          <a:p>
            <a:pPr algn="just"/>
            <a:endParaRPr lang="hr-HR" sz="1400" b="1" dirty="0"/>
          </a:p>
          <a:p>
            <a:pPr algn="just"/>
            <a:r>
              <a:rPr lang="hr-HR" sz="1400" b="1" dirty="0"/>
              <a:t>Škola koja upisuje kandidata u programe obrazovanja za koje je potrebna određena tjelesna, glasovna i slična spretnost ili sposobnost, mogu provoditi provjeru sklonosti i sposobnosti kandidata za taj program obrazovanja, </a:t>
            </a:r>
            <a:r>
              <a:rPr lang="hr-HR" sz="1400" b="1" dirty="0" smtClean="0"/>
              <a:t>kao i umjetničke škole koje provjeravaju darovitost kandidata za upis u određenu školu.</a:t>
            </a:r>
            <a:endParaRPr lang="hr-HR" sz="1400" b="1" dirty="0"/>
          </a:p>
          <a:p>
            <a:pPr marL="152400" indent="0" algn="just">
              <a:buNone/>
            </a:pPr>
            <a:r>
              <a:rPr lang="hr-HR" sz="1400" b="1" dirty="0"/>
              <a:t> </a:t>
            </a:r>
          </a:p>
          <a:p>
            <a:pPr algn="just"/>
            <a:r>
              <a:rPr lang="hr-HR" sz="1400" b="1" dirty="0"/>
              <a:t>Za sve dodatne provjere škole će javno objaviti rokove i mjesto ispitivanja, a svi podaci bit će dostupni i na mrežnoj </a:t>
            </a:r>
            <a:r>
              <a:rPr lang="hr-HR" sz="1400" b="1" dirty="0" smtClean="0"/>
              <a:t>stranici srednjih škola </a:t>
            </a:r>
            <a:r>
              <a:rPr lang="hr-HR" sz="1400" b="1" dirty="0"/>
              <a:t>i u sustavu </a:t>
            </a:r>
            <a:r>
              <a:rPr lang="hr-HR" sz="1400" b="1" dirty="0" smtClean="0">
                <a:hlinkClick r:id="rId2" action="ppaction://hlinkfile"/>
              </a:rPr>
              <a:t>srednje.e-upisi.hr</a:t>
            </a:r>
            <a:r>
              <a:rPr lang="hr-HR" sz="1400" b="1" dirty="0" smtClean="0"/>
              <a:t>.</a:t>
            </a:r>
            <a:endParaRPr lang="hr-HR" sz="1400" b="1" dirty="0"/>
          </a:p>
          <a:p>
            <a:endParaRPr lang="hr-HR" dirty="0"/>
          </a:p>
        </p:txBody>
      </p:sp>
      <p:sp>
        <p:nvSpPr>
          <p:cNvPr id="3" name="Naslov 2"/>
          <p:cNvSpPr>
            <a:spLocks noGrp="1"/>
          </p:cNvSpPr>
          <p:nvPr>
            <p:ph type="title"/>
          </p:nvPr>
        </p:nvSpPr>
        <p:spPr>
          <a:xfrm>
            <a:off x="1263712" y="558059"/>
            <a:ext cx="6890100" cy="273000"/>
          </a:xfrm>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dirty="0" smtClean="0">
                <a:solidFill>
                  <a:schemeClr val="accent3"/>
                </a:solidFill>
              </a:rPr>
              <a:t>DODATNI ELEMENT</a:t>
            </a:r>
            <a:endParaRPr lang="hr-HR" dirty="0">
              <a:solidFill>
                <a:schemeClr val="accent3"/>
              </a:solidFill>
            </a:endParaRPr>
          </a:p>
        </p:txBody>
      </p:sp>
      <p:grpSp>
        <p:nvGrpSpPr>
          <p:cNvPr id="6" name="Grupa 5">
            <a:extLst>
              <a:ext uri="{FF2B5EF4-FFF2-40B4-BE49-F238E27FC236}">
                <a16:creationId xmlns:a16="http://schemas.microsoft.com/office/drawing/2014/main" id="{8DAE6CD7-C0C0-4E79-8001-E715A9995EB5}"/>
              </a:ext>
            </a:extLst>
          </p:cNvPr>
          <p:cNvGrpSpPr/>
          <p:nvPr/>
        </p:nvGrpSpPr>
        <p:grpSpPr>
          <a:xfrm>
            <a:off x="647009" y="1411664"/>
            <a:ext cx="1735972" cy="3197637"/>
            <a:chOff x="583" y="-1"/>
            <a:chExt cx="1513799" cy="3197637"/>
          </a:xfrm>
        </p:grpSpPr>
        <p:sp>
          <p:nvSpPr>
            <p:cNvPr id="7" name="Dijagram toka: Ručna operacija 6">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3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DODATNE PROVJERE ZNANJA I SPOSOBNOSTI</a:t>
              </a:r>
              <a:endParaRPr kumimoji="0" lang="hr-HR" sz="23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grpSp>
        <p:nvGrpSpPr>
          <p:cNvPr id="9" name="Google Shape;1830;p82">
            <a:extLst>
              <a:ext uri="{FF2B5EF4-FFF2-40B4-BE49-F238E27FC236}">
                <a16:creationId xmlns:a16="http://schemas.microsoft.com/office/drawing/2014/main" id="{E81FA2CC-EC50-4B7F-8E1E-3001AA9151ED}"/>
              </a:ext>
            </a:extLst>
          </p:cNvPr>
          <p:cNvGrpSpPr/>
          <p:nvPr/>
        </p:nvGrpSpPr>
        <p:grpSpPr>
          <a:xfrm rot="-790651" flipH="1">
            <a:off x="692480" y="150808"/>
            <a:ext cx="998591" cy="514276"/>
            <a:chOff x="1255637" y="720502"/>
            <a:chExt cx="761125" cy="522000"/>
          </a:xfrm>
        </p:grpSpPr>
        <p:sp>
          <p:nvSpPr>
            <p:cNvPr id="10"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2777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2060427"/>
            <a:ext cx="6188401" cy="2510948"/>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ima </a:t>
            </a:r>
            <a:r>
              <a:rPr lang="hr-HR" sz="1800" b="1" dirty="0">
                <a:solidFill>
                  <a:schemeClr val="accent4">
                    <a:lumMod val="75000"/>
                  </a:schemeClr>
                </a:solidFill>
                <a:effectLst>
                  <a:outerShdw blurRad="38100" dist="38100" dir="2700000" algn="tl">
                    <a:srgbClr val="000000">
                      <a:alpha val="43137"/>
                    </a:srgbClr>
                  </a:outerShdw>
                </a:effectLst>
              </a:rPr>
              <a:t>ZDRAVSTVENE TEŠKOĆE</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a:t>
            </a:r>
            <a:endParaRPr lang="hr-HR" sz="1800" dirty="0">
              <a:solidFill>
                <a:srgbClr val="00B050"/>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POSEBAN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9A7D8787-9BFF-49DF-BD2E-19EC4C0DBA51}"/>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22026F5F-EC64-47AD-900E-188C29727B24}"/>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79510DF1-B5BA-4DBB-B671-BCE9B83F7CE0}"/>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B04DA5AB-0E9A-472A-939F-3D805EFADE77}"/>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14CBF931-59FF-42F0-8CC2-354FC37ED3D2}"/>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DDDB9EB3-4E16-41BA-9869-C55E9E74AB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zervirano mjesto teksta 1">
            <a:extLst>
              <a:ext uri="{FF2B5EF4-FFF2-40B4-BE49-F238E27FC236}">
                <a16:creationId xmlns:a16="http://schemas.microsoft.com/office/drawing/2014/main" id="{8F14F298-BB9F-4D6A-A459-C91F699DBBCB}"/>
              </a:ext>
            </a:extLst>
          </p:cNvPr>
          <p:cNvSpPr txBox="1">
            <a:spLocks/>
          </p:cNvSpPr>
          <p:nvPr/>
        </p:nvSpPr>
        <p:spPr>
          <a:xfrm>
            <a:off x="2275544" y="3888026"/>
            <a:ext cx="6587102" cy="25109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marR="26035" indent="0" algn="ctr">
              <a:lnSpc>
                <a:spcPct val="102000"/>
              </a:lnSpc>
              <a:spcAft>
                <a:spcPts val="1050"/>
              </a:spcAft>
              <a:buNone/>
            </a:pPr>
            <a:endParaRPr lang="hr-HR" sz="1400" b="1" i="1" dirty="0">
              <a:solidFill>
                <a:srgbClr val="FF0000"/>
              </a:solidFill>
              <a:effectLst>
                <a:outerShdw blurRad="38100" dist="38100" dir="2700000" algn="tl">
                  <a:srgbClr val="000000">
                    <a:alpha val="43137"/>
                  </a:srgbClr>
                </a:outerShdw>
              </a:effectLst>
              <a:latin typeface="Barlow" panose="020B0604020202020204" charset="-18"/>
              <a:ea typeface="Calibri" panose="020F0502020204030204" pitchFamily="34" charset="0"/>
            </a:endParaRPr>
          </a:p>
        </p:txBody>
      </p:sp>
    </p:spTree>
    <p:extLst>
      <p:ext uri="{BB962C8B-B14F-4D97-AF65-F5344CB8AC3E}">
        <p14:creationId xmlns:p14="http://schemas.microsoft.com/office/powerpoint/2010/main" val="306963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373737"/>
            <a:ext cx="6188401" cy="3197638"/>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ima </a:t>
            </a:r>
            <a:r>
              <a:rPr lang="hr-HR" sz="1800" b="1" dirty="0">
                <a:solidFill>
                  <a:schemeClr val="accent4">
                    <a:lumMod val="75000"/>
                  </a:schemeClr>
                </a:solidFill>
                <a:effectLst>
                  <a:outerShdw blurRad="38100" dist="38100" dir="2700000" algn="tl">
                    <a:srgbClr val="000000">
                      <a:alpha val="43137"/>
                    </a:srgbClr>
                  </a:outerShdw>
                </a:effectLst>
              </a:rPr>
              <a:t>ZDRAVSTVENE TEŠKOĆE</a:t>
            </a:r>
          </a:p>
          <a:p>
            <a:pPr marL="596900" lvl="1" indent="0">
              <a:buNone/>
            </a:pPr>
            <a:r>
              <a:rPr lang="hr-HR" sz="1800" b="1" i="1" dirty="0">
                <a:solidFill>
                  <a:srgbClr val="002060"/>
                </a:solidFill>
                <a:effectLst>
                  <a:outerShdw blurRad="38100" dist="38100" dir="2700000" algn="tl">
                    <a:srgbClr val="000000">
                      <a:alpha val="43137"/>
                    </a:srgbClr>
                  </a:outerShdw>
                </a:effectLst>
              </a:rPr>
              <a:t>(mora imati mišljenje HZZ-a u kojem je navedeno najviše 6 programa/zanimanja)</a:t>
            </a:r>
          </a:p>
          <a:p>
            <a:pPr lvl="1"/>
            <a:endParaRPr lang="hr-HR" sz="1800" b="1" dirty="0">
              <a:solidFill>
                <a:schemeClr val="accent4">
                  <a:lumMod val="75000"/>
                </a:schemeClr>
              </a:solidFill>
              <a:effectLst>
                <a:outerShdw blurRad="38100" dist="38100" dir="2700000" algn="tl">
                  <a:srgbClr val="000000">
                    <a:alpha val="43137"/>
                  </a:srgbClr>
                </a:outerShdw>
              </a:effectLst>
            </a:endParaRPr>
          </a:p>
          <a:p>
            <a:pPr marL="0" lvl="1" indent="0" algn="just">
              <a:buNone/>
            </a:pPr>
            <a:r>
              <a:rPr lang="hr-HR" i="1" dirty="0">
                <a:solidFill>
                  <a:srgbClr val="002060"/>
                </a:solidFill>
                <a:effectLst>
                  <a:outerShdw blurRad="38100" dist="38100" dir="2700000" algn="tl">
                    <a:srgbClr val="000000">
                      <a:alpha val="43137"/>
                    </a:srgbClr>
                  </a:outerShdw>
                </a:effectLst>
              </a:rPr>
              <a:t>* Kandidat sa zdravstvenim teškoćama je kandidat koji je osnovno obrazovanje završio po redovitome nastavnom planu i programu, a kojem su zdravstvene teškoće mogle utjecati na postizanje rezultata tijekom prethodnog razdoblja.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65DAF5D-8649-49C0-B190-AF8BB2B8FCDA}"/>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393C30FD-3C17-4645-8984-8E8BF9644BA4}"/>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5A10D862-0EE0-4712-8AAD-42B5B0403AB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FB131897-C889-490A-B910-299CADFDA232}"/>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7ECEEDFD-09EC-4486-9903-0EA377BC512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3E183C0D-789D-40CE-8B7D-0640108BA12B}"/>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7485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120625" y="1294030"/>
            <a:ext cx="6246135" cy="368183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 </a:t>
            </a:r>
            <a:r>
              <a:rPr lang="hr-HR" sz="1800" b="1" dirty="0">
                <a:solidFill>
                  <a:srgbClr val="002060"/>
                </a:solidFill>
                <a:effectLst>
                  <a:outerShdw blurRad="38100" dist="38100" dir="2700000" algn="tl">
                    <a:srgbClr val="000000">
                      <a:alpha val="43137"/>
                    </a:srgbClr>
                  </a:outerShdw>
                </a:effectLst>
              </a:rPr>
              <a:t>a to su:</a:t>
            </a:r>
          </a:p>
          <a:p>
            <a:pPr marL="1054100" lvl="2" indent="0" algn="just">
              <a:lnSpc>
                <a:spcPct val="100000"/>
              </a:lnSpc>
              <a:buNone/>
            </a:pP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jednoga i/ili oba roditelja s dugotrajnom teškom bolesti</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oba roditelja koji se prema zakonu koji regulira poticanje zapošljavanja smatraju dugotrajno nezaposlenim osobama</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samohranoga roditelja </a:t>
            </a:r>
            <a:r>
              <a:rPr lang="hr-HR" sz="1200" dirty="0">
                <a:solidFill>
                  <a:srgbClr val="002060"/>
                </a:solidFill>
                <a:effectLst>
                  <a:outerShdw blurRad="38100" dist="38100" dir="2700000" algn="tl">
                    <a:srgbClr val="000000">
                      <a:alpha val="43137"/>
                    </a:srgbClr>
                  </a:outerShdw>
                </a:effectLst>
              </a:rPr>
              <a:t>(roditelj koji nije u braku i ne živi u izvanbračnoj zajednici, a sam se skrbi o svome djetetu i uzdržava ga) koji je </a:t>
            </a:r>
            <a:r>
              <a:rPr lang="hr-HR" sz="1200" b="1" dirty="0">
                <a:solidFill>
                  <a:srgbClr val="002060"/>
                </a:solidFill>
                <a:effectLst>
                  <a:outerShdw blurRad="38100" dist="38100" dir="2700000" algn="tl">
                    <a:srgbClr val="000000">
                      <a:alpha val="43137"/>
                    </a:srgbClr>
                  </a:outerShdw>
                </a:effectLst>
              </a:rPr>
              <a:t>korisnik socijalne skrbi </a:t>
            </a:r>
            <a:r>
              <a:rPr lang="hr-HR" sz="1200" dirty="0">
                <a:solidFill>
                  <a:srgbClr val="002060"/>
                </a:solidFill>
                <a:effectLst>
                  <a:outerShdw blurRad="38100" dist="38100" dir="2700000" algn="tl">
                    <a:srgbClr val="000000">
                      <a:alpha val="43137"/>
                    </a:srgbClr>
                  </a:outerShdw>
                </a:effectLst>
              </a:rPr>
              <a:t>sukladno zakonu koji uređuje socijalnu skrb i posjeduje rješenje ili drugi upravni akt centra za socijalnu skrb ili nadležnoga tijela u jedinici lokalne ili područne (regionalne) jedinice i Grada Zagreba o pravu samohranoga roditelja kao korisnika socijalne skrbi; </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mu je jedan roditelj preminuo</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B5E7F3D-5A18-4F09-AEAE-7B768B0A06FB}"/>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97B23B89-A293-4F24-902D-F42182E59C9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93E0D2AE-4626-4FDF-923F-730844B2B4A7}"/>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9302DBCC-BA27-4617-9A22-BDC8A7EE89B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5D764385-CDFA-47BE-B679-4FF204B799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100FD49-695F-4843-92A0-DBC56921F364}"/>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433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819"/>
        <p:cNvGrpSpPr/>
        <p:nvPr/>
      </p:nvGrpSpPr>
      <p:grpSpPr>
        <a:xfrm>
          <a:off x="0" y="0"/>
          <a:ext cx="0" cy="0"/>
          <a:chOff x="0" y="0"/>
          <a:chExt cx="0" cy="0"/>
        </a:xfrm>
      </p:grpSpPr>
      <p:sp>
        <p:nvSpPr>
          <p:cNvPr id="862" name="Google Shape;862;p60"/>
          <p:cNvSpPr/>
          <p:nvPr/>
        </p:nvSpPr>
        <p:spPr>
          <a:xfrm rot="328127">
            <a:off x="3998231" y="2020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0"/>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https://srednje.e-upisi.hr/</a:t>
            </a:r>
            <a:r>
              <a:rPr lang="hr-HR" b="1" dirty="0">
                <a:effectLst>
                  <a:outerShdw blurRad="38100" dist="38100" dir="2700000" algn="tl">
                    <a:srgbClr val="000000">
                      <a:alpha val="43137"/>
                    </a:srgbClr>
                  </a:outerShdw>
                </a:effectLst>
              </a:rPr>
              <a:t> </a:t>
            </a:r>
            <a:endParaRPr b="1" dirty="0">
              <a:effectLst>
                <a:outerShdw blurRad="38100" dist="38100" dir="2700000" algn="tl">
                  <a:srgbClr val="000000">
                    <a:alpha val="43137"/>
                  </a:srgbClr>
                </a:outerShdw>
              </a:effectLst>
            </a:endParaRPr>
          </a:p>
        </p:txBody>
      </p:sp>
      <p:sp>
        <p:nvSpPr>
          <p:cNvPr id="821" name="Google Shape;821;p60"/>
          <p:cNvSpPr txBox="1">
            <a:spLocks noGrp="1"/>
          </p:cNvSpPr>
          <p:nvPr>
            <p:ph type="title"/>
          </p:nvPr>
        </p:nvSpPr>
        <p:spPr>
          <a:xfrm>
            <a:off x="5289536" y="3110461"/>
            <a:ext cx="3317100" cy="112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r-HR" sz="3000" b="1" dirty="0" smtClean="0">
                <a:solidFill>
                  <a:schemeClr val="accent3"/>
                </a:solidFill>
                <a:effectLst>
                  <a:outerShdw blurRad="38100" dist="38100" dir="2700000" algn="tl">
                    <a:srgbClr val="000000">
                      <a:alpha val="43137"/>
                    </a:srgbClr>
                  </a:outerShdw>
                </a:effectLst>
              </a:rPr>
              <a:t>26. </a:t>
            </a:r>
            <a:r>
              <a:rPr lang="hr-HR" sz="3000" b="1" dirty="0">
                <a:solidFill>
                  <a:schemeClr val="accent3"/>
                </a:solidFill>
                <a:effectLst>
                  <a:outerShdw blurRad="38100" dist="38100" dir="2700000" algn="tl">
                    <a:srgbClr val="000000">
                      <a:alpha val="43137"/>
                    </a:srgbClr>
                  </a:outerShdw>
                </a:effectLst>
              </a:rPr>
              <a:t>svibnja </a:t>
            </a:r>
            <a:r>
              <a:rPr lang="hr-HR" sz="3000" b="1" dirty="0" smtClean="0">
                <a:solidFill>
                  <a:schemeClr val="accent3"/>
                </a:solidFill>
                <a:effectLst>
                  <a:outerShdw blurRad="38100" dist="38100" dir="2700000" algn="tl">
                    <a:srgbClr val="000000">
                      <a:alpha val="43137"/>
                    </a:srgbClr>
                  </a:outerShdw>
                </a:effectLst>
              </a:rPr>
              <a:t>2025. </a:t>
            </a:r>
            <a:r>
              <a:rPr lang="hr-HR" sz="3000" b="1" dirty="0">
                <a:solidFill>
                  <a:schemeClr val="accent3"/>
                </a:solidFill>
                <a:effectLst>
                  <a:outerShdw blurRad="38100" dist="38100" dir="2700000" algn="tl">
                    <a:srgbClr val="000000">
                      <a:alpha val="43137"/>
                    </a:srgbClr>
                  </a:outerShdw>
                </a:effectLst>
              </a:rPr>
              <a:t>godine iza 12:00 sati.</a:t>
            </a:r>
          </a:p>
        </p:txBody>
      </p:sp>
      <p:sp>
        <p:nvSpPr>
          <p:cNvPr id="822" name="Google Shape;822;p60"/>
          <p:cNvSpPr txBox="1">
            <a:spLocks noGrp="1"/>
          </p:cNvSpPr>
          <p:nvPr>
            <p:ph type="body" idx="1"/>
          </p:nvPr>
        </p:nvSpPr>
        <p:spPr>
          <a:xfrm>
            <a:off x="5614819" y="1212280"/>
            <a:ext cx="2885400" cy="13380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hr-HR" sz="2000" dirty="0">
                <a:effectLst>
                  <a:outerShdw blurRad="38100" dist="38100" dir="2700000" algn="tl">
                    <a:srgbClr val="000000">
                      <a:alpha val="43137"/>
                    </a:srgbClr>
                  </a:outerShdw>
                </a:effectLst>
              </a:rPr>
              <a:t>Prema </a:t>
            </a:r>
            <a:r>
              <a:rPr lang="hr-HR" sz="2000" b="1" dirty="0">
                <a:effectLst>
                  <a:outerShdw blurRad="38100" dist="38100" dir="2700000" algn="tl">
                    <a:srgbClr val="000000">
                      <a:alpha val="43137"/>
                    </a:srgbClr>
                  </a:outerShdw>
                </a:effectLst>
                <a:hlinkClick r:id="rId4"/>
              </a:rPr>
              <a:t>Odluci o upisu učenika u I. razred srednje škole u školskoj godini </a:t>
            </a:r>
            <a:r>
              <a:rPr lang="hr-HR" sz="2000" b="1" dirty="0" smtClean="0">
                <a:effectLst>
                  <a:outerShdw blurRad="38100" dist="38100" dir="2700000" algn="tl">
                    <a:srgbClr val="000000">
                      <a:alpha val="43137"/>
                    </a:srgbClr>
                  </a:outerShdw>
                </a:effectLst>
                <a:hlinkClick r:id="rId4"/>
              </a:rPr>
              <a:t>2025./2026. </a:t>
            </a:r>
            <a:r>
              <a:rPr lang="hr-HR" sz="2000" dirty="0">
                <a:effectLst>
                  <a:outerShdw blurRad="38100" dist="38100" dir="2700000" algn="tl">
                    <a:srgbClr val="000000">
                      <a:alpha val="43137"/>
                    </a:srgbClr>
                  </a:outerShdw>
                </a:effectLst>
              </a:rPr>
              <a:t>prijave u </a:t>
            </a:r>
            <a:r>
              <a:rPr lang="hr-HR" sz="2000" dirty="0" err="1">
                <a:effectLst>
                  <a:outerShdw blurRad="38100" dist="38100" dir="2700000" algn="tl">
                    <a:srgbClr val="000000">
                      <a:alpha val="43137"/>
                    </a:srgbClr>
                  </a:outerShdw>
                </a:effectLst>
              </a:rPr>
              <a:t>NISpuSŠ</a:t>
            </a:r>
            <a:r>
              <a:rPr lang="hr-HR" sz="2000" dirty="0">
                <a:effectLst>
                  <a:outerShdw blurRad="38100" dist="38100" dir="2700000" algn="tl">
                    <a:srgbClr val="000000">
                      <a:alpha val="43137"/>
                    </a:srgbClr>
                  </a:outerShdw>
                </a:effectLst>
              </a:rPr>
              <a:t> započinju:</a:t>
            </a:r>
          </a:p>
        </p:txBody>
      </p:sp>
      <p:sp>
        <p:nvSpPr>
          <p:cNvPr id="823" name="Google Shape;823;p60"/>
          <p:cNvSpPr/>
          <p:nvPr/>
        </p:nvSpPr>
        <p:spPr>
          <a:xfrm>
            <a:off x="2849225" y="1614125"/>
            <a:ext cx="479100" cy="479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60"/>
          <p:cNvGrpSpPr/>
          <p:nvPr/>
        </p:nvGrpSpPr>
        <p:grpSpPr>
          <a:xfrm>
            <a:off x="571491" y="1602100"/>
            <a:ext cx="3929889" cy="2976564"/>
            <a:chOff x="741941" y="1602100"/>
            <a:chExt cx="3929889" cy="2976564"/>
          </a:xfrm>
        </p:grpSpPr>
        <p:sp>
          <p:nvSpPr>
            <p:cNvPr id="825" name="Google Shape;825;p60"/>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0"/>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0"/>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0"/>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0"/>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0"/>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0"/>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0"/>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0"/>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60"/>
          <p:cNvSpPr/>
          <p:nvPr/>
        </p:nvSpPr>
        <p:spPr>
          <a:xfrm>
            <a:off x="1724875" y="3705100"/>
            <a:ext cx="525300" cy="138600"/>
          </a:xfrm>
          <a:prstGeom prst="trapezoid">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60"/>
          <p:cNvGrpSpPr/>
          <p:nvPr/>
        </p:nvGrpSpPr>
        <p:grpSpPr>
          <a:xfrm>
            <a:off x="1075596" y="1250329"/>
            <a:ext cx="2773817" cy="2642845"/>
            <a:chOff x="1075572" y="1384250"/>
            <a:chExt cx="2252755" cy="2146386"/>
          </a:xfrm>
        </p:grpSpPr>
        <p:sp>
          <p:nvSpPr>
            <p:cNvPr id="836" name="Google Shape;836;p60"/>
            <p:cNvSpPr/>
            <p:nvPr/>
          </p:nvSpPr>
          <p:spPr>
            <a:xfrm flipH="1">
              <a:off x="2417991" y="3425785"/>
              <a:ext cx="371137" cy="104851"/>
            </a:xfrm>
            <a:custGeom>
              <a:avLst/>
              <a:gdLst/>
              <a:ahLst/>
              <a:cxnLst/>
              <a:rect l="l" t="t" r="r" b="b"/>
              <a:pathLst>
                <a:path w="6205" h="1753" extrusionOk="0">
                  <a:moveTo>
                    <a:pt x="6204" y="1"/>
                  </a:moveTo>
                  <a:lnTo>
                    <a:pt x="6204" y="1"/>
                  </a:lnTo>
                  <a:cubicBezTo>
                    <a:pt x="4046" y="137"/>
                    <a:pt x="0" y="270"/>
                    <a:pt x="0" y="270"/>
                  </a:cubicBezTo>
                  <a:cubicBezTo>
                    <a:pt x="0" y="270"/>
                    <a:pt x="798" y="1753"/>
                    <a:pt x="2542" y="1753"/>
                  </a:cubicBezTo>
                  <a:cubicBezTo>
                    <a:pt x="3481" y="1753"/>
                    <a:pt x="4694" y="1323"/>
                    <a:pt x="6204"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0"/>
            <p:cNvSpPr/>
            <p:nvPr/>
          </p:nvSpPr>
          <p:spPr>
            <a:xfrm flipH="1">
              <a:off x="1292402" y="1384250"/>
              <a:ext cx="367428" cy="407144"/>
            </a:xfrm>
            <a:custGeom>
              <a:avLst/>
              <a:gdLst/>
              <a:ahLst/>
              <a:cxnLst/>
              <a:rect l="l" t="t" r="r" b="b"/>
              <a:pathLst>
                <a:path w="6143" h="6807" extrusionOk="0">
                  <a:moveTo>
                    <a:pt x="3333" y="1"/>
                  </a:moveTo>
                  <a:cubicBezTo>
                    <a:pt x="2289" y="1"/>
                    <a:pt x="1198" y="900"/>
                    <a:pt x="742" y="1680"/>
                  </a:cubicBezTo>
                  <a:cubicBezTo>
                    <a:pt x="0" y="2945"/>
                    <a:pt x="895" y="4731"/>
                    <a:pt x="895" y="4731"/>
                  </a:cubicBezTo>
                  <a:lnTo>
                    <a:pt x="2129" y="6737"/>
                  </a:lnTo>
                  <a:cubicBezTo>
                    <a:pt x="2434" y="6784"/>
                    <a:pt x="2717" y="6806"/>
                    <a:pt x="2979" y="6806"/>
                  </a:cubicBezTo>
                  <a:cubicBezTo>
                    <a:pt x="6143" y="6806"/>
                    <a:pt x="6139" y="3527"/>
                    <a:pt x="5056" y="1277"/>
                  </a:cubicBezTo>
                  <a:cubicBezTo>
                    <a:pt x="4608" y="345"/>
                    <a:pt x="3980" y="1"/>
                    <a:pt x="3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0"/>
            <p:cNvSpPr/>
            <p:nvPr/>
          </p:nvSpPr>
          <p:spPr>
            <a:xfrm flipH="1">
              <a:off x="1493243" y="1638806"/>
              <a:ext cx="643224" cy="642027"/>
            </a:xfrm>
            <a:custGeom>
              <a:avLst/>
              <a:gdLst/>
              <a:ahLst/>
              <a:cxnLst/>
              <a:rect l="l" t="t" r="r" b="b"/>
              <a:pathLst>
                <a:path w="10754" h="10734" extrusionOk="0">
                  <a:moveTo>
                    <a:pt x="7677" y="0"/>
                  </a:moveTo>
                  <a:cubicBezTo>
                    <a:pt x="6907" y="0"/>
                    <a:pt x="5909" y="229"/>
                    <a:pt x="4604" y="765"/>
                  </a:cubicBezTo>
                  <a:cubicBezTo>
                    <a:pt x="413" y="2490"/>
                    <a:pt x="0" y="3932"/>
                    <a:pt x="0" y="3932"/>
                  </a:cubicBezTo>
                  <a:lnTo>
                    <a:pt x="7026" y="10733"/>
                  </a:lnTo>
                  <a:cubicBezTo>
                    <a:pt x="10474" y="9336"/>
                    <a:pt x="10753" y="4584"/>
                    <a:pt x="10289" y="2535"/>
                  </a:cubicBezTo>
                  <a:cubicBezTo>
                    <a:pt x="9967" y="1123"/>
                    <a:pt x="9381" y="0"/>
                    <a:pt x="7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0"/>
            <p:cNvSpPr/>
            <p:nvPr/>
          </p:nvSpPr>
          <p:spPr>
            <a:xfrm flipH="1">
              <a:off x="1531223" y="1799519"/>
              <a:ext cx="639216" cy="1180280"/>
            </a:xfrm>
            <a:custGeom>
              <a:avLst/>
              <a:gdLst/>
              <a:ahLst/>
              <a:cxnLst/>
              <a:rect l="l" t="t" r="r" b="b"/>
              <a:pathLst>
                <a:path w="10687" h="19733" extrusionOk="0">
                  <a:moveTo>
                    <a:pt x="4049" y="1"/>
                  </a:moveTo>
                  <a:cubicBezTo>
                    <a:pt x="2963" y="1"/>
                    <a:pt x="1780" y="336"/>
                    <a:pt x="568" y="1245"/>
                  </a:cubicBezTo>
                  <a:cubicBezTo>
                    <a:pt x="568" y="1245"/>
                    <a:pt x="1" y="5782"/>
                    <a:pt x="45" y="7524"/>
                  </a:cubicBezTo>
                  <a:cubicBezTo>
                    <a:pt x="89" y="9270"/>
                    <a:pt x="2443" y="11364"/>
                    <a:pt x="2443" y="11364"/>
                  </a:cubicBezTo>
                  <a:lnTo>
                    <a:pt x="6631" y="9136"/>
                  </a:lnTo>
                  <a:lnTo>
                    <a:pt x="5713" y="11928"/>
                  </a:lnTo>
                  <a:cubicBezTo>
                    <a:pt x="5713" y="11928"/>
                    <a:pt x="3403" y="15285"/>
                    <a:pt x="2921" y="16289"/>
                  </a:cubicBezTo>
                  <a:cubicBezTo>
                    <a:pt x="2443" y="17294"/>
                    <a:pt x="6717" y="19733"/>
                    <a:pt x="6717" y="19733"/>
                  </a:cubicBezTo>
                  <a:lnTo>
                    <a:pt x="10686" y="14678"/>
                  </a:lnTo>
                  <a:lnTo>
                    <a:pt x="7721" y="11928"/>
                  </a:lnTo>
                  <a:lnTo>
                    <a:pt x="9371" y="2632"/>
                  </a:lnTo>
                  <a:cubicBezTo>
                    <a:pt x="9371" y="2632"/>
                    <a:pt x="7092" y="1"/>
                    <a:pt x="404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0"/>
            <p:cNvSpPr/>
            <p:nvPr/>
          </p:nvSpPr>
          <p:spPr>
            <a:xfrm flipH="1">
              <a:off x="1514366" y="2047616"/>
              <a:ext cx="163049" cy="166518"/>
            </a:xfrm>
            <a:custGeom>
              <a:avLst/>
              <a:gdLst/>
              <a:ahLst/>
              <a:cxnLst/>
              <a:rect l="l" t="t" r="r" b="b"/>
              <a:pathLst>
                <a:path w="2726" h="2784" extrusionOk="0">
                  <a:moveTo>
                    <a:pt x="1656" y="0"/>
                  </a:moveTo>
                  <a:cubicBezTo>
                    <a:pt x="1028" y="0"/>
                    <a:pt x="349" y="759"/>
                    <a:pt x="349" y="759"/>
                  </a:cubicBezTo>
                  <a:lnTo>
                    <a:pt x="1" y="2549"/>
                  </a:lnTo>
                  <a:cubicBezTo>
                    <a:pt x="206" y="2713"/>
                    <a:pt x="417" y="2784"/>
                    <a:pt x="623" y="2784"/>
                  </a:cubicBezTo>
                  <a:cubicBezTo>
                    <a:pt x="1734" y="2784"/>
                    <a:pt x="2726" y="745"/>
                    <a:pt x="2136" y="192"/>
                  </a:cubicBezTo>
                  <a:cubicBezTo>
                    <a:pt x="1989" y="54"/>
                    <a:pt x="1824" y="0"/>
                    <a:pt x="165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0"/>
            <p:cNvSpPr/>
            <p:nvPr/>
          </p:nvSpPr>
          <p:spPr>
            <a:xfrm flipH="1">
              <a:off x="1576809" y="1862739"/>
              <a:ext cx="130212" cy="212992"/>
            </a:xfrm>
            <a:custGeom>
              <a:avLst/>
              <a:gdLst/>
              <a:ahLst/>
              <a:cxnLst/>
              <a:rect l="l" t="t" r="r" b="b"/>
              <a:pathLst>
                <a:path w="2177" h="3561" extrusionOk="0">
                  <a:moveTo>
                    <a:pt x="1066" y="0"/>
                  </a:moveTo>
                  <a:lnTo>
                    <a:pt x="912" y="154"/>
                  </a:lnTo>
                  <a:cubicBezTo>
                    <a:pt x="912" y="154"/>
                    <a:pt x="1" y="3561"/>
                    <a:pt x="930" y="3561"/>
                  </a:cubicBezTo>
                  <a:cubicBezTo>
                    <a:pt x="1054" y="3561"/>
                    <a:pt x="1211" y="3500"/>
                    <a:pt x="1408" y="3362"/>
                  </a:cubicBezTo>
                  <a:cubicBezTo>
                    <a:pt x="2176" y="895"/>
                    <a:pt x="1900" y="308"/>
                    <a:pt x="1900" y="308"/>
                  </a:cubicBezTo>
                  <a:lnTo>
                    <a:pt x="10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0"/>
            <p:cNvSpPr/>
            <p:nvPr/>
          </p:nvSpPr>
          <p:spPr>
            <a:xfrm flipH="1">
              <a:off x="1985438" y="3056092"/>
              <a:ext cx="224237" cy="187931"/>
            </a:xfrm>
            <a:custGeom>
              <a:avLst/>
              <a:gdLst/>
              <a:ahLst/>
              <a:cxnLst/>
              <a:rect l="l" t="t" r="r" b="b"/>
              <a:pathLst>
                <a:path w="3749" h="3142" extrusionOk="0">
                  <a:moveTo>
                    <a:pt x="1734" y="1"/>
                  </a:moveTo>
                  <a:cubicBezTo>
                    <a:pt x="1410" y="1"/>
                    <a:pt x="1531" y="606"/>
                    <a:pt x="1531" y="606"/>
                  </a:cubicBezTo>
                  <a:lnTo>
                    <a:pt x="1035" y="917"/>
                  </a:lnTo>
                  <a:lnTo>
                    <a:pt x="1388" y="1471"/>
                  </a:lnTo>
                  <a:cubicBezTo>
                    <a:pt x="1388" y="1471"/>
                    <a:pt x="1" y="1484"/>
                    <a:pt x="1401" y="2263"/>
                  </a:cubicBezTo>
                  <a:cubicBezTo>
                    <a:pt x="2802" y="3042"/>
                    <a:pt x="3379" y="3141"/>
                    <a:pt x="3379" y="3141"/>
                  </a:cubicBezTo>
                  <a:lnTo>
                    <a:pt x="3748" y="2708"/>
                  </a:lnTo>
                  <a:lnTo>
                    <a:pt x="3270" y="1737"/>
                  </a:lnTo>
                  <a:cubicBezTo>
                    <a:pt x="3270" y="1737"/>
                    <a:pt x="2167" y="70"/>
                    <a:pt x="1784" y="5"/>
                  </a:cubicBezTo>
                  <a:cubicBezTo>
                    <a:pt x="1766" y="2"/>
                    <a:pt x="1749" y="1"/>
                    <a:pt x="173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0"/>
            <p:cNvSpPr/>
            <p:nvPr/>
          </p:nvSpPr>
          <p:spPr>
            <a:xfrm flipH="1">
              <a:off x="2005475" y="3166085"/>
              <a:ext cx="207250" cy="150488"/>
            </a:xfrm>
            <a:custGeom>
              <a:avLst/>
              <a:gdLst/>
              <a:ahLst/>
              <a:cxnLst/>
              <a:rect l="l" t="t" r="r" b="b"/>
              <a:pathLst>
                <a:path w="3465" h="2516" extrusionOk="0">
                  <a:moveTo>
                    <a:pt x="1291" y="0"/>
                  </a:moveTo>
                  <a:lnTo>
                    <a:pt x="0" y="2310"/>
                  </a:lnTo>
                  <a:lnTo>
                    <a:pt x="2648" y="2515"/>
                  </a:lnTo>
                  <a:lnTo>
                    <a:pt x="3464" y="1019"/>
                  </a:lnTo>
                  <a:lnTo>
                    <a:pt x="1291"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0"/>
            <p:cNvSpPr/>
            <p:nvPr/>
          </p:nvSpPr>
          <p:spPr>
            <a:xfrm flipH="1">
              <a:off x="1075572" y="2600929"/>
              <a:ext cx="1086494" cy="806332"/>
            </a:xfrm>
            <a:custGeom>
              <a:avLst/>
              <a:gdLst/>
              <a:ahLst/>
              <a:cxnLst/>
              <a:rect l="l" t="t" r="r" b="b"/>
              <a:pathLst>
                <a:path w="18165" h="13481" extrusionOk="0">
                  <a:moveTo>
                    <a:pt x="9470" y="0"/>
                  </a:moveTo>
                  <a:lnTo>
                    <a:pt x="5214" y="4339"/>
                  </a:lnTo>
                  <a:lnTo>
                    <a:pt x="3656" y="886"/>
                  </a:lnTo>
                  <a:cubicBezTo>
                    <a:pt x="3656" y="886"/>
                    <a:pt x="971" y="4561"/>
                    <a:pt x="1" y="7383"/>
                  </a:cubicBezTo>
                  <a:cubicBezTo>
                    <a:pt x="2361" y="10710"/>
                    <a:pt x="4626" y="12975"/>
                    <a:pt x="4626" y="12975"/>
                  </a:cubicBezTo>
                  <a:cubicBezTo>
                    <a:pt x="4626" y="12975"/>
                    <a:pt x="3782" y="13269"/>
                    <a:pt x="4708" y="13481"/>
                  </a:cubicBezTo>
                  <a:cubicBezTo>
                    <a:pt x="5719" y="13437"/>
                    <a:pt x="8500" y="13269"/>
                    <a:pt x="8500" y="13269"/>
                  </a:cubicBezTo>
                  <a:cubicBezTo>
                    <a:pt x="8500" y="13269"/>
                    <a:pt x="9679" y="12303"/>
                    <a:pt x="8838" y="12217"/>
                  </a:cubicBezTo>
                  <a:cubicBezTo>
                    <a:pt x="9931" y="9700"/>
                    <a:pt x="11380" y="7079"/>
                    <a:pt x="11380" y="7079"/>
                  </a:cubicBezTo>
                  <a:lnTo>
                    <a:pt x="14751" y="9897"/>
                  </a:lnTo>
                  <a:lnTo>
                    <a:pt x="16354" y="11581"/>
                  </a:lnTo>
                  <a:cubicBezTo>
                    <a:pt x="16354" y="11581"/>
                    <a:pt x="18164" y="11202"/>
                    <a:pt x="16985" y="8972"/>
                  </a:cubicBezTo>
                  <a:cubicBezTo>
                    <a:pt x="15807" y="6737"/>
                    <a:pt x="9470" y="0"/>
                    <a:pt x="9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0"/>
            <p:cNvSpPr/>
            <p:nvPr/>
          </p:nvSpPr>
          <p:spPr>
            <a:xfrm flipH="1">
              <a:off x="1646489" y="3331223"/>
              <a:ext cx="146361" cy="21054"/>
            </a:xfrm>
            <a:custGeom>
              <a:avLst/>
              <a:gdLst/>
              <a:ahLst/>
              <a:cxnLst/>
              <a:rect l="l" t="t" r="r" b="b"/>
              <a:pathLst>
                <a:path w="2447" h="352" extrusionOk="0">
                  <a:moveTo>
                    <a:pt x="2446" y="0"/>
                  </a:moveTo>
                  <a:cubicBezTo>
                    <a:pt x="2033" y="11"/>
                    <a:pt x="1623" y="65"/>
                    <a:pt x="1217" y="116"/>
                  </a:cubicBezTo>
                  <a:cubicBezTo>
                    <a:pt x="810" y="181"/>
                    <a:pt x="404" y="243"/>
                    <a:pt x="1" y="352"/>
                  </a:cubicBezTo>
                  <a:cubicBezTo>
                    <a:pt x="417" y="345"/>
                    <a:pt x="824" y="287"/>
                    <a:pt x="1234" y="236"/>
                  </a:cubicBezTo>
                  <a:cubicBezTo>
                    <a:pt x="1640" y="171"/>
                    <a:pt x="2047" y="109"/>
                    <a:pt x="2446"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0"/>
            <p:cNvSpPr/>
            <p:nvPr/>
          </p:nvSpPr>
          <p:spPr>
            <a:xfrm flipH="1">
              <a:off x="1736206" y="3372493"/>
              <a:ext cx="149232" cy="7596"/>
            </a:xfrm>
            <a:custGeom>
              <a:avLst/>
              <a:gdLst/>
              <a:ahLst/>
              <a:cxnLst/>
              <a:rect l="l" t="t" r="r" b="b"/>
              <a:pathLst>
                <a:path w="2495" h="127" extrusionOk="0">
                  <a:moveTo>
                    <a:pt x="1248" y="0"/>
                  </a:moveTo>
                  <a:cubicBezTo>
                    <a:pt x="831" y="13"/>
                    <a:pt x="415" y="21"/>
                    <a:pt x="1" y="75"/>
                  </a:cubicBezTo>
                  <a:cubicBezTo>
                    <a:pt x="418" y="123"/>
                    <a:pt x="831" y="120"/>
                    <a:pt x="1248" y="127"/>
                  </a:cubicBezTo>
                  <a:cubicBezTo>
                    <a:pt x="1665" y="113"/>
                    <a:pt x="2082" y="106"/>
                    <a:pt x="2495" y="51"/>
                  </a:cubicBezTo>
                  <a:cubicBezTo>
                    <a:pt x="2078" y="4"/>
                    <a:pt x="1665" y="4"/>
                    <a:pt x="1248"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0"/>
            <p:cNvSpPr/>
            <p:nvPr/>
          </p:nvSpPr>
          <p:spPr>
            <a:xfrm flipH="1">
              <a:off x="1965644" y="2073753"/>
              <a:ext cx="87506" cy="181531"/>
            </a:xfrm>
            <a:custGeom>
              <a:avLst/>
              <a:gdLst/>
              <a:ahLst/>
              <a:cxnLst/>
              <a:rect l="l" t="t" r="r" b="b"/>
              <a:pathLst>
                <a:path w="1463" h="3035" extrusionOk="0">
                  <a:moveTo>
                    <a:pt x="1063" y="1"/>
                  </a:moveTo>
                  <a:cubicBezTo>
                    <a:pt x="1042" y="370"/>
                    <a:pt x="1032" y="739"/>
                    <a:pt x="1026" y="1108"/>
                  </a:cubicBezTo>
                  <a:cubicBezTo>
                    <a:pt x="1013" y="1437"/>
                    <a:pt x="1015" y="1771"/>
                    <a:pt x="995" y="2096"/>
                  </a:cubicBezTo>
                  <a:lnTo>
                    <a:pt x="995" y="2096"/>
                  </a:lnTo>
                  <a:cubicBezTo>
                    <a:pt x="734" y="2048"/>
                    <a:pt x="470" y="2000"/>
                    <a:pt x="209" y="1959"/>
                  </a:cubicBezTo>
                  <a:lnTo>
                    <a:pt x="1" y="1924"/>
                  </a:lnTo>
                  <a:lnTo>
                    <a:pt x="116" y="2096"/>
                  </a:lnTo>
                  <a:cubicBezTo>
                    <a:pt x="277" y="2334"/>
                    <a:pt x="479" y="2533"/>
                    <a:pt x="704" y="2703"/>
                  </a:cubicBezTo>
                  <a:cubicBezTo>
                    <a:pt x="926" y="2874"/>
                    <a:pt x="1190" y="2993"/>
                    <a:pt x="1463" y="3034"/>
                  </a:cubicBezTo>
                  <a:cubicBezTo>
                    <a:pt x="1203" y="2943"/>
                    <a:pt x="977" y="2788"/>
                    <a:pt x="776" y="2611"/>
                  </a:cubicBezTo>
                  <a:cubicBezTo>
                    <a:pt x="635" y="2483"/>
                    <a:pt x="505" y="2335"/>
                    <a:pt x="391" y="2181"/>
                  </a:cubicBezTo>
                  <a:lnTo>
                    <a:pt x="391" y="2181"/>
                  </a:lnTo>
                  <a:cubicBezTo>
                    <a:pt x="617" y="2226"/>
                    <a:pt x="842" y="2268"/>
                    <a:pt x="1070" y="2307"/>
                  </a:cubicBezTo>
                  <a:lnTo>
                    <a:pt x="1176" y="2328"/>
                  </a:lnTo>
                  <a:lnTo>
                    <a:pt x="1182" y="2222"/>
                  </a:lnTo>
                  <a:cubicBezTo>
                    <a:pt x="1203" y="1842"/>
                    <a:pt x="1193" y="1473"/>
                    <a:pt x="1169" y="1104"/>
                  </a:cubicBezTo>
                  <a:cubicBezTo>
                    <a:pt x="1145" y="735"/>
                    <a:pt x="1114" y="366"/>
                    <a:pt x="1063"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0"/>
            <p:cNvSpPr/>
            <p:nvPr/>
          </p:nvSpPr>
          <p:spPr>
            <a:xfrm flipH="1">
              <a:off x="1867193" y="2249718"/>
              <a:ext cx="139363" cy="60949"/>
            </a:xfrm>
            <a:custGeom>
              <a:avLst/>
              <a:gdLst/>
              <a:ahLst/>
              <a:cxnLst/>
              <a:rect l="l" t="t" r="r" b="b"/>
              <a:pathLst>
                <a:path w="2330" h="1019" extrusionOk="0">
                  <a:moveTo>
                    <a:pt x="2330" y="1"/>
                  </a:moveTo>
                  <a:lnTo>
                    <a:pt x="2330" y="1"/>
                  </a:lnTo>
                  <a:cubicBezTo>
                    <a:pt x="2166" y="158"/>
                    <a:pt x="2016" y="318"/>
                    <a:pt x="1838" y="445"/>
                  </a:cubicBezTo>
                  <a:cubicBezTo>
                    <a:pt x="1667" y="574"/>
                    <a:pt x="1476" y="674"/>
                    <a:pt x="1278" y="745"/>
                  </a:cubicBezTo>
                  <a:cubicBezTo>
                    <a:pt x="1080" y="824"/>
                    <a:pt x="868" y="851"/>
                    <a:pt x="657" y="858"/>
                  </a:cubicBezTo>
                  <a:cubicBezTo>
                    <a:pt x="646" y="858"/>
                    <a:pt x="636" y="858"/>
                    <a:pt x="626" y="858"/>
                  </a:cubicBezTo>
                  <a:cubicBezTo>
                    <a:pt x="420" y="858"/>
                    <a:pt x="211" y="828"/>
                    <a:pt x="1" y="776"/>
                  </a:cubicBezTo>
                  <a:lnTo>
                    <a:pt x="1" y="776"/>
                  </a:lnTo>
                  <a:cubicBezTo>
                    <a:pt x="240" y="936"/>
                    <a:pt x="534" y="1019"/>
                    <a:pt x="831" y="1019"/>
                  </a:cubicBezTo>
                  <a:cubicBezTo>
                    <a:pt x="1004" y="1019"/>
                    <a:pt x="1178" y="991"/>
                    <a:pt x="1343" y="933"/>
                  </a:cubicBezTo>
                  <a:cubicBezTo>
                    <a:pt x="1565" y="847"/>
                    <a:pt x="1777" y="728"/>
                    <a:pt x="1937" y="557"/>
                  </a:cubicBezTo>
                  <a:cubicBezTo>
                    <a:pt x="2022" y="482"/>
                    <a:pt x="2087" y="383"/>
                    <a:pt x="2163" y="297"/>
                  </a:cubicBezTo>
                  <a:cubicBezTo>
                    <a:pt x="2224" y="199"/>
                    <a:pt x="2282" y="100"/>
                    <a:pt x="2330"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0"/>
            <p:cNvSpPr/>
            <p:nvPr/>
          </p:nvSpPr>
          <p:spPr>
            <a:xfrm flipH="1">
              <a:off x="1568616" y="2083801"/>
              <a:ext cx="96358" cy="88522"/>
            </a:xfrm>
            <a:custGeom>
              <a:avLst/>
              <a:gdLst/>
              <a:ahLst/>
              <a:cxnLst/>
              <a:rect l="l" t="t" r="r" b="b"/>
              <a:pathLst>
                <a:path w="1611" h="1480" extrusionOk="0">
                  <a:moveTo>
                    <a:pt x="1446" y="0"/>
                  </a:moveTo>
                  <a:cubicBezTo>
                    <a:pt x="1427" y="0"/>
                    <a:pt x="1409" y="2"/>
                    <a:pt x="1391" y="4"/>
                  </a:cubicBezTo>
                  <a:cubicBezTo>
                    <a:pt x="1309" y="11"/>
                    <a:pt x="1234" y="34"/>
                    <a:pt x="1163" y="69"/>
                  </a:cubicBezTo>
                  <a:cubicBezTo>
                    <a:pt x="1026" y="137"/>
                    <a:pt x="890" y="216"/>
                    <a:pt x="773" y="312"/>
                  </a:cubicBezTo>
                  <a:cubicBezTo>
                    <a:pt x="531" y="499"/>
                    <a:pt x="322" y="718"/>
                    <a:pt x="131" y="950"/>
                  </a:cubicBezTo>
                  <a:lnTo>
                    <a:pt x="1" y="1100"/>
                  </a:lnTo>
                  <a:lnTo>
                    <a:pt x="196" y="1097"/>
                  </a:lnTo>
                  <a:cubicBezTo>
                    <a:pt x="267" y="1097"/>
                    <a:pt x="340" y="1097"/>
                    <a:pt x="408" y="1104"/>
                  </a:cubicBezTo>
                  <a:cubicBezTo>
                    <a:pt x="435" y="1111"/>
                    <a:pt x="469" y="1118"/>
                    <a:pt x="480" y="1124"/>
                  </a:cubicBezTo>
                  <a:cubicBezTo>
                    <a:pt x="483" y="1131"/>
                    <a:pt x="496" y="1128"/>
                    <a:pt x="483" y="1159"/>
                  </a:cubicBezTo>
                  <a:cubicBezTo>
                    <a:pt x="466" y="1210"/>
                    <a:pt x="411" y="1268"/>
                    <a:pt x="363" y="1323"/>
                  </a:cubicBezTo>
                  <a:cubicBezTo>
                    <a:pt x="312" y="1377"/>
                    <a:pt x="254" y="1428"/>
                    <a:pt x="196" y="1480"/>
                  </a:cubicBezTo>
                  <a:cubicBezTo>
                    <a:pt x="271" y="1452"/>
                    <a:pt x="340" y="1418"/>
                    <a:pt x="404" y="1374"/>
                  </a:cubicBezTo>
                  <a:cubicBezTo>
                    <a:pt x="472" y="1333"/>
                    <a:pt x="541" y="1292"/>
                    <a:pt x="592" y="1206"/>
                  </a:cubicBezTo>
                  <a:cubicBezTo>
                    <a:pt x="619" y="1169"/>
                    <a:pt x="623" y="1077"/>
                    <a:pt x="575" y="1029"/>
                  </a:cubicBezTo>
                  <a:cubicBezTo>
                    <a:pt x="531" y="985"/>
                    <a:pt x="486" y="971"/>
                    <a:pt x="442" y="954"/>
                  </a:cubicBezTo>
                  <a:cubicBezTo>
                    <a:pt x="424" y="948"/>
                    <a:pt x="407" y="944"/>
                    <a:pt x="389" y="941"/>
                  </a:cubicBezTo>
                  <a:lnTo>
                    <a:pt x="389" y="941"/>
                  </a:lnTo>
                  <a:cubicBezTo>
                    <a:pt x="553" y="772"/>
                    <a:pt x="717" y="605"/>
                    <a:pt x="886" y="444"/>
                  </a:cubicBezTo>
                  <a:cubicBezTo>
                    <a:pt x="992" y="349"/>
                    <a:pt x="1101" y="250"/>
                    <a:pt x="1221" y="171"/>
                  </a:cubicBezTo>
                  <a:cubicBezTo>
                    <a:pt x="1309" y="119"/>
                    <a:pt x="1408" y="45"/>
                    <a:pt x="1512" y="45"/>
                  </a:cubicBezTo>
                  <a:cubicBezTo>
                    <a:pt x="1545" y="45"/>
                    <a:pt x="1577" y="52"/>
                    <a:pt x="1610" y="69"/>
                  </a:cubicBezTo>
                  <a:cubicBezTo>
                    <a:pt x="1573" y="17"/>
                    <a:pt x="1508" y="0"/>
                    <a:pt x="1446"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0"/>
            <p:cNvSpPr/>
            <p:nvPr/>
          </p:nvSpPr>
          <p:spPr>
            <a:xfrm flipH="1">
              <a:off x="1896562" y="2066636"/>
              <a:ext cx="35469" cy="55028"/>
            </a:xfrm>
            <a:custGeom>
              <a:avLst/>
              <a:gdLst/>
              <a:ahLst/>
              <a:cxnLst/>
              <a:rect l="l" t="t" r="r" b="b"/>
              <a:pathLst>
                <a:path w="593" h="920" extrusionOk="0">
                  <a:moveTo>
                    <a:pt x="295" y="1"/>
                  </a:moveTo>
                  <a:cubicBezTo>
                    <a:pt x="135" y="1"/>
                    <a:pt x="1" y="206"/>
                    <a:pt x="1" y="462"/>
                  </a:cubicBezTo>
                  <a:cubicBezTo>
                    <a:pt x="1" y="714"/>
                    <a:pt x="135" y="919"/>
                    <a:pt x="295" y="919"/>
                  </a:cubicBezTo>
                  <a:cubicBezTo>
                    <a:pt x="459" y="919"/>
                    <a:pt x="592" y="714"/>
                    <a:pt x="592" y="462"/>
                  </a:cubicBezTo>
                  <a:cubicBezTo>
                    <a:pt x="592" y="206"/>
                    <a:pt x="459"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0"/>
            <p:cNvSpPr/>
            <p:nvPr/>
          </p:nvSpPr>
          <p:spPr>
            <a:xfrm flipH="1">
              <a:off x="2024260" y="2080153"/>
              <a:ext cx="35469" cy="54968"/>
            </a:xfrm>
            <a:custGeom>
              <a:avLst/>
              <a:gdLst/>
              <a:ahLst/>
              <a:cxnLst/>
              <a:rect l="l" t="t" r="r" b="b"/>
              <a:pathLst>
                <a:path w="593" h="919" extrusionOk="0">
                  <a:moveTo>
                    <a:pt x="295" y="0"/>
                  </a:moveTo>
                  <a:cubicBezTo>
                    <a:pt x="135" y="0"/>
                    <a:pt x="1" y="205"/>
                    <a:pt x="1" y="458"/>
                  </a:cubicBezTo>
                  <a:cubicBezTo>
                    <a:pt x="1" y="714"/>
                    <a:pt x="135" y="919"/>
                    <a:pt x="295" y="919"/>
                  </a:cubicBezTo>
                  <a:cubicBezTo>
                    <a:pt x="459" y="919"/>
                    <a:pt x="592" y="714"/>
                    <a:pt x="592" y="458"/>
                  </a:cubicBezTo>
                  <a:cubicBezTo>
                    <a:pt x="592" y="205"/>
                    <a:pt x="45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0"/>
            <p:cNvSpPr/>
            <p:nvPr/>
          </p:nvSpPr>
          <p:spPr>
            <a:xfrm flipH="1">
              <a:off x="1802417" y="1961547"/>
              <a:ext cx="146780" cy="62444"/>
            </a:xfrm>
            <a:custGeom>
              <a:avLst/>
              <a:gdLst/>
              <a:ahLst/>
              <a:cxnLst/>
              <a:rect l="l" t="t" r="r" b="b"/>
              <a:pathLst>
                <a:path w="2454" h="1044" extrusionOk="0">
                  <a:moveTo>
                    <a:pt x="1285" y="0"/>
                  </a:moveTo>
                  <a:cubicBezTo>
                    <a:pt x="458" y="0"/>
                    <a:pt x="1" y="1044"/>
                    <a:pt x="1" y="1044"/>
                  </a:cubicBezTo>
                  <a:lnTo>
                    <a:pt x="2454" y="640"/>
                  </a:lnTo>
                  <a:cubicBezTo>
                    <a:pt x="2009" y="169"/>
                    <a:pt x="1617"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0"/>
            <p:cNvSpPr/>
            <p:nvPr/>
          </p:nvSpPr>
          <p:spPr>
            <a:xfrm flipH="1">
              <a:off x="2014090" y="1990077"/>
              <a:ext cx="124470" cy="60052"/>
            </a:xfrm>
            <a:custGeom>
              <a:avLst/>
              <a:gdLst/>
              <a:ahLst/>
              <a:cxnLst/>
              <a:rect l="l" t="t" r="r" b="b"/>
              <a:pathLst>
                <a:path w="2081" h="1004" extrusionOk="0">
                  <a:moveTo>
                    <a:pt x="1314" y="1"/>
                  </a:moveTo>
                  <a:cubicBezTo>
                    <a:pt x="987" y="1"/>
                    <a:pt x="552" y="236"/>
                    <a:pt x="1" y="1004"/>
                  </a:cubicBezTo>
                  <a:lnTo>
                    <a:pt x="2081" y="597"/>
                  </a:lnTo>
                  <a:cubicBezTo>
                    <a:pt x="2081" y="597"/>
                    <a:pt x="1835" y="1"/>
                    <a:pt x="1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0"/>
            <p:cNvSpPr/>
            <p:nvPr/>
          </p:nvSpPr>
          <p:spPr>
            <a:xfrm flipH="1">
              <a:off x="1695715" y="2308931"/>
              <a:ext cx="97734" cy="96358"/>
            </a:xfrm>
            <a:custGeom>
              <a:avLst/>
              <a:gdLst/>
              <a:ahLst/>
              <a:cxnLst/>
              <a:rect l="l" t="t" r="r" b="b"/>
              <a:pathLst>
                <a:path w="1634" h="1611" extrusionOk="0">
                  <a:moveTo>
                    <a:pt x="1633" y="1"/>
                  </a:moveTo>
                  <a:lnTo>
                    <a:pt x="328" y="619"/>
                  </a:lnTo>
                  <a:lnTo>
                    <a:pt x="0" y="1610"/>
                  </a:lnTo>
                  <a:lnTo>
                    <a:pt x="1633" y="1"/>
                  </a:lnTo>
                  <a:close/>
                </a:path>
              </a:pathLst>
            </a:custGeom>
            <a:solidFill>
              <a:srgbClr val="D89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0"/>
            <p:cNvSpPr/>
            <p:nvPr/>
          </p:nvSpPr>
          <p:spPr>
            <a:xfrm flipH="1">
              <a:off x="1656296" y="2626289"/>
              <a:ext cx="241403" cy="76440"/>
            </a:xfrm>
            <a:custGeom>
              <a:avLst/>
              <a:gdLst/>
              <a:ahLst/>
              <a:cxnLst/>
              <a:rect l="l" t="t" r="r" b="b"/>
              <a:pathLst>
                <a:path w="4036" h="1278" extrusionOk="0">
                  <a:moveTo>
                    <a:pt x="4035" y="0"/>
                  </a:moveTo>
                  <a:lnTo>
                    <a:pt x="4035" y="0"/>
                  </a:lnTo>
                  <a:cubicBezTo>
                    <a:pt x="3305" y="127"/>
                    <a:pt x="2588" y="301"/>
                    <a:pt x="1873" y="489"/>
                  </a:cubicBezTo>
                  <a:lnTo>
                    <a:pt x="1825" y="503"/>
                  </a:lnTo>
                  <a:lnTo>
                    <a:pt x="1805" y="554"/>
                  </a:lnTo>
                  <a:cubicBezTo>
                    <a:pt x="1760" y="663"/>
                    <a:pt x="1709" y="776"/>
                    <a:pt x="1648" y="875"/>
                  </a:cubicBezTo>
                  <a:cubicBezTo>
                    <a:pt x="1590" y="970"/>
                    <a:pt x="1508" y="1069"/>
                    <a:pt x="1440" y="1080"/>
                  </a:cubicBezTo>
                  <a:cubicBezTo>
                    <a:pt x="1434" y="1082"/>
                    <a:pt x="1427" y="1084"/>
                    <a:pt x="1421" y="1084"/>
                  </a:cubicBezTo>
                  <a:cubicBezTo>
                    <a:pt x="1369" y="1084"/>
                    <a:pt x="1299" y="1017"/>
                    <a:pt x="1245" y="933"/>
                  </a:cubicBezTo>
                  <a:cubicBezTo>
                    <a:pt x="1183" y="831"/>
                    <a:pt x="1136" y="721"/>
                    <a:pt x="1087" y="605"/>
                  </a:cubicBezTo>
                  <a:lnTo>
                    <a:pt x="1071" y="560"/>
                  </a:lnTo>
                  <a:lnTo>
                    <a:pt x="1030" y="557"/>
                  </a:lnTo>
                  <a:cubicBezTo>
                    <a:pt x="688" y="530"/>
                    <a:pt x="346" y="513"/>
                    <a:pt x="1" y="509"/>
                  </a:cubicBezTo>
                  <a:lnTo>
                    <a:pt x="1" y="509"/>
                  </a:lnTo>
                  <a:cubicBezTo>
                    <a:pt x="320" y="581"/>
                    <a:pt x="642" y="640"/>
                    <a:pt x="964" y="690"/>
                  </a:cubicBezTo>
                  <a:lnTo>
                    <a:pt x="964" y="690"/>
                  </a:lnTo>
                  <a:cubicBezTo>
                    <a:pt x="1000" y="800"/>
                    <a:pt x="1033" y="912"/>
                    <a:pt x="1091" y="1022"/>
                  </a:cubicBezTo>
                  <a:cubicBezTo>
                    <a:pt x="1132" y="1080"/>
                    <a:pt x="1163" y="1145"/>
                    <a:pt x="1227" y="1196"/>
                  </a:cubicBezTo>
                  <a:cubicBezTo>
                    <a:pt x="1272" y="1238"/>
                    <a:pt x="1349" y="1277"/>
                    <a:pt x="1428" y="1277"/>
                  </a:cubicBezTo>
                  <a:cubicBezTo>
                    <a:pt x="1445" y="1277"/>
                    <a:pt x="1463" y="1275"/>
                    <a:pt x="1481" y="1271"/>
                  </a:cubicBezTo>
                  <a:cubicBezTo>
                    <a:pt x="1668" y="1227"/>
                    <a:pt x="1743" y="1090"/>
                    <a:pt x="1822" y="984"/>
                  </a:cubicBezTo>
                  <a:cubicBezTo>
                    <a:pt x="1884" y="883"/>
                    <a:pt x="1933" y="783"/>
                    <a:pt x="1977" y="673"/>
                  </a:cubicBezTo>
                  <a:lnTo>
                    <a:pt x="1977" y="673"/>
                  </a:lnTo>
                  <a:cubicBezTo>
                    <a:pt x="2671" y="476"/>
                    <a:pt x="3358" y="261"/>
                    <a:pt x="4035"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0"/>
            <p:cNvSpPr/>
            <p:nvPr/>
          </p:nvSpPr>
          <p:spPr>
            <a:xfrm flipH="1">
              <a:off x="1470765" y="2900523"/>
              <a:ext cx="62384" cy="127520"/>
            </a:xfrm>
            <a:custGeom>
              <a:avLst/>
              <a:gdLst/>
              <a:ahLst/>
              <a:cxnLst/>
              <a:rect l="l" t="t" r="r" b="b"/>
              <a:pathLst>
                <a:path w="1043" h="2132" extrusionOk="0">
                  <a:moveTo>
                    <a:pt x="1" y="0"/>
                  </a:moveTo>
                  <a:lnTo>
                    <a:pt x="1" y="0"/>
                  </a:lnTo>
                  <a:cubicBezTo>
                    <a:pt x="212" y="663"/>
                    <a:pt x="475" y="1301"/>
                    <a:pt x="711" y="1944"/>
                  </a:cubicBezTo>
                  <a:lnTo>
                    <a:pt x="780" y="2132"/>
                  </a:lnTo>
                  <a:lnTo>
                    <a:pt x="882" y="1971"/>
                  </a:lnTo>
                  <a:cubicBezTo>
                    <a:pt x="1029" y="1742"/>
                    <a:pt x="1043" y="1500"/>
                    <a:pt x="1039" y="1271"/>
                  </a:cubicBezTo>
                  <a:cubicBezTo>
                    <a:pt x="1035" y="1038"/>
                    <a:pt x="998" y="813"/>
                    <a:pt x="933" y="594"/>
                  </a:cubicBezTo>
                  <a:cubicBezTo>
                    <a:pt x="933" y="820"/>
                    <a:pt x="926" y="1045"/>
                    <a:pt x="906" y="1263"/>
                  </a:cubicBezTo>
                  <a:cubicBezTo>
                    <a:pt x="889" y="1400"/>
                    <a:pt x="864" y="1540"/>
                    <a:pt x="821" y="1662"/>
                  </a:cubicBezTo>
                  <a:lnTo>
                    <a:pt x="821" y="1662"/>
                  </a:lnTo>
                  <a:cubicBezTo>
                    <a:pt x="612" y="1078"/>
                    <a:pt x="341" y="520"/>
                    <a:pt x="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0"/>
            <p:cNvSpPr/>
            <p:nvPr/>
          </p:nvSpPr>
          <p:spPr>
            <a:xfrm flipH="1">
              <a:off x="1500611" y="2990180"/>
              <a:ext cx="61726" cy="32538"/>
            </a:xfrm>
            <a:custGeom>
              <a:avLst/>
              <a:gdLst/>
              <a:ahLst/>
              <a:cxnLst/>
              <a:rect l="l" t="t" r="r" b="b"/>
              <a:pathLst>
                <a:path w="1032" h="544" extrusionOk="0">
                  <a:moveTo>
                    <a:pt x="22" y="0"/>
                  </a:moveTo>
                  <a:cubicBezTo>
                    <a:pt x="15" y="0"/>
                    <a:pt x="8" y="0"/>
                    <a:pt x="0" y="1"/>
                  </a:cubicBezTo>
                  <a:cubicBezTo>
                    <a:pt x="76" y="76"/>
                    <a:pt x="153" y="130"/>
                    <a:pt x="232" y="188"/>
                  </a:cubicBezTo>
                  <a:cubicBezTo>
                    <a:pt x="311" y="247"/>
                    <a:pt x="396" y="291"/>
                    <a:pt x="478" y="338"/>
                  </a:cubicBezTo>
                  <a:cubicBezTo>
                    <a:pt x="649" y="428"/>
                    <a:pt x="827" y="506"/>
                    <a:pt x="1031" y="543"/>
                  </a:cubicBezTo>
                  <a:cubicBezTo>
                    <a:pt x="909" y="370"/>
                    <a:pt x="748" y="256"/>
                    <a:pt x="577" y="158"/>
                  </a:cubicBezTo>
                  <a:cubicBezTo>
                    <a:pt x="489" y="113"/>
                    <a:pt x="399" y="72"/>
                    <a:pt x="301" y="45"/>
                  </a:cubicBezTo>
                  <a:cubicBezTo>
                    <a:pt x="212" y="20"/>
                    <a:pt x="120" y="0"/>
                    <a:pt x="2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0"/>
            <p:cNvSpPr/>
            <p:nvPr/>
          </p:nvSpPr>
          <p:spPr>
            <a:xfrm flipH="1">
              <a:off x="1662437" y="3252930"/>
              <a:ext cx="1250320" cy="202525"/>
            </a:xfrm>
            <a:custGeom>
              <a:avLst/>
              <a:gdLst/>
              <a:ahLst/>
              <a:cxnLst/>
              <a:rect l="l" t="t" r="r" b="b"/>
              <a:pathLst>
                <a:path w="20904" h="3386" extrusionOk="0">
                  <a:moveTo>
                    <a:pt x="6454" y="0"/>
                  </a:moveTo>
                  <a:lnTo>
                    <a:pt x="0" y="2590"/>
                  </a:lnTo>
                  <a:lnTo>
                    <a:pt x="0" y="3198"/>
                  </a:lnTo>
                  <a:lnTo>
                    <a:pt x="14594" y="3386"/>
                  </a:lnTo>
                  <a:lnTo>
                    <a:pt x="20792" y="176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0"/>
            <p:cNvSpPr/>
            <p:nvPr/>
          </p:nvSpPr>
          <p:spPr>
            <a:xfrm flipH="1">
              <a:off x="1662437" y="3252930"/>
              <a:ext cx="1250320" cy="171482"/>
            </a:xfrm>
            <a:custGeom>
              <a:avLst/>
              <a:gdLst/>
              <a:ahLst/>
              <a:cxnLst/>
              <a:rect l="l" t="t" r="r" b="b"/>
              <a:pathLst>
                <a:path w="20904" h="2867" extrusionOk="0">
                  <a:moveTo>
                    <a:pt x="6454" y="0"/>
                  </a:moveTo>
                  <a:lnTo>
                    <a:pt x="0" y="2590"/>
                  </a:lnTo>
                  <a:lnTo>
                    <a:pt x="13378" y="2791"/>
                  </a:lnTo>
                  <a:lnTo>
                    <a:pt x="14670" y="2867"/>
                  </a:lnTo>
                  <a:lnTo>
                    <a:pt x="20833" y="135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0"/>
            <p:cNvSpPr/>
            <p:nvPr/>
          </p:nvSpPr>
          <p:spPr>
            <a:xfrm flipH="1">
              <a:off x="1176500" y="3170465"/>
              <a:ext cx="1036252" cy="315750"/>
            </a:xfrm>
            <a:custGeom>
              <a:avLst/>
              <a:gdLst/>
              <a:ahLst/>
              <a:cxnLst/>
              <a:rect l="l" t="t" r="r" b="b"/>
              <a:pathLst>
                <a:path w="17325" h="5279" extrusionOk="0">
                  <a:moveTo>
                    <a:pt x="16166" y="0"/>
                  </a:moveTo>
                  <a:lnTo>
                    <a:pt x="4192" y="4072"/>
                  </a:lnTo>
                  <a:lnTo>
                    <a:pt x="1" y="4072"/>
                  </a:lnTo>
                  <a:cubicBezTo>
                    <a:pt x="1" y="4072"/>
                    <a:pt x="603" y="5279"/>
                    <a:pt x="2306" y="5279"/>
                  </a:cubicBezTo>
                  <a:cubicBezTo>
                    <a:pt x="2896" y="5279"/>
                    <a:pt x="3620" y="5133"/>
                    <a:pt x="4496" y="4742"/>
                  </a:cubicBezTo>
                  <a:cubicBezTo>
                    <a:pt x="7476" y="4499"/>
                    <a:pt x="17324" y="2125"/>
                    <a:pt x="17324" y="2125"/>
                  </a:cubicBezTo>
                  <a:lnTo>
                    <a:pt x="16166"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0"/>
            <p:cNvSpPr/>
            <p:nvPr/>
          </p:nvSpPr>
          <p:spPr>
            <a:xfrm flipH="1">
              <a:off x="2112518" y="2856980"/>
              <a:ext cx="1215809" cy="562955"/>
            </a:xfrm>
            <a:custGeom>
              <a:avLst/>
              <a:gdLst/>
              <a:ahLst/>
              <a:cxnLst/>
              <a:rect l="l" t="t" r="r" b="b"/>
              <a:pathLst>
                <a:path w="20327" h="9412" extrusionOk="0">
                  <a:moveTo>
                    <a:pt x="0" y="0"/>
                  </a:moveTo>
                  <a:lnTo>
                    <a:pt x="6361" y="9227"/>
                  </a:lnTo>
                  <a:lnTo>
                    <a:pt x="20326" y="9411"/>
                  </a:lnTo>
                  <a:lnTo>
                    <a:pt x="14898" y="1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822;p60">
            <a:extLst>
              <a:ext uri="{FF2B5EF4-FFF2-40B4-BE49-F238E27FC236}">
                <a16:creationId xmlns:a16="http://schemas.microsoft.com/office/drawing/2014/main" id="{5B3F0CB4-7612-4F9C-B975-2891199F1E3F}"/>
              </a:ext>
            </a:extLst>
          </p:cNvPr>
          <p:cNvSpPr txBox="1">
            <a:spLocks/>
          </p:cNvSpPr>
          <p:nvPr/>
        </p:nvSpPr>
        <p:spPr>
          <a:xfrm>
            <a:off x="2628810" y="4555017"/>
            <a:ext cx="5917581" cy="4502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Barlow"/>
              <a:buChar char="●"/>
              <a:defRPr sz="1600" b="0" i="0" u="none" strike="noStrike" cap="none">
                <a:solidFill>
                  <a:schemeClr val="dk1"/>
                </a:solidFill>
                <a:latin typeface="Barlow"/>
                <a:ea typeface="Barlow"/>
                <a:cs typeface="Barlow"/>
                <a:sym typeface="Barlow"/>
              </a:defRPr>
            </a:lvl1pPr>
            <a:lvl2pPr marL="914400" marR="0" lvl="1"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2pPr>
            <a:lvl3pPr marL="1371600" marR="0" lvl="2"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3pPr>
            <a:lvl4pPr marL="1828800" marR="0" lvl="3"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4pPr>
            <a:lvl5pPr marL="2286000" marR="0" lvl="4"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5pPr>
            <a:lvl6pPr marL="2743200" marR="0" lvl="5"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6pPr>
            <a:lvl7pPr marL="3200400" marR="0" lvl="6"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7pPr>
            <a:lvl8pPr marL="3657600" marR="0" lvl="7"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8pPr>
            <a:lvl9pPr marL="4114800" marR="0" lvl="8" indent="-304800" algn="r" rtl="0">
              <a:lnSpc>
                <a:spcPct val="115000"/>
              </a:lnSpc>
              <a:spcBef>
                <a:spcPts val="1600"/>
              </a:spcBef>
              <a:spcAft>
                <a:spcPts val="1600"/>
              </a:spcAft>
              <a:buClr>
                <a:schemeClr val="dk1"/>
              </a:buClr>
              <a:buSzPts val="1200"/>
              <a:buFont typeface="Barlow"/>
              <a:buChar char="■"/>
              <a:defRPr sz="1200" b="0" i="0" u="none" strike="noStrike" cap="none">
                <a:solidFill>
                  <a:schemeClr val="dk1"/>
                </a:solidFill>
                <a:latin typeface="Barlow"/>
                <a:ea typeface="Barlow"/>
                <a:cs typeface="Barlow"/>
                <a:sym typeface="Barlow"/>
              </a:defRPr>
            </a:lvl9pPr>
          </a:lstStyle>
          <a:p>
            <a:pPr marL="0" indent="0" algn="l">
              <a:spcAft>
                <a:spcPts val="1600"/>
              </a:spcAft>
              <a:buFont typeface="Barlow"/>
              <a:buNone/>
            </a:pPr>
            <a:r>
              <a:rPr lang="hr-HR" sz="1200" dirty="0">
                <a:effectLst>
                  <a:outerShdw blurRad="38100" dist="38100" dir="2700000" algn="tl">
                    <a:srgbClr val="000000">
                      <a:alpha val="43137"/>
                    </a:srgbClr>
                  </a:outerShdw>
                </a:effectLst>
              </a:rPr>
              <a:t>*</a:t>
            </a:r>
            <a:r>
              <a:rPr lang="hr-HR" sz="1200" b="1" dirty="0" err="1">
                <a:effectLst>
                  <a:outerShdw blurRad="38100" dist="38100" dir="2700000" algn="tl">
                    <a:srgbClr val="000000">
                      <a:alpha val="43137"/>
                    </a:srgbClr>
                  </a:outerShdw>
                </a:effectLst>
              </a:rPr>
              <a:t>NISpuSŠ</a:t>
            </a:r>
            <a:r>
              <a:rPr lang="hr-HR" sz="1200" dirty="0">
                <a:effectLst>
                  <a:outerShdw blurRad="38100" dist="38100" dir="2700000" algn="tl">
                    <a:srgbClr val="000000">
                      <a:alpha val="43137"/>
                    </a:srgbClr>
                  </a:outerShdw>
                </a:effectLst>
              </a:rPr>
              <a:t> = NACIONALNI INFORMACIJSKI SUSTAV PRIJAVA I UPISA U SREDNJE ŠKOLE </a:t>
            </a:r>
          </a:p>
        </p:txBody>
      </p:sp>
      <p:grpSp>
        <p:nvGrpSpPr>
          <p:cNvPr id="46" name="Google Shape;1830;p82">
            <a:extLst>
              <a:ext uri="{FF2B5EF4-FFF2-40B4-BE49-F238E27FC236}">
                <a16:creationId xmlns:a16="http://schemas.microsoft.com/office/drawing/2014/main" id="{F14AAB73-8D47-4C26-A3CC-D8F1061EF0CC}"/>
              </a:ext>
            </a:extLst>
          </p:cNvPr>
          <p:cNvGrpSpPr/>
          <p:nvPr/>
        </p:nvGrpSpPr>
        <p:grpSpPr>
          <a:xfrm rot="-790651" flipH="1">
            <a:off x="1926051" y="179368"/>
            <a:ext cx="998591" cy="514276"/>
            <a:chOff x="1255637" y="720502"/>
            <a:chExt cx="761125" cy="522000"/>
          </a:xfrm>
        </p:grpSpPr>
        <p:sp>
          <p:nvSpPr>
            <p:cNvPr id="47"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608" y="2223219"/>
            <a:ext cx="1149679" cy="4713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646545" y="1162770"/>
            <a:ext cx="7720215" cy="381309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a:t>
            </a:r>
            <a:r>
              <a:rPr lang="hr-HR" sz="1800" b="1" dirty="0" smtClean="0">
                <a:solidFill>
                  <a:srgbClr val="00B050"/>
                </a:solidFill>
                <a:effectLst>
                  <a:outerShdw blurRad="38100" dist="38100" dir="2700000" algn="tl">
                    <a:srgbClr val="000000">
                      <a:alpha val="43137"/>
                    </a:srgbClr>
                  </a:outerShdw>
                </a:effectLst>
              </a:rPr>
              <a:t>OBRAZOVANJA, </a:t>
            </a:r>
            <a:r>
              <a:rPr lang="hr-HR" sz="1800" b="1" dirty="0">
                <a:solidFill>
                  <a:srgbClr val="002060"/>
                </a:solidFill>
                <a:effectLst>
                  <a:outerShdw blurRad="38100" dist="38100" dir="2700000" algn="tl">
                    <a:srgbClr val="000000">
                      <a:alpha val="43137"/>
                    </a:srgbClr>
                  </a:outerShdw>
                </a:effectLst>
              </a:rPr>
              <a:t>a to se DOKAZUJE:</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jednoga i/ili oba roditelja s dugotrajnom teškom bolesti</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(liječničku potvrdu o dugotrajnoj težoj bolesti jednoga i/ili oba roditelja</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oba roditelja koji se prema zakonu koji regulira poticanje zapošljavanja smatraju dugotrajno nezaposlenim osobama</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(potvrdu nadležnoga područnoga ureda Hrvatskoga zavoda za zapošljavanje o dugotrajnoj nezaposlenosti oba roditelja</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samohranoga roditelja </a:t>
            </a:r>
            <a:r>
              <a:rPr lang="hr-HR" sz="1200" dirty="0" smtClean="0">
                <a:solidFill>
                  <a:srgbClr val="002060"/>
                </a:solidFill>
                <a:effectLst>
                  <a:outerShdw blurRad="38100" dist="38100" dir="2700000" algn="tl">
                    <a:srgbClr val="000000">
                      <a:alpha val="43137"/>
                    </a:srgbClr>
                  </a:outerShdw>
                </a:effectLst>
              </a:rPr>
              <a:t>koji </a:t>
            </a:r>
            <a:r>
              <a:rPr lang="hr-HR" sz="1200" dirty="0">
                <a:solidFill>
                  <a:srgbClr val="002060"/>
                </a:solidFill>
                <a:effectLst>
                  <a:outerShdw blurRad="38100" dist="38100" dir="2700000" algn="tl">
                    <a:srgbClr val="000000">
                      <a:alpha val="43137"/>
                    </a:srgbClr>
                  </a:outerShdw>
                </a:effectLst>
              </a:rPr>
              <a:t>je </a:t>
            </a:r>
            <a:r>
              <a:rPr lang="hr-HR" sz="1200" b="1" dirty="0">
                <a:solidFill>
                  <a:srgbClr val="002060"/>
                </a:solidFill>
                <a:effectLst>
                  <a:outerShdw blurRad="38100" dist="38100" dir="2700000" algn="tl">
                    <a:srgbClr val="000000">
                      <a:alpha val="43137"/>
                    </a:srgbClr>
                  </a:outerShdw>
                </a:effectLst>
              </a:rPr>
              <a:t>korisnik socijalne skrbi </a:t>
            </a:r>
            <a:r>
              <a:rPr lang="hr-HR" sz="1200" b="1" dirty="0" smtClean="0">
                <a:solidFill>
                  <a:schemeClr val="accent4">
                    <a:lumMod val="75000"/>
                  </a:schemeClr>
                </a:solidFill>
                <a:effectLst>
                  <a:outerShdw blurRad="38100" dist="38100" dir="2700000" algn="tl">
                    <a:srgbClr val="000000">
                      <a:alpha val="43137"/>
                    </a:srgbClr>
                  </a:outerShdw>
                </a:effectLst>
              </a:rPr>
              <a:t>(</a:t>
            </a:r>
            <a:r>
              <a:rPr lang="hr-HR" sz="1200" b="1" dirty="0">
                <a:solidFill>
                  <a:schemeClr val="accent4">
                    <a:lumMod val="75000"/>
                  </a:schemeClr>
                </a:solidFill>
                <a:effectLst>
                  <a:outerShdw blurRad="38100" dist="38100" dir="2700000" algn="tl">
                    <a:srgbClr val="000000">
                      <a:alpha val="43137"/>
                    </a:srgbClr>
                  </a:outerShdw>
                </a:effectLst>
              </a:rPr>
              <a:t>potvrdu o korištenju socijalne pomoći; rješenje ili drugi upravni akt centra za socijalnu skrb ili nadležnoga tijela u jedinici lokalne ili područne (regionalne) jedinice i Grada Zagreba o pravu samohranoga roditelja u statusu socijalne skrbi izdanih od ovlaštenih službi u zdravstvu, socijalnoj skrbi i za zapošljavanje</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mu </a:t>
            </a:r>
            <a:r>
              <a:rPr lang="hr-HR" sz="1200" b="1" dirty="0">
                <a:solidFill>
                  <a:srgbClr val="002060"/>
                </a:solidFill>
                <a:effectLst>
                  <a:outerShdw blurRad="38100" dist="38100" dir="2700000" algn="tl">
                    <a:srgbClr val="000000">
                      <a:alpha val="43137"/>
                    </a:srgbClr>
                  </a:outerShdw>
                </a:effectLst>
              </a:rPr>
              <a:t>je jedan roditelj preminuo</a:t>
            </a:r>
            <a:br>
              <a:rPr lang="hr-HR" sz="1200" b="1"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(ispravu iz matice umrlih ili smrtni list koje je izdalo nadležno tijelo u jedinici lokalne ili područne (regionalne) jedinice ili Grada Zagreba)</a:t>
            </a: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193964" y="1644073"/>
            <a:ext cx="1256145" cy="2974464"/>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306F3ABC-344D-4035-BC1D-5B4ADCD79A73}"/>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D5B26B69-D897-4BC1-B6BD-0680A5FD5D5D}"/>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1AF593AD-9423-4093-9028-57D1B892E91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627FD284-1C1A-47EB-A5B9-68E15B4D4058}"/>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96097B61-2D94-4FB9-A31D-440DAB3AAEE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FBF9B174-24C3-4C81-AD78-634A1B4AA7D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19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0035" y="846745"/>
            <a:ext cx="7702500" cy="2385981"/>
          </a:xfrm>
        </p:spPr>
        <p:txBody>
          <a:bodyPr/>
          <a:lstStyle/>
          <a:p>
            <a:pPr marR="26035" lvl="0">
              <a:lnSpc>
                <a:spcPct val="102000"/>
              </a:lnSpc>
              <a:spcAft>
                <a:spcPts val="1050"/>
              </a:spcAft>
              <a:buClr>
                <a:srgbClr val="000000"/>
              </a:buClr>
              <a:buSzTx/>
            </a:pPr>
            <a:r>
              <a:rPr lang="hr-HR" sz="4000" dirty="0" smtClean="0"/>
              <a:t>VAŽNO!</a:t>
            </a:r>
            <a:r>
              <a:rPr lang="hr-HR" sz="4000" dirty="0"/>
              <a:t/>
            </a:r>
            <a:br>
              <a:rPr lang="hr-HR" sz="4000" dirty="0"/>
            </a:br>
            <a:r>
              <a:rPr lang="hr-HR" sz="4000" dirty="0" smtClean="0"/>
              <a:t/>
            </a:r>
            <a:br>
              <a:rPr lang="hr-HR" sz="4000" dirty="0" smtClean="0"/>
            </a:br>
            <a:r>
              <a:rPr lang="hr-HR" sz="1600" dirty="0">
                <a:solidFill>
                  <a:srgbClr val="FF0000"/>
                </a:solidFill>
                <a:effectLst>
                  <a:outerShdw blurRad="38100" dist="38100" dir="2700000" algn="tl">
                    <a:srgbClr val="000000">
                      <a:alpha val="43137"/>
                    </a:srgbClr>
                  </a:outerShdw>
                </a:effectLst>
                <a:latin typeface="Arial"/>
                <a:cs typeface="Arial"/>
                <a:sym typeface="Arial"/>
              </a:rPr>
              <a:t>PRAVO PREDNOSTI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SE OSTVARUJE U </a:t>
            </a:r>
            <a:r>
              <a:rPr lang="hr-HR" sz="1600" dirty="0">
                <a:solidFill>
                  <a:srgbClr val="FF0000"/>
                </a:solidFill>
                <a:effectLst>
                  <a:outerShdw blurRad="38100" dist="38100" dir="2700000" algn="tl">
                    <a:srgbClr val="000000">
                      <a:alpha val="43137"/>
                    </a:srgbClr>
                  </a:outerShdw>
                </a:effectLst>
                <a:latin typeface="Arial"/>
                <a:cs typeface="Arial"/>
                <a:sym typeface="Arial"/>
              </a:rPr>
              <a:t>SLUČAJU DA KANDIDAT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DIJELI </a:t>
            </a:r>
            <a:r>
              <a:rPr lang="hr-HR" sz="1600" dirty="0">
                <a:solidFill>
                  <a:srgbClr val="FF0000"/>
                </a:solidFill>
                <a:effectLst>
                  <a:outerShdw blurRad="38100" dist="38100" dir="2700000" algn="tl">
                    <a:srgbClr val="000000">
                      <a:alpha val="43137"/>
                    </a:srgbClr>
                  </a:outerShdw>
                </a:effectLst>
                <a:latin typeface="Arial"/>
                <a:cs typeface="Arial"/>
                <a:sym typeface="Arial"/>
              </a:rPr>
              <a:t>ZADNJE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MJESTO </a:t>
            </a:r>
            <a:r>
              <a:rPr lang="hr-HR" sz="1600" dirty="0">
                <a:solidFill>
                  <a:srgbClr val="FF0000"/>
                </a:solidFill>
                <a:effectLst>
                  <a:outerShdw blurRad="38100" dist="38100" dir="2700000" algn="tl">
                    <a:srgbClr val="000000">
                      <a:alpha val="43137"/>
                    </a:srgbClr>
                  </a:outerShdw>
                </a:effectLst>
                <a:latin typeface="Arial"/>
                <a:cs typeface="Arial"/>
                <a:sym typeface="Arial"/>
              </a:rPr>
              <a:t>NA LJESTVICI PORETKA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S </a:t>
            </a:r>
            <a:r>
              <a:rPr lang="hr-HR" sz="1600" dirty="0">
                <a:solidFill>
                  <a:srgbClr val="FF0000"/>
                </a:solidFill>
                <a:effectLst>
                  <a:outerShdw blurRad="38100" dist="38100" dir="2700000" algn="tl">
                    <a:srgbClr val="000000">
                      <a:alpha val="43137"/>
                    </a:srgbClr>
                  </a:outerShdw>
                </a:effectLst>
                <a:latin typeface="Arial"/>
                <a:cs typeface="Arial"/>
                <a:sym typeface="Arial"/>
              </a:rPr>
              <a:t>KANDIDATOM KOJI NE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OSTVARUJE </a:t>
            </a:r>
            <a:r>
              <a:rPr lang="hr-HR" sz="1600" dirty="0">
                <a:solidFill>
                  <a:srgbClr val="FF0000"/>
                </a:solidFill>
                <a:effectLst>
                  <a:outerShdw blurRad="38100" dist="38100" dir="2700000" algn="tl">
                    <a:srgbClr val="000000">
                      <a:alpha val="43137"/>
                    </a:srgbClr>
                  </a:outerShdw>
                </a:effectLst>
                <a:latin typeface="Arial"/>
                <a:cs typeface="Arial"/>
                <a:sym typeface="Arial"/>
              </a:rPr>
              <a:t>PRAVO NA POSEBAN ELEMENT</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a:t>
            </a:r>
            <a:endParaRPr lang="hr-HR" sz="3200" dirty="0">
              <a:latin typeface="Barlow" panose="020B0604020202020204" charset="-18"/>
            </a:endParaRPr>
          </a:p>
        </p:txBody>
      </p:sp>
      <p:pic>
        <p:nvPicPr>
          <p:cNvPr id="4" name="Slika 3"/>
          <p:cNvPicPr>
            <a:picLocks noChangeAspect="1"/>
          </p:cNvPicPr>
          <p:nvPr/>
        </p:nvPicPr>
        <p:blipFill>
          <a:blip r:embed="rId2"/>
          <a:stretch>
            <a:fillRect/>
          </a:stretch>
        </p:blipFill>
        <p:spPr>
          <a:xfrm>
            <a:off x="3188258" y="404684"/>
            <a:ext cx="957155" cy="695004"/>
          </a:xfrm>
          <a:prstGeom prst="rect">
            <a:avLst/>
          </a:prstGeom>
        </p:spPr>
      </p:pic>
    </p:spTree>
    <p:extLst>
      <p:ext uri="{BB962C8B-B14F-4D97-AF65-F5344CB8AC3E}">
        <p14:creationId xmlns:p14="http://schemas.microsoft.com/office/powerpoint/2010/main" val="24019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083555" y="1178803"/>
            <a:ext cx="6529104" cy="3439734"/>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solidFill>
                  <a:srgbClr val="002060"/>
                </a:solidFill>
                <a:effectLst>
                  <a:outerShdw blurRad="38100" dist="38100" dir="2700000" algn="tl">
                    <a:srgbClr val="000000">
                      <a:alpha val="43137"/>
                    </a:srgbClr>
                  </a:outerShdw>
                </a:effectLst>
              </a:rPr>
              <a:t>koji je </a:t>
            </a:r>
            <a:r>
              <a:rPr lang="hr-HR" sz="1800" b="1" dirty="0">
                <a:solidFill>
                  <a:schemeClr val="accent4">
                    <a:lumMod val="75000"/>
                  </a:schemeClr>
                </a:solidFill>
                <a:effectLst>
                  <a:outerShdw blurRad="38100" dist="38100" dir="2700000" algn="tl">
                    <a:srgbClr val="000000">
                      <a:alpha val="43137"/>
                    </a:srgbClr>
                  </a:outerShdw>
                </a:effectLst>
              </a:rPr>
              <a:t>pripadnik romske nacionalne manjine</a:t>
            </a:r>
            <a:r>
              <a:rPr lang="hr-HR" sz="1800" b="1" dirty="0">
                <a:solidFill>
                  <a:srgbClr val="002060"/>
                </a:solidFill>
                <a:effectLst>
                  <a:outerShdw blurRad="38100" dist="38100" dir="2700000" algn="tl">
                    <a:srgbClr val="000000">
                      <a:alpha val="43137"/>
                    </a:srgbClr>
                  </a:outerShdw>
                </a:effectLst>
              </a:rPr>
              <a:t>, a upisuje se na temelju Nacionalnog plana za uključivanje Roma za razdoblje od 2021. do 2027. godine dodaju se </a:t>
            </a:r>
            <a:r>
              <a:rPr lang="hr-HR" sz="1800" b="1" dirty="0">
                <a:solidFill>
                  <a:schemeClr val="accent4">
                    <a:lumMod val="75000"/>
                  </a:schemeClr>
                </a:solidFill>
                <a:effectLst>
                  <a:outerShdw blurRad="38100" dist="38100" dir="2700000" algn="tl">
                    <a:srgbClr val="000000">
                      <a:alpha val="43137"/>
                    </a:srgbClr>
                  </a:outerShdw>
                </a:effectLst>
              </a:rPr>
              <a:t>dva boda </a:t>
            </a:r>
            <a:r>
              <a:rPr lang="hr-HR" sz="18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1600" b="1" dirty="0">
                <a:solidFill>
                  <a:srgbClr val="002060"/>
                </a:solidFill>
                <a:effectLst>
                  <a:outerShdw blurRad="38100" dist="38100" dir="2700000" algn="tl">
                    <a:srgbClr val="000000">
                      <a:alpha val="43137"/>
                    </a:srgbClr>
                  </a:outerShdw>
                </a:effectLst>
              </a:rPr>
              <a:t>kandidat prilaže </a:t>
            </a:r>
            <a:r>
              <a:rPr lang="hr-HR" sz="1600" b="1" dirty="0">
                <a:solidFill>
                  <a:srgbClr val="00B050"/>
                </a:solidFill>
                <a:effectLst>
                  <a:outerShdw blurRad="38100" dist="38100" dir="2700000" algn="tl">
                    <a:srgbClr val="000000">
                      <a:alpha val="43137"/>
                    </a:srgbClr>
                  </a:outerShdw>
                </a:effectLst>
              </a:rPr>
              <a:t>potvrdu o pripadnosti romskoj nacionalnoj manjini </a:t>
            </a:r>
            <a:r>
              <a:rPr lang="hr-HR" sz="1600" b="1" dirty="0">
                <a:solidFill>
                  <a:srgbClr val="002060"/>
                </a:solidFill>
                <a:effectLst>
                  <a:outerShdw blurRad="38100" dist="38100" dir="2700000" algn="tl">
                    <a:srgbClr val="000000">
                      <a:alpha val="43137"/>
                    </a:srgbClr>
                  </a:outerShdw>
                </a:effectLst>
              </a:rPr>
              <a:t>(rodni list učenika ili rodni list jednog od roditelja/skrbnika ili izvadak iz popisa birača za roditelja/skrbnika)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sp>
        <p:nvSpPr>
          <p:cNvPr id="7" name="Rezervirano mjesto teksta 1">
            <a:extLst>
              <a:ext uri="{FF2B5EF4-FFF2-40B4-BE49-F238E27FC236}">
                <a16:creationId xmlns:a16="http://schemas.microsoft.com/office/drawing/2014/main" id="{A846D3C7-8920-4CDC-BBF7-848E27CAEBAB}"/>
              </a:ext>
            </a:extLst>
          </p:cNvPr>
          <p:cNvSpPr txBox="1">
            <a:spLocks/>
          </p:cNvSpPr>
          <p:nvPr/>
        </p:nvSpPr>
        <p:spPr>
          <a:xfrm>
            <a:off x="1280160" y="4228867"/>
            <a:ext cx="7332499" cy="965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lvl="2" indent="0" algn="ctr">
              <a:buFont typeface="Arial"/>
              <a:buNone/>
            </a:pPr>
            <a:r>
              <a:rPr lang="hr-HR" sz="1100" i="1" dirty="0">
                <a:solidFill>
                  <a:srgbClr val="FF0000"/>
                </a:solidFill>
                <a:effectLst>
                  <a:outerShdw blurRad="38100" dist="38100" dir="2700000" algn="tl">
                    <a:srgbClr val="000000">
                      <a:alpha val="43137"/>
                    </a:srgbClr>
                  </a:outerShdw>
                </a:effectLst>
              </a:rPr>
              <a:t>* Neovisno o tomu ispunjava li uvjete za ostvarivanje više prava, kandidatu će se priznati ostvarivanje isključivo jednoga prava od prava, koje je za njega najpovoljnije.</a:t>
            </a:r>
          </a:p>
        </p:txBody>
      </p:sp>
      <p:grpSp>
        <p:nvGrpSpPr>
          <p:cNvPr id="8" name="Google Shape;1830;p82">
            <a:extLst>
              <a:ext uri="{FF2B5EF4-FFF2-40B4-BE49-F238E27FC236}">
                <a16:creationId xmlns:a16="http://schemas.microsoft.com/office/drawing/2014/main" id="{5E3A4481-5EE3-43D3-9850-021593DA516F}"/>
              </a:ext>
            </a:extLst>
          </p:cNvPr>
          <p:cNvGrpSpPr/>
          <p:nvPr/>
        </p:nvGrpSpPr>
        <p:grpSpPr>
          <a:xfrm rot="-790651" flipH="1">
            <a:off x="1926051" y="179368"/>
            <a:ext cx="998591" cy="514276"/>
            <a:chOff x="1255637" y="720502"/>
            <a:chExt cx="761125" cy="522000"/>
          </a:xfrm>
        </p:grpSpPr>
        <p:sp>
          <p:nvSpPr>
            <p:cNvPr id="9" name="Google Shape;1831;p82">
              <a:extLst>
                <a:ext uri="{FF2B5EF4-FFF2-40B4-BE49-F238E27FC236}">
                  <a16:creationId xmlns:a16="http://schemas.microsoft.com/office/drawing/2014/main" id="{845E7D38-9A22-4336-89F3-E373B819CEDA}"/>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2;p82">
              <a:extLst>
                <a:ext uri="{FF2B5EF4-FFF2-40B4-BE49-F238E27FC236}">
                  <a16:creationId xmlns:a16="http://schemas.microsoft.com/office/drawing/2014/main" id="{D66A1859-FFEB-4DAA-84D1-1CB2950D203C}"/>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3;p82">
              <a:extLst>
                <a:ext uri="{FF2B5EF4-FFF2-40B4-BE49-F238E27FC236}">
                  <a16:creationId xmlns:a16="http://schemas.microsoft.com/office/drawing/2014/main" id="{3286535E-D135-4EA9-9A54-50BB44E1C4E0}"/>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4;p82">
              <a:extLst>
                <a:ext uri="{FF2B5EF4-FFF2-40B4-BE49-F238E27FC236}">
                  <a16:creationId xmlns:a16="http://schemas.microsoft.com/office/drawing/2014/main" id="{1841AB63-8902-4B22-B421-7ECB78FEDE8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5;p82">
              <a:extLst>
                <a:ext uri="{FF2B5EF4-FFF2-40B4-BE49-F238E27FC236}">
                  <a16:creationId xmlns:a16="http://schemas.microsoft.com/office/drawing/2014/main" id="{854586E1-66EB-4D7D-A758-BDD503B11B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6974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083555" y="1178803"/>
            <a:ext cx="6529104" cy="368183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solidFill>
                  <a:srgbClr val="002060"/>
                </a:solidFill>
                <a:effectLst>
                  <a:outerShdw blurRad="38100" dist="38100" dir="2700000" algn="tl">
                    <a:srgbClr val="000000">
                      <a:alpha val="43137"/>
                    </a:srgbClr>
                  </a:outerShdw>
                </a:effectLst>
              </a:rPr>
              <a:t>je </a:t>
            </a:r>
            <a:r>
              <a:rPr lang="hr-HR" sz="1800" b="1" dirty="0">
                <a:solidFill>
                  <a:schemeClr val="accent4">
                    <a:lumMod val="75000"/>
                  </a:schemeClr>
                </a:solidFill>
                <a:effectLst>
                  <a:outerShdw blurRad="38100" dist="38100" dir="2700000" algn="tl">
                    <a:srgbClr val="000000">
                      <a:alpha val="43137"/>
                    </a:srgbClr>
                  </a:outerShdw>
                </a:effectLst>
              </a:rPr>
              <a:t>dijete bez roditelja ili odgovarajuće roditeljske skrbi </a:t>
            </a:r>
            <a:r>
              <a:rPr lang="hr-HR" sz="1800" b="1" dirty="0">
                <a:solidFill>
                  <a:srgbClr val="002060"/>
                </a:solidFill>
                <a:effectLst>
                  <a:outerShdw blurRad="38100" dist="38100" dir="2700000" algn="tl">
                    <a:srgbClr val="000000">
                      <a:alpha val="43137"/>
                    </a:srgbClr>
                  </a:outerShdw>
                </a:effectLst>
              </a:rPr>
              <a:t>prema zakonu koji uređuje socijalnu skrb dodaje se </a:t>
            </a:r>
            <a:r>
              <a:rPr lang="hr-HR" sz="1800" b="1" dirty="0">
                <a:solidFill>
                  <a:schemeClr val="accent4">
                    <a:lumMod val="75000"/>
                  </a:schemeClr>
                </a:solidFill>
                <a:effectLst>
                  <a:outerShdw blurRad="38100" dist="38100" dir="2700000" algn="tl">
                    <a:srgbClr val="000000">
                      <a:alpha val="43137"/>
                    </a:srgbClr>
                  </a:outerShdw>
                </a:effectLst>
              </a:rPr>
              <a:t>jedan bod </a:t>
            </a:r>
            <a:r>
              <a:rPr lang="hr-HR" sz="18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1600" b="1" dirty="0">
                <a:solidFill>
                  <a:srgbClr val="002060"/>
                </a:solidFill>
                <a:effectLst>
                  <a:outerShdw blurRad="38100" dist="38100" dir="2700000" algn="tl">
                    <a:srgbClr val="000000">
                      <a:alpha val="43137"/>
                    </a:srgbClr>
                  </a:outerShdw>
                </a:effectLst>
              </a:rPr>
              <a:t>kandidat prilaže </a:t>
            </a:r>
            <a:r>
              <a:rPr lang="hr-HR" sz="1600" b="1" dirty="0">
                <a:solidFill>
                  <a:srgbClr val="00B050"/>
                </a:solidFill>
                <a:effectLst>
                  <a:outerShdw blurRad="38100" dist="38100" dir="2700000" algn="tl">
                    <a:srgbClr val="000000">
                      <a:alpha val="43137"/>
                    </a:srgbClr>
                  </a:outerShdw>
                </a:effectLst>
              </a:rPr>
              <a:t>potvrdu nadležnog centra za socijalnu skrb</a:t>
            </a:r>
            <a:r>
              <a:rPr lang="hr-HR" sz="1600" b="1" dirty="0">
                <a:solidFill>
                  <a:srgbClr val="002060"/>
                </a:solidFill>
                <a:effectLst>
                  <a:outerShdw blurRad="38100" dist="38100" dir="2700000" algn="tl">
                    <a:srgbClr val="000000">
                      <a:alpha val="43137"/>
                    </a:srgbClr>
                  </a:outerShdw>
                </a:effectLst>
              </a:rPr>
              <a:t> da je kandidat dijete bez roditelja ili odgovarajuće roditeljske skrbi.</a:t>
            </a:r>
            <a:br>
              <a:rPr lang="hr-HR" sz="1600" b="1" dirty="0">
                <a:solidFill>
                  <a:srgbClr val="002060"/>
                </a:solidFill>
                <a:effectLst>
                  <a:outerShdw blurRad="38100" dist="38100" dir="2700000" algn="tl">
                    <a:srgbClr val="000000">
                      <a:alpha val="43137"/>
                    </a:srgbClr>
                  </a:outerShdw>
                </a:effectLst>
              </a:rPr>
            </a:br>
            <a:endParaRPr lang="hr-HR" sz="1600" b="1" dirty="0">
              <a:solidFill>
                <a:srgbClr val="002060"/>
              </a:solidFill>
              <a:effectLst>
                <a:outerShdw blurRad="38100" dist="38100" dir="2700000" algn="tl">
                  <a:srgbClr val="000000">
                    <a:alpha val="43137"/>
                  </a:srgbClr>
                </a:outerShdw>
              </a:effectLst>
            </a:endParaRPr>
          </a:p>
          <a:p>
            <a:pPr marL="0" lvl="2" indent="0">
              <a:buNone/>
            </a:pPr>
            <a:r>
              <a:rPr lang="hr-HR" sz="1200" i="1" dirty="0">
                <a:solidFill>
                  <a:srgbClr val="FF0000"/>
                </a:solidFill>
                <a:effectLst>
                  <a:outerShdw blurRad="38100" dist="38100" dir="2700000" algn="tl">
                    <a:srgbClr val="000000">
                      <a:alpha val="43137"/>
                    </a:srgbClr>
                  </a:outerShdw>
                </a:effectLst>
              </a:rPr>
              <a:t>* Neovisno o tomu ispunjava li uvjete za ostvarivanje više prava, kandidatu će se priznati ostvarivanje isključivo jednoga prava od prava, koje je za njega najpovoljnije.</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B25EE901-267F-4C63-954D-FE87EB944C56}"/>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402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pPr algn="ctr"/>
            <a:r>
              <a:rPr lang="hr-HR" sz="1600" b="1" dirty="0" smtClean="0"/>
              <a:t>Cjelokupnu </a:t>
            </a:r>
            <a:r>
              <a:rPr lang="hr-HR" sz="1600" b="1" dirty="0"/>
              <a:t>dokumentaciju za ostvarivanje prava potrebno je dostaviti </a:t>
            </a:r>
            <a:r>
              <a:rPr lang="hr-HR" sz="1600" b="1" dirty="0" smtClean="0"/>
              <a:t>razredniku/</a:t>
            </a:r>
            <a:r>
              <a:rPr lang="hr-HR" sz="1600" b="1" dirty="0" err="1" smtClean="0"/>
              <a:t>ici</a:t>
            </a:r>
            <a:r>
              <a:rPr lang="hr-HR" sz="1600" b="1" dirty="0" smtClean="0"/>
              <a:t> </a:t>
            </a:r>
            <a:r>
              <a:rPr lang="hr-HR" sz="1600" b="1" dirty="0"/>
              <a:t>ili je samostalno učitati u sustav do roka navedenoga u </a:t>
            </a:r>
            <a:r>
              <a:rPr lang="hr-HR" sz="1600" b="1" dirty="0" smtClean="0"/>
              <a:t>Kalendaru (25. </a:t>
            </a:r>
            <a:r>
              <a:rPr lang="hr-HR" sz="1600" b="1" dirty="0"/>
              <a:t>6</a:t>
            </a:r>
            <a:r>
              <a:rPr lang="hr-HR" sz="1600" b="1" dirty="0" smtClean="0"/>
              <a:t>. – 2. 7. 2025.).</a:t>
            </a:r>
            <a:endParaRPr lang="hr-HR" sz="1600" b="1" dirty="0"/>
          </a:p>
        </p:txBody>
      </p:sp>
      <p:sp>
        <p:nvSpPr>
          <p:cNvPr id="3" name="Naslov 2"/>
          <p:cNvSpPr>
            <a:spLocks noGrp="1"/>
          </p:cNvSpPr>
          <p:nvPr>
            <p:ph type="title"/>
          </p:nvPr>
        </p:nvSpPr>
        <p:spPr/>
        <p:txBody>
          <a:bodyPr/>
          <a:lstStyle/>
          <a:p>
            <a:r>
              <a:rPr lang="hr-HR" dirty="0" smtClean="0">
                <a:solidFill>
                  <a:srgbClr val="00B050"/>
                </a:solidFill>
              </a:rPr>
              <a:t>VAŽNO!</a:t>
            </a:r>
            <a:endParaRPr lang="hr-HR" dirty="0">
              <a:solidFill>
                <a:srgbClr val="00B050"/>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977" y="2371691"/>
            <a:ext cx="2231609" cy="2231609"/>
          </a:xfrm>
          <a:prstGeom prst="rect">
            <a:avLst/>
          </a:prstGeom>
        </p:spPr>
      </p:pic>
      <p:grpSp>
        <p:nvGrpSpPr>
          <p:cNvPr id="5" name="Google Shape;1830;p82">
            <a:extLst>
              <a:ext uri="{FF2B5EF4-FFF2-40B4-BE49-F238E27FC236}">
                <a16:creationId xmlns:a16="http://schemas.microsoft.com/office/drawing/2014/main" id="{B25EE901-267F-4C63-954D-FE87EB944C56}"/>
              </a:ext>
            </a:extLst>
          </p:cNvPr>
          <p:cNvGrpSpPr/>
          <p:nvPr/>
        </p:nvGrpSpPr>
        <p:grpSpPr>
          <a:xfrm rot="-790651" flipH="1">
            <a:off x="3209682" y="223795"/>
            <a:ext cx="998591" cy="514276"/>
            <a:chOff x="1255637" y="720502"/>
            <a:chExt cx="761125" cy="522000"/>
          </a:xfrm>
        </p:grpSpPr>
        <p:sp>
          <p:nvSpPr>
            <p:cNvPr id="6"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277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540001" y="1200728"/>
            <a:ext cx="6289962" cy="3182400"/>
          </a:xfrm>
        </p:spPr>
        <p:txBody>
          <a:bodyPr/>
          <a:lstStyle/>
          <a:p>
            <a:pPr algn="just"/>
            <a:r>
              <a:rPr lang="hr-HR" sz="1400" b="1" dirty="0"/>
              <a:t>Kandidat s teškoćama u razvoju je kandidat koji je osnovnu školu završio prema rješenju županijskog upravnog odjela o primjerenome programu obrazovanja</a:t>
            </a:r>
            <a:r>
              <a:rPr lang="hr-HR" sz="1400" b="1" dirty="0" smtClean="0"/>
              <a:t>.</a:t>
            </a:r>
          </a:p>
          <a:p>
            <a:pPr algn="just"/>
            <a:endParaRPr lang="hr-HR" sz="1400" b="1" dirty="0"/>
          </a:p>
          <a:p>
            <a:pPr algn="just"/>
            <a:r>
              <a:rPr lang="hr-HR" sz="1400" b="1" dirty="0" smtClean="0">
                <a:solidFill>
                  <a:schemeClr val="accent3"/>
                </a:solidFill>
              </a:rPr>
              <a:t>Kandidati </a:t>
            </a:r>
            <a:r>
              <a:rPr lang="hr-HR" sz="1400" b="1" dirty="0">
                <a:solidFill>
                  <a:schemeClr val="accent3"/>
                </a:solidFill>
              </a:rPr>
              <a:t>s teškoćama u razvoju rangiraju se na zasebnim ljestvicama poretka na kojima se nalaze isključivo kandidati s teškoćama u razvoju i to na temelju: ukupnog broja </a:t>
            </a:r>
            <a:r>
              <a:rPr lang="hr-HR" sz="1400" b="1" dirty="0" smtClean="0">
                <a:solidFill>
                  <a:schemeClr val="accent3"/>
                </a:solidFill>
              </a:rPr>
              <a:t>bodova </a:t>
            </a:r>
            <a:r>
              <a:rPr lang="hr-HR" sz="1400" b="1" dirty="0">
                <a:solidFill>
                  <a:schemeClr val="accent3"/>
                </a:solidFill>
              </a:rPr>
              <a:t>u programima obrazovanja za koje posjeduju stručno mišljenje službe za profesionalno usmjeravanje Hrvatskoga zavoda za zapošljavanje</a:t>
            </a:r>
            <a:r>
              <a:rPr lang="hr-HR" sz="1400" b="1" dirty="0" smtClean="0">
                <a:solidFill>
                  <a:schemeClr val="accent3"/>
                </a:solidFill>
              </a:rPr>
              <a:t>.</a:t>
            </a:r>
          </a:p>
          <a:p>
            <a:pPr algn="just"/>
            <a:endParaRPr lang="hr-HR" sz="1400" b="1" dirty="0"/>
          </a:p>
          <a:p>
            <a:pPr marL="152400" indent="0" algn="just">
              <a:buNone/>
            </a:pPr>
            <a:r>
              <a:rPr lang="hr-HR" sz="1800" b="1" dirty="0" smtClean="0">
                <a:solidFill>
                  <a:srgbClr val="CC0099"/>
                </a:solidFill>
              </a:rPr>
              <a:t>      !!!</a:t>
            </a:r>
          </a:p>
          <a:p>
            <a:pPr algn="just"/>
            <a:r>
              <a:rPr lang="hr-HR" sz="1400" b="1" dirty="0" smtClean="0">
                <a:solidFill>
                  <a:srgbClr val="00B050"/>
                </a:solidFill>
              </a:rPr>
              <a:t>Pri </a:t>
            </a:r>
            <a:r>
              <a:rPr lang="hr-HR" sz="1400" b="1" dirty="0">
                <a:solidFill>
                  <a:srgbClr val="00B050"/>
                </a:solidFill>
              </a:rPr>
              <a:t>upisu u jedan od programa obrazovanja/zanimanja, za koje kandidat s teškoćama u razvoju posjeduje stručno mišljenje </a:t>
            </a:r>
            <a:r>
              <a:rPr lang="hr-HR" sz="1400" b="1" dirty="0" smtClean="0">
                <a:solidFill>
                  <a:srgbClr val="00B050"/>
                </a:solidFill>
              </a:rPr>
              <a:t>Zavoda, </a:t>
            </a:r>
            <a:r>
              <a:rPr lang="hr-HR" sz="1400" b="1" dirty="0">
                <a:solidFill>
                  <a:srgbClr val="00B050"/>
                </a:solidFill>
              </a:rPr>
              <a:t>nije potrebno posjedovati uvjerenje – potvrdu o ispunjavanju zdravstvenih zahtjeva nadležnoga školskog liječnika, odnosno liječničku svjedodžbu medicine rada</a:t>
            </a:r>
            <a:r>
              <a:rPr lang="hr-HR" sz="1400" b="1" dirty="0" smtClean="0">
                <a:solidFill>
                  <a:srgbClr val="00B050"/>
                </a:solidFill>
              </a:rPr>
              <a:t>.</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0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KANDIDATI KOJI SE ŠKOLUJU PREMA RJEŠENJU ŽUPANIJSKOG UPRAVNOG ODJELA</a:t>
              </a:r>
              <a:endParaRPr kumimoji="0" lang="hr-HR" sz="20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spTree>
    <p:extLst>
      <p:ext uri="{BB962C8B-B14F-4D97-AF65-F5344CB8AC3E}">
        <p14:creationId xmlns:p14="http://schemas.microsoft.com/office/powerpoint/2010/main" val="149726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290618" y="1200728"/>
            <a:ext cx="6520873" cy="3182400"/>
          </a:xfrm>
        </p:spPr>
        <p:txBody>
          <a:bodyPr/>
          <a:lstStyle/>
          <a:p>
            <a:pPr algn="just"/>
            <a:r>
              <a:rPr lang="hr-HR" sz="1300" b="1" dirty="0" smtClean="0"/>
              <a:t>Pravo </a:t>
            </a:r>
            <a:r>
              <a:rPr lang="hr-HR" sz="1300" b="1" dirty="0"/>
              <a:t>upisa u nekome programu ostvaruje onoliko kandidata koliko se u tome programu može upisati sukladno Državnom pedagoškom standardu (najviše 3 učenika u jednom razrednom odjelu</a:t>
            </a:r>
            <a:r>
              <a:rPr lang="hr-HR" sz="1300" b="1" dirty="0" smtClean="0"/>
              <a:t>).</a:t>
            </a:r>
          </a:p>
          <a:p>
            <a:pPr algn="just"/>
            <a:endParaRPr lang="hr-HR" sz="1300" b="1" dirty="0"/>
          </a:p>
          <a:p>
            <a:pPr algn="just"/>
            <a:r>
              <a:rPr lang="hr-HR" sz="1300" b="1" dirty="0"/>
              <a:t>Potrebna dokumentacija pri upisu: </a:t>
            </a:r>
            <a:r>
              <a:rPr lang="hr-HR" sz="1300" b="1" dirty="0">
                <a:solidFill>
                  <a:srgbClr val="CC0099"/>
                </a:solidFill>
              </a:rPr>
              <a:t>rješenje Ureda/upravnog odjela za obrazovanje o primjerenom programu obrazovanja i stručno mišljenje Službe za profesionalno usmjeravanje Hrvatskoga zavoda za zapošljavanje o sposobnostima i motivaciji učenika. </a:t>
            </a:r>
            <a:endParaRPr lang="hr-HR" sz="1300" b="1" dirty="0" smtClean="0">
              <a:solidFill>
                <a:srgbClr val="CC0099"/>
              </a:solidFill>
            </a:endParaRPr>
          </a:p>
          <a:p>
            <a:pPr algn="just"/>
            <a:endParaRPr lang="hr-HR" sz="1300" b="1" dirty="0"/>
          </a:p>
          <a:p>
            <a:pPr algn="just"/>
            <a:r>
              <a:rPr lang="hr-HR" sz="1300" b="1" dirty="0"/>
              <a:t>Kandidati s teškoćama u razvoju moraju zadovoljiti na ispitu sposobnosti i darovitosti u školama u kojima je to uvjet za upis</a:t>
            </a:r>
            <a:r>
              <a:rPr lang="hr-HR" sz="1300" b="1" dirty="0" smtClean="0"/>
              <a:t>.</a:t>
            </a:r>
          </a:p>
          <a:p>
            <a:pPr algn="just"/>
            <a:endParaRPr lang="hr-HR" sz="1300" b="1" dirty="0"/>
          </a:p>
          <a:p>
            <a:pPr algn="just"/>
            <a:r>
              <a:rPr lang="hr-HR" sz="1300" b="1" dirty="0"/>
              <a:t>Kandidati s teškoćama u razvoju moraju, također, ispunjavati uvjet minimalnog bodovnog praga, ako ga je škola postavila (četverogodišnje škole</a:t>
            </a:r>
            <a:r>
              <a:rPr lang="hr-HR" sz="1300" b="1" dirty="0" smtClean="0"/>
              <a:t>).</a:t>
            </a:r>
          </a:p>
          <a:p>
            <a:pPr algn="just"/>
            <a:endParaRPr lang="hr-HR" sz="1300" b="1" dirty="0" smtClean="0"/>
          </a:p>
          <a:p>
            <a:pPr algn="just"/>
            <a:r>
              <a:rPr lang="hr-HR" sz="1300" b="1" dirty="0"/>
              <a:t>Kandidati prilikom upisa programa obrazovanja/srednjih škola obvezno biraju strane jezike i izborne predmete u školi u kojoj su ostvarili pravo upisa.</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000" b="1" kern="1200" dirty="0" smtClean="0">
                  <a:effectLst>
                    <a:outerShdw blurRad="38100" dist="38100" dir="2700000" algn="tl">
                      <a:srgbClr val="000000">
                        <a:alpha val="43137"/>
                      </a:srgbClr>
                    </a:outerShdw>
                  </a:effectLst>
                  <a:latin typeface="Big Shoulders Text SemiBold" panose="020B0604020202020204" charset="-18"/>
                </a:rPr>
                <a:t>KANDIDATI KOJI SE ŠKOLUJU PREMA RJEŠENJU ŽUPANIJSKOG UPRAVNOG ODJELA</a:t>
              </a:r>
              <a:endParaRPr lang="hr-HR" sz="2000" b="1" kern="1200" dirty="0">
                <a:effectLst>
                  <a:outerShdw blurRad="38100" dist="38100" dir="2700000" algn="tl">
                    <a:srgbClr val="000000">
                      <a:alpha val="43137"/>
                    </a:srgbClr>
                  </a:outerShdw>
                </a:effectLst>
                <a:latin typeface="Big Shoulders Text SemiBold" panose="020B0604020202020204" charset="-18"/>
              </a:endParaRPr>
            </a:p>
          </p:txBody>
        </p:sp>
      </p:grpSp>
    </p:spTree>
    <p:extLst>
      <p:ext uri="{BB962C8B-B14F-4D97-AF65-F5344CB8AC3E}">
        <p14:creationId xmlns:p14="http://schemas.microsoft.com/office/powerpoint/2010/main" val="71665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244437" y="1117779"/>
            <a:ext cx="6520873" cy="3583708"/>
          </a:xfrm>
        </p:spPr>
        <p:txBody>
          <a:bodyPr/>
          <a:lstStyle/>
          <a:p>
            <a:pPr algn="just"/>
            <a:r>
              <a:rPr lang="hr-HR" sz="1400" b="1" dirty="0"/>
              <a:t>Sam poredak programa obrazovanja na listi prioriteta koji će roditelji i kandidat iskazati upisnome povjerenstvu županijskog upravnog odjela, ne jamče niti osiguravaju da će se kandidat uistinu i upisati u onaj obrazovni program koji su naveli kao svoj prvi izbor – </a:t>
            </a:r>
            <a:r>
              <a:rPr lang="hr-HR" sz="1400" b="1" dirty="0">
                <a:solidFill>
                  <a:schemeClr val="accent3"/>
                </a:solidFill>
              </a:rPr>
              <a:t>konačan upis ovisi i o drugim kandidatima s teškoćama u razvoju na ljestvici i njihovom broju bodova te broju upisnih mjesta za kandidate s teškoćama u razvoju u pojedinome razrednome odjelu</a:t>
            </a:r>
            <a:r>
              <a:rPr lang="hr-HR" sz="1400" b="1" dirty="0" smtClean="0">
                <a:solidFill>
                  <a:schemeClr val="accent3"/>
                </a:solidFill>
              </a:rPr>
              <a:t>.</a:t>
            </a:r>
          </a:p>
          <a:p>
            <a:pPr algn="just"/>
            <a:endParaRPr lang="hr-HR" sz="1400" b="1" dirty="0" smtClean="0">
              <a:solidFill>
                <a:schemeClr val="accent3"/>
              </a:solidFill>
            </a:endParaRPr>
          </a:p>
          <a:p>
            <a:pPr algn="just"/>
            <a:endParaRPr lang="hr-HR" sz="1400" b="1" dirty="0"/>
          </a:p>
          <a:p>
            <a:pPr algn="just"/>
            <a:r>
              <a:rPr lang="hr-HR" sz="1400" b="1" dirty="0"/>
              <a:t>Ako kandidat s teškoćama u razvoju ne ostvari pravo upisa na zasebnim ljestvicama poretka, onda može konkurirati s ostalim kandidatima</a:t>
            </a:r>
            <a:r>
              <a:rPr lang="hr-HR" sz="1400" b="1" dirty="0" smtClean="0"/>
              <a:t>.</a:t>
            </a:r>
          </a:p>
          <a:p>
            <a:pPr algn="just"/>
            <a:endParaRPr lang="hr-HR" sz="1400" b="1" dirty="0"/>
          </a:p>
          <a:p>
            <a:pPr algn="just"/>
            <a:r>
              <a:rPr lang="hr-HR" sz="1400" b="1" dirty="0"/>
              <a:t>Kandidati koji nemaju stručno mišljenje službe za profesionalno usmjeravanje Hrvatskoga zavoda za zapošljavanje ili ne žele koristiti pravo upisa temeljem mišljenja Hrvatskoga zavoda za zapošljavanje dužni su pribaviti liječničku svjedodžbu medicine rada ili potvrdu nadležnog školskog liječnika ukoliko su isti uvjet za upis pojedinog zanimanja.</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0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KANDIDATI KOJI SE ŠKOLUJU PREMA RJEŠENJU ŽUPANIJSKOG UPRAVNOG ODJELA</a:t>
              </a:r>
              <a:endParaRPr kumimoji="0" lang="hr-HR" sz="20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sp>
        <p:nvSpPr>
          <p:cNvPr id="7" name="Kružna strelica 6"/>
          <p:cNvSpPr/>
          <p:nvPr/>
        </p:nvSpPr>
        <p:spPr>
          <a:xfrm>
            <a:off x="2872508" y="2757233"/>
            <a:ext cx="581892" cy="6003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solidFill>
                <a:schemeClr val="tx1"/>
              </a:solidFill>
            </a:endParaRPr>
          </a:p>
        </p:txBody>
      </p:sp>
    </p:spTree>
    <p:extLst>
      <p:ext uri="{BB962C8B-B14F-4D97-AF65-F5344CB8AC3E}">
        <p14:creationId xmlns:p14="http://schemas.microsoft.com/office/powerpoint/2010/main" val="11945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371618" y="1217966"/>
            <a:ext cx="6160589" cy="3182400"/>
          </a:xfrm>
        </p:spPr>
        <p:txBody>
          <a:bodyPr/>
          <a:lstStyle/>
          <a:p>
            <a:pPr algn="just"/>
            <a:r>
              <a:rPr lang="hr-HR" b="1" dirty="0"/>
              <a:t>Provjera znanja kandidata iz stranog jezika: 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Provjeru znanja provodi Stručno povjerenstvo srednje škole u koju se kandidat želi upisati. Položena provjera znanja u jednoj školi vrijedi i za ostale prijavljene škole. </a:t>
            </a:r>
            <a:r>
              <a:rPr lang="hr-HR" b="1" dirty="0" smtClean="0"/>
              <a:t>Popis škola koje će si međusobno priznavati rezultate ispita iz dodatnih provjera znanja možete pronaći na mrežnoj stranici </a:t>
            </a:r>
            <a:r>
              <a:rPr lang="hr-HR" b="1" dirty="0" smtClean="0">
                <a:hlinkClick r:id="rId2"/>
              </a:rPr>
              <a:t>https://srednje.e-upisi.hr </a:t>
            </a:r>
            <a:r>
              <a:rPr lang="hr-HR" b="1" dirty="0" smtClean="0"/>
              <a:t>pod „</a:t>
            </a:r>
            <a:r>
              <a:rPr lang="hr-HR" b="1" dirty="0"/>
              <a:t>Č</a:t>
            </a:r>
            <a:r>
              <a:rPr lang="hr-HR" b="1" dirty="0" smtClean="0"/>
              <a:t>esta pitanja”.</a:t>
            </a:r>
          </a:p>
          <a:p>
            <a:pPr algn="just"/>
            <a:endParaRPr lang="hr-HR" b="1" dirty="0"/>
          </a:p>
          <a:p>
            <a:pPr algn="just"/>
            <a:r>
              <a:rPr lang="hr-HR" b="1" dirty="0" smtClean="0"/>
              <a:t>Provjera </a:t>
            </a:r>
            <a:r>
              <a:rPr lang="hr-HR" b="1" dirty="0"/>
              <a:t>znanja je </a:t>
            </a:r>
            <a:r>
              <a:rPr lang="hr-HR" b="1" dirty="0" smtClean="0"/>
              <a:t>eliminacijska, odnosno ako kandidat ne zadovolji navedeni preduvjet, bit će obrisan s liste prije kraja prijava obrazovnih programa.</a:t>
            </a:r>
            <a:endParaRPr lang="hr-HR" b="1" dirty="0"/>
          </a:p>
          <a:p>
            <a:pPr algn="just"/>
            <a:endParaRPr lang="hr-HR" b="1" dirty="0"/>
          </a:p>
          <a:p>
            <a:pPr algn="just"/>
            <a:r>
              <a:rPr lang="hr-HR" b="1" dirty="0" smtClean="0"/>
              <a:t>Ako </a:t>
            </a:r>
            <a:r>
              <a:rPr lang="hr-HR" b="1" dirty="0"/>
              <a:t>je učenik pohađao izbornu nastavu iz drugog stranog jezika minimalno 4 godine, ne mora prolaziti dodatnu provjeru znanja iz tog jezika</a:t>
            </a:r>
            <a:r>
              <a:rPr lang="hr-HR" b="1" dirty="0" smtClean="0"/>
              <a:t>).</a:t>
            </a:r>
          </a:p>
          <a:p>
            <a:pPr algn="just"/>
            <a:endParaRPr lang="hr-HR" b="1" dirty="0"/>
          </a:p>
          <a:p>
            <a:pPr algn="just"/>
            <a:r>
              <a:rPr lang="hr-HR" b="1" dirty="0"/>
              <a:t>Datum održavanja provjere znanja stranog jezika srednje škole će objaviti u natječaju na svojim mrežnim </a:t>
            </a:r>
            <a:r>
              <a:rPr lang="hr-HR" b="1" dirty="0" smtClean="0"/>
              <a:t>stranicama.</a:t>
            </a:r>
            <a:endParaRPr lang="hr-HR" b="1" dirty="0"/>
          </a:p>
          <a:p>
            <a:endParaRPr lang="hr-HR" dirty="0"/>
          </a:p>
        </p:txBody>
      </p:sp>
      <p:sp>
        <p:nvSpPr>
          <p:cNvPr id="3" name="Naslov 2"/>
          <p:cNvSpPr>
            <a:spLocks noGrp="1"/>
          </p:cNvSpPr>
          <p:nvPr>
            <p:ph type="title"/>
          </p:nvPr>
        </p:nvSpPr>
        <p:spPr/>
        <p:txBody>
          <a:bodyPr/>
          <a:lstStyle/>
          <a:p>
            <a:r>
              <a:rPr lang="hr-HR" dirty="0" smtClean="0"/>
              <a:t>PROVJERA ZNANJA STRANOG JEZIKA</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smtClean="0">
                  <a:effectLst>
                    <a:outerShdw blurRad="38100" dist="38100" dir="2700000" algn="tl">
                      <a:srgbClr val="000000">
                        <a:alpha val="43137"/>
                      </a:srgbClr>
                    </a:outerShdw>
                  </a:effectLst>
                  <a:latin typeface="Big Shoulders Text SemiBold" panose="020B0604020202020204" charset="-18"/>
                </a:rPr>
                <a:t>PRVI STRANI JEZIK</a:t>
              </a:r>
              <a:endParaRPr lang="hr-HR" sz="2300" b="1" kern="1200" dirty="0">
                <a:effectLst>
                  <a:outerShdw blurRad="38100" dist="38100" dir="2700000" algn="tl">
                    <a:srgbClr val="000000">
                      <a:alpha val="43137"/>
                    </a:srgbClr>
                  </a:outerShdw>
                </a:effectLst>
                <a:latin typeface="Big Shoulders Text SemiBold" panose="020B0604020202020204" charset="-18"/>
              </a:endParaRPr>
            </a:p>
          </p:txBody>
        </p:sp>
      </p:grpSp>
    </p:spTree>
    <p:extLst>
      <p:ext uri="{BB962C8B-B14F-4D97-AF65-F5344CB8AC3E}">
        <p14:creationId xmlns:p14="http://schemas.microsoft.com/office/powerpoint/2010/main" val="819333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019BF92-C471-4B22-95B3-A89E310269F4}"/>
              </a:ext>
            </a:extLst>
          </p:cNvPr>
          <p:cNvSpPr>
            <a:spLocks noGrp="1"/>
          </p:cNvSpPr>
          <p:nvPr>
            <p:ph type="body" idx="1"/>
          </p:nvPr>
        </p:nvSpPr>
        <p:spPr>
          <a:xfrm>
            <a:off x="410568" y="1262353"/>
            <a:ext cx="8321964" cy="3643474"/>
          </a:xfrm>
        </p:spPr>
        <p:txBody>
          <a:bodyPr/>
          <a:lstStyle/>
          <a:p>
            <a:pPr algn="just"/>
            <a:r>
              <a:rPr lang="hr-HR" sz="1650" b="1" dirty="0">
                <a:effectLst>
                  <a:outerShdw blurRad="38100" dist="38100" dir="2700000" algn="tl">
                    <a:srgbClr val="000000">
                      <a:alpha val="43137"/>
                    </a:srgbClr>
                  </a:outerShdw>
                </a:effectLst>
              </a:rPr>
              <a:t>Za </a:t>
            </a:r>
            <a:r>
              <a:rPr lang="hr-HR" sz="1650" b="1" dirty="0" smtClean="0">
                <a:effectLst>
                  <a:outerShdw blurRad="38100" dist="38100" dir="2700000" algn="tl">
                    <a:srgbClr val="000000">
                      <a:alpha val="43137"/>
                    </a:srgbClr>
                  </a:outerShdw>
                </a:effectLst>
              </a:rPr>
              <a:t>programe </a:t>
            </a:r>
            <a:r>
              <a:rPr lang="hr-HR" sz="1650" b="1" dirty="0">
                <a:effectLst>
                  <a:outerShdw blurRad="38100" dist="38100" dir="2700000" algn="tl">
                    <a:srgbClr val="000000">
                      <a:alpha val="43137"/>
                    </a:srgbClr>
                  </a:outerShdw>
                </a:effectLst>
              </a:rPr>
              <a:t>obrazovanja u trajanju od najmanje četiri godine, škola može utvrditi minimalni broj bodova potrebnih za prijavu </a:t>
            </a:r>
            <a:r>
              <a:rPr lang="hr-HR" sz="1650" b="1" dirty="0" smtClean="0">
                <a:effectLst>
                  <a:outerShdw blurRad="38100" dist="38100" dir="2700000" algn="tl">
                    <a:srgbClr val="000000">
                      <a:alpha val="43137"/>
                    </a:srgbClr>
                  </a:outerShdw>
                </a:effectLst>
              </a:rPr>
              <a:t>kandidata. </a:t>
            </a:r>
            <a:r>
              <a:rPr lang="hr-HR" sz="1650" b="1" dirty="0">
                <a:effectLst>
                  <a:outerShdw blurRad="38100" dist="38100" dir="2700000" algn="tl">
                    <a:srgbClr val="000000">
                      <a:alpha val="43137"/>
                    </a:srgbClr>
                  </a:outerShdw>
                </a:effectLst>
              </a:rPr>
              <a:t>Utvrđeni minimalni broj bodova primjenjuje se tijekom cijeloga upisnog postupka (ljetni, jesenski i naknadni upisni rok</a:t>
            </a:r>
            <a:r>
              <a:rPr lang="hr-HR" sz="1650" b="1" dirty="0" smtClean="0">
                <a:effectLst>
                  <a:outerShdw blurRad="38100" dist="38100" dir="2700000" algn="tl">
                    <a:srgbClr val="000000">
                      <a:alpha val="43137"/>
                    </a:srgbClr>
                  </a:outerShdw>
                </a:effectLst>
              </a:rPr>
              <a:t>).</a:t>
            </a:r>
          </a:p>
          <a:p>
            <a:pPr algn="just"/>
            <a:endParaRPr lang="hr-HR" sz="1650" b="1" dirty="0" smtClean="0">
              <a:effectLst>
                <a:outerShdw blurRad="38100" dist="38100" dir="2700000" algn="tl">
                  <a:srgbClr val="000000">
                    <a:alpha val="43137"/>
                  </a:srgbClr>
                </a:outerShdw>
              </a:effectLst>
            </a:endParaRPr>
          </a:p>
          <a:p>
            <a:pPr algn="just"/>
            <a:r>
              <a:rPr lang="hr-HR" sz="1650" dirty="0" smtClean="0">
                <a:effectLst>
                  <a:outerShdw blurRad="38100" dist="38100" dir="2700000" algn="tl">
                    <a:srgbClr val="000000">
                      <a:alpha val="43137"/>
                    </a:srgbClr>
                  </a:outerShdw>
                </a:effectLst>
              </a:rPr>
              <a:t>Ako </a:t>
            </a:r>
            <a:r>
              <a:rPr lang="hr-HR" sz="1650" dirty="0">
                <a:effectLst>
                  <a:outerShdw blurRad="38100" dist="38100" dir="2700000" algn="tl">
                    <a:srgbClr val="000000">
                      <a:alpha val="43137"/>
                    </a:srgbClr>
                  </a:outerShdw>
                </a:effectLst>
              </a:rPr>
              <a:t>je škola utvrdila minimalni bodovni prag, on se mora zadovoljiti isključivo bodovima koje je učenik ostvario na temelju ocjena iz škole, odnosno zajedničkim elementom vrednovanja</a:t>
            </a:r>
            <a:r>
              <a:rPr lang="hr-HR" sz="1650" dirty="0" smtClean="0">
                <a:effectLst>
                  <a:outerShdw blurRad="38100" dist="38100" dir="2700000" algn="tl">
                    <a:srgbClr val="000000">
                      <a:alpha val="43137"/>
                    </a:srgbClr>
                  </a:outerShdw>
                </a:effectLst>
              </a:rPr>
              <a:t>.</a:t>
            </a:r>
          </a:p>
          <a:p>
            <a:pPr algn="just"/>
            <a:endParaRPr lang="hr-HR" sz="1650" dirty="0" smtClean="0">
              <a:effectLst>
                <a:outerShdw blurRad="38100" dist="38100" dir="2700000" algn="tl">
                  <a:srgbClr val="000000">
                    <a:alpha val="43137"/>
                  </a:srgbClr>
                </a:outerShdw>
              </a:effectLst>
            </a:endParaRPr>
          </a:p>
          <a:p>
            <a:pPr algn="just"/>
            <a:r>
              <a:rPr lang="hr-HR" sz="1650" dirty="0">
                <a:effectLst>
                  <a:outerShdw blurRad="38100" dist="38100" dir="2700000" algn="tl">
                    <a:srgbClr val="000000">
                      <a:alpha val="43137"/>
                    </a:srgbClr>
                  </a:outerShdw>
                </a:effectLst>
              </a:rPr>
              <a:t>Za programe obrazovanja </a:t>
            </a:r>
            <a:r>
              <a:rPr lang="hr-HR" sz="1650" dirty="0" smtClean="0">
                <a:effectLst>
                  <a:outerShdw blurRad="38100" dist="38100" dir="2700000" algn="tl">
                    <a:srgbClr val="000000">
                      <a:alpha val="43137"/>
                    </a:srgbClr>
                  </a:outerShdw>
                </a:effectLst>
              </a:rPr>
              <a:t>od </a:t>
            </a:r>
            <a:r>
              <a:rPr lang="hr-HR" sz="1650" dirty="0">
                <a:effectLst>
                  <a:outerShdw blurRad="38100" dist="38100" dir="2700000" algn="tl">
                    <a:srgbClr val="000000">
                      <a:alpha val="43137"/>
                    </a:srgbClr>
                  </a:outerShdw>
                </a:effectLst>
              </a:rPr>
              <a:t>tri </a:t>
            </a:r>
            <a:r>
              <a:rPr lang="hr-HR" sz="1650" dirty="0" smtClean="0">
                <a:effectLst>
                  <a:outerShdw blurRad="38100" dist="38100" dir="2700000" algn="tl">
                    <a:srgbClr val="000000">
                      <a:alpha val="43137"/>
                    </a:srgbClr>
                  </a:outerShdw>
                </a:effectLst>
              </a:rPr>
              <a:t>ili manje od tri godine ne </a:t>
            </a:r>
            <a:r>
              <a:rPr lang="hr-HR" sz="1650" dirty="0">
                <a:effectLst>
                  <a:outerShdw blurRad="38100" dist="38100" dir="2700000" algn="tl">
                    <a:srgbClr val="000000">
                      <a:alpha val="43137"/>
                    </a:srgbClr>
                  </a:outerShdw>
                </a:effectLst>
              </a:rPr>
              <a:t>utvrđuje se </a:t>
            </a:r>
            <a:r>
              <a:rPr lang="hr-HR" sz="1650" dirty="0" smtClean="0">
                <a:effectLst>
                  <a:outerShdw blurRad="38100" dist="38100" dir="2700000" algn="tl">
                    <a:srgbClr val="000000">
                      <a:alpha val="43137"/>
                    </a:srgbClr>
                  </a:outerShdw>
                </a:effectLst>
              </a:rPr>
              <a:t>minimalni bodovni prag.</a:t>
            </a:r>
          </a:p>
          <a:p>
            <a:pPr algn="just"/>
            <a:endParaRPr lang="hr-HR" sz="1650" dirty="0" smtClean="0">
              <a:effectLst>
                <a:outerShdw blurRad="38100" dist="38100" dir="2700000" algn="tl">
                  <a:srgbClr val="000000">
                    <a:alpha val="43137"/>
                  </a:srgbClr>
                </a:outerShdw>
              </a:effectLst>
            </a:endParaRPr>
          </a:p>
          <a:p>
            <a:pPr algn="just"/>
            <a:r>
              <a:rPr lang="hr-HR" sz="1650" b="1" dirty="0" smtClean="0">
                <a:effectLst>
                  <a:outerShdw blurRad="38100" dist="38100" dir="2700000" algn="tl">
                    <a:srgbClr val="000000">
                      <a:alpha val="43137"/>
                    </a:srgbClr>
                  </a:outerShdw>
                </a:effectLst>
              </a:rPr>
              <a:t>MOŽE </a:t>
            </a:r>
            <a:r>
              <a:rPr lang="hr-HR" sz="1650" b="1" dirty="0">
                <a:effectLst>
                  <a:outerShdw blurRad="38100" dist="38100" dir="2700000" algn="tl">
                    <a:srgbClr val="000000">
                      <a:alpha val="43137"/>
                    </a:srgbClr>
                  </a:outerShdw>
                </a:effectLst>
              </a:rPr>
              <a:t>SE PRIJAVITI U 6 PROGRAMA</a:t>
            </a:r>
          </a:p>
        </p:txBody>
      </p:sp>
      <p:sp>
        <p:nvSpPr>
          <p:cNvPr id="3" name="Naslov 2">
            <a:extLst>
              <a:ext uri="{FF2B5EF4-FFF2-40B4-BE49-F238E27FC236}">
                <a16:creationId xmlns:a16="http://schemas.microsoft.com/office/drawing/2014/main" id="{D61512C3-CD89-4E3A-980D-BE92E0F79095}"/>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BODOVNI PRAGOVI </a:t>
            </a:r>
          </a:p>
        </p:txBody>
      </p:sp>
      <p:grpSp>
        <p:nvGrpSpPr>
          <p:cNvPr id="4" name="Google Shape;1830;p82">
            <a:extLst>
              <a:ext uri="{FF2B5EF4-FFF2-40B4-BE49-F238E27FC236}">
                <a16:creationId xmlns:a16="http://schemas.microsoft.com/office/drawing/2014/main" id="{A1D39992-45D8-4DC7-92FD-D974EBF7C443}"/>
              </a:ext>
            </a:extLst>
          </p:cNvPr>
          <p:cNvGrpSpPr/>
          <p:nvPr/>
        </p:nvGrpSpPr>
        <p:grpSpPr>
          <a:xfrm rot="-790651" flipH="1">
            <a:off x="1926053" y="147494"/>
            <a:ext cx="998591" cy="514276"/>
            <a:chOff x="1255637" y="720502"/>
            <a:chExt cx="761125" cy="522000"/>
          </a:xfrm>
        </p:grpSpPr>
        <p:sp>
          <p:nvSpPr>
            <p:cNvPr id="5" name="Google Shape;1831;p82">
              <a:extLst>
                <a:ext uri="{FF2B5EF4-FFF2-40B4-BE49-F238E27FC236}">
                  <a16:creationId xmlns:a16="http://schemas.microsoft.com/office/drawing/2014/main" id="{81FF6A8F-6C61-4733-80CE-1FAF5AF1966A}"/>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2;p82">
              <a:extLst>
                <a:ext uri="{FF2B5EF4-FFF2-40B4-BE49-F238E27FC236}">
                  <a16:creationId xmlns:a16="http://schemas.microsoft.com/office/drawing/2014/main" id="{E7F3A08F-366A-4B17-8A45-B13088CE4CF7}"/>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3;p82">
              <a:extLst>
                <a:ext uri="{FF2B5EF4-FFF2-40B4-BE49-F238E27FC236}">
                  <a16:creationId xmlns:a16="http://schemas.microsoft.com/office/drawing/2014/main" id="{B86FA93E-961C-43E0-ADA4-AD8DDD5158EA}"/>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4;p82">
              <a:extLst>
                <a:ext uri="{FF2B5EF4-FFF2-40B4-BE49-F238E27FC236}">
                  <a16:creationId xmlns:a16="http://schemas.microsoft.com/office/drawing/2014/main" id="{62AE2816-2F6F-41E3-BA07-6EEFA1508435}"/>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5;p82">
              <a:extLst>
                <a:ext uri="{FF2B5EF4-FFF2-40B4-BE49-F238E27FC236}">
                  <a16:creationId xmlns:a16="http://schemas.microsoft.com/office/drawing/2014/main" id="{171DB718-918B-4C91-A406-CAB1010F41EE}"/>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2525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330929" y="1381556"/>
            <a:ext cx="5489334" cy="3182400"/>
          </a:xfrm>
        </p:spPr>
        <p:txBody>
          <a:bodyPr/>
          <a:lstStyle/>
          <a:p>
            <a:r>
              <a:rPr lang="hr-HR" sz="1600" dirty="0" smtClean="0"/>
              <a:t>Info-kanalu </a:t>
            </a:r>
            <a:r>
              <a:rPr lang="hr-HR" sz="1600" dirty="0"/>
              <a:t>o e-upisima </a:t>
            </a:r>
            <a:r>
              <a:rPr lang="hr-HR" sz="1600" dirty="0" smtClean="0"/>
              <a:t>pokrenut </a:t>
            </a:r>
            <a:r>
              <a:rPr lang="hr-HR" sz="1600" dirty="0"/>
              <a:t>na </a:t>
            </a:r>
            <a:r>
              <a:rPr lang="hr-HR" sz="1600" b="1" dirty="0" err="1" smtClean="0">
                <a:effectLst>
                  <a:outerShdw blurRad="38100" dist="38100" dir="2700000" algn="tl">
                    <a:srgbClr val="000000">
                      <a:alpha val="43137"/>
                    </a:srgbClr>
                  </a:outerShdw>
                </a:effectLst>
              </a:rPr>
              <a:t>Viberu</a:t>
            </a:r>
            <a:endParaRPr lang="hr-HR" sz="1600" b="1" dirty="0">
              <a:effectLst>
                <a:outerShdw blurRad="38100" dist="38100" dir="2700000" algn="tl">
                  <a:srgbClr val="000000">
                    <a:alpha val="43137"/>
                  </a:srgbClr>
                </a:outerShdw>
              </a:effectLst>
            </a:endParaRPr>
          </a:p>
          <a:p>
            <a:r>
              <a:rPr lang="hr-HR" sz="1600" dirty="0"/>
              <a:t>Kanal je pokrenuo CARNET </a:t>
            </a:r>
            <a:r>
              <a:rPr lang="hr-HR" sz="1600" dirty="0" err="1"/>
              <a:t>Helpdesk</a:t>
            </a:r>
            <a:r>
              <a:rPr lang="hr-HR" sz="1600" dirty="0"/>
              <a:t>, a na njemu ćemo vas </a:t>
            </a:r>
            <a:r>
              <a:rPr lang="hr-HR" sz="1600" b="1" dirty="0">
                <a:effectLst>
                  <a:outerShdw blurRad="38100" dist="38100" dir="2700000" algn="tl">
                    <a:srgbClr val="000000">
                      <a:alpha val="43137"/>
                    </a:srgbClr>
                  </a:outerShdw>
                </a:effectLst>
              </a:rPr>
              <a:t>obavještavati o svim važnim rokovima i čestim pitanjima koja pristignu na CARNET-ov </a:t>
            </a:r>
            <a:r>
              <a:rPr lang="hr-HR" sz="1600" b="1" dirty="0" err="1">
                <a:effectLst>
                  <a:outerShdw blurRad="38100" dist="38100" dir="2700000" algn="tl">
                    <a:srgbClr val="000000">
                      <a:alpha val="43137"/>
                    </a:srgbClr>
                  </a:outerShdw>
                </a:effectLst>
              </a:rPr>
              <a:t>Helpdesk</a:t>
            </a:r>
            <a:r>
              <a:rPr lang="hr-HR" sz="1600" dirty="0"/>
              <a:t>. </a:t>
            </a:r>
            <a:endParaRPr lang="hr-HR" sz="1600" dirty="0" smtClean="0"/>
          </a:p>
          <a:p>
            <a:r>
              <a:rPr lang="hr-HR" sz="1600" dirty="0" smtClean="0"/>
              <a:t>Kanalu </a:t>
            </a:r>
            <a:r>
              <a:rPr lang="hr-HR" sz="1600" dirty="0"/>
              <a:t>se možete pridružiti putem ove </a:t>
            </a:r>
            <a:r>
              <a:rPr lang="hr-HR" sz="1600" dirty="0" smtClean="0">
                <a:hlinkClick r:id="rId3"/>
              </a:rPr>
              <a:t>poveznice</a:t>
            </a:r>
            <a:r>
              <a:rPr lang="hr-HR" sz="1600" dirty="0"/>
              <a:t>: </a:t>
            </a:r>
            <a:r>
              <a:rPr lang="hr-HR" sz="1600" b="1" dirty="0">
                <a:effectLst>
                  <a:outerShdw blurRad="38100" dist="38100" dir="2700000" algn="tl">
                    <a:srgbClr val="000000">
                      <a:alpha val="43137"/>
                    </a:srgbClr>
                  </a:outerShdw>
                </a:effectLst>
                <a:hlinkClick r:id="rId4"/>
              </a:rPr>
              <a:t>https://invite.viber.com/?</a:t>
            </a:r>
            <a:r>
              <a:rPr lang="hr-HR" sz="1600" b="1" dirty="0" smtClean="0">
                <a:effectLst>
                  <a:outerShdw blurRad="38100" dist="38100" dir="2700000" algn="tl">
                    <a:srgbClr val="000000">
                      <a:alpha val="43137"/>
                    </a:srgbClr>
                  </a:outerShdw>
                </a:effectLst>
                <a:hlinkClick r:id="rId4"/>
              </a:rPr>
              <a:t>g2=AQAA34S7pUVe%2BU8t9iXKTyTJsC%2ByafqY6X3FpGHTSMPF9z148XiZZU%2BYkUAWnfwY&amp;lang=en</a:t>
            </a:r>
            <a:endParaRPr lang="hr-HR" sz="1600" b="1" dirty="0" smtClean="0">
              <a:effectLst>
                <a:outerShdw blurRad="38100" dist="38100" dir="2700000" algn="tl">
                  <a:srgbClr val="000000">
                    <a:alpha val="43137"/>
                  </a:srgbClr>
                </a:outerShdw>
              </a:effectLst>
            </a:endParaRPr>
          </a:p>
          <a:p>
            <a:r>
              <a:rPr lang="hr-HR" sz="1600" dirty="0" smtClean="0"/>
              <a:t>ili </a:t>
            </a:r>
            <a:r>
              <a:rPr lang="hr-HR" sz="1600" dirty="0"/>
              <a:t>skeniranjem QR </a:t>
            </a:r>
            <a:r>
              <a:rPr lang="hr-HR" sz="1600" dirty="0" smtClean="0"/>
              <a:t>koda.</a:t>
            </a:r>
            <a:endParaRPr lang="hr-HR" sz="1600" dirty="0"/>
          </a:p>
          <a:p>
            <a:endParaRPr lang="hr-HR" dirty="0"/>
          </a:p>
        </p:txBody>
      </p:sp>
      <p:sp>
        <p:nvSpPr>
          <p:cNvPr id="3" name="Naslov 2"/>
          <p:cNvSpPr>
            <a:spLocks noGrp="1"/>
          </p:cNvSpPr>
          <p:nvPr>
            <p:ph type="title"/>
          </p:nvPr>
        </p:nvSpPr>
        <p:spPr/>
        <p:txBody>
          <a:bodyPr/>
          <a:lstStyle/>
          <a:p>
            <a:r>
              <a:rPr lang="hr-HR" sz="1600" b="1" dirty="0" smtClean="0">
                <a:solidFill>
                  <a:srgbClr val="7030A0"/>
                </a:solidFill>
                <a:effectLst>
                  <a:outerShdw blurRad="38100" dist="38100" dir="2700000" algn="tl">
                    <a:srgbClr val="000000">
                      <a:alpha val="43137"/>
                    </a:srgbClr>
                  </a:outerShdw>
                </a:effectLst>
              </a:rPr>
              <a:t>VIBER</a:t>
            </a:r>
            <a:r>
              <a:rPr lang="hr-HR" sz="1600" b="1" dirty="0" smtClean="0">
                <a:effectLst>
                  <a:outerShdw blurRad="38100" dist="38100" dir="2700000" algn="tl">
                    <a:srgbClr val="000000">
                      <a:alpha val="43137"/>
                    </a:srgbClr>
                  </a:outerShdw>
                </a:effectLst>
              </a:rPr>
              <a:t> </a:t>
            </a:r>
            <a:r>
              <a:rPr lang="hr-HR" sz="1600" b="1" dirty="0">
                <a:effectLst>
                  <a:outerShdw blurRad="38100" dist="38100" dir="2700000" algn="tl">
                    <a:srgbClr val="000000">
                      <a:alpha val="43137"/>
                    </a:srgbClr>
                  </a:outerShdw>
                </a:effectLst>
              </a:rPr>
              <a:t>kanal za informiranje i obavještavanje o postupku prijava i upisa u srednje škole</a:t>
            </a:r>
          </a:p>
        </p:txBody>
      </p:sp>
      <p:grpSp>
        <p:nvGrpSpPr>
          <p:cNvPr id="5" name="Google Shape;1830;p82">
            <a:extLst>
              <a:ext uri="{FF2B5EF4-FFF2-40B4-BE49-F238E27FC236}">
                <a16:creationId xmlns:a16="http://schemas.microsoft.com/office/drawing/2014/main" id="{F14AAB73-8D47-4C26-A3CC-D8F1061EF0CC}"/>
              </a:ext>
            </a:extLst>
          </p:cNvPr>
          <p:cNvGrpSpPr/>
          <p:nvPr/>
        </p:nvGrpSpPr>
        <p:grpSpPr>
          <a:xfrm rot="-790651" flipH="1">
            <a:off x="643765" y="223796"/>
            <a:ext cx="998591" cy="514276"/>
            <a:chOff x="1255637" y="720502"/>
            <a:chExt cx="761125" cy="522000"/>
          </a:xfrm>
        </p:grpSpPr>
        <p:sp>
          <p:nvSpPr>
            <p:cNvPr id="6"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732" y="4010215"/>
            <a:ext cx="1225648" cy="502516"/>
          </a:xfrm>
          <a:prstGeom prst="rect">
            <a:avLst/>
          </a:prstGeom>
        </p:spPr>
      </p:pic>
      <p:pic>
        <p:nvPicPr>
          <p:cNvPr id="13" name="Slika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822" y="3944693"/>
            <a:ext cx="1397728" cy="873580"/>
          </a:xfrm>
          <a:prstGeom prst="rect">
            <a:avLst/>
          </a:prstGeom>
        </p:spPr>
      </p:pic>
      <p:pic>
        <p:nvPicPr>
          <p:cNvPr id="4" name="Slika 3"/>
          <p:cNvPicPr>
            <a:picLocks noChangeAspect="1"/>
          </p:cNvPicPr>
          <p:nvPr/>
        </p:nvPicPr>
        <p:blipFill>
          <a:blip r:embed="rId7"/>
          <a:stretch>
            <a:fillRect/>
          </a:stretch>
        </p:blipFill>
        <p:spPr>
          <a:xfrm>
            <a:off x="220087" y="1300508"/>
            <a:ext cx="3258535" cy="3753532"/>
          </a:xfrm>
          <a:prstGeom prst="rect">
            <a:avLst/>
          </a:prstGeom>
        </p:spPr>
      </p:pic>
    </p:spTree>
    <p:extLst>
      <p:ext uri="{BB962C8B-B14F-4D97-AF65-F5344CB8AC3E}">
        <p14:creationId xmlns:p14="http://schemas.microsoft.com/office/powerpoint/2010/main" val="3425645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56794A2-3472-483A-BA48-F7EB0669D141}"/>
              </a:ext>
            </a:extLst>
          </p:cNvPr>
          <p:cNvSpPr>
            <a:spLocks noGrp="1"/>
          </p:cNvSpPr>
          <p:nvPr>
            <p:ph type="body" idx="1"/>
          </p:nvPr>
        </p:nvSpPr>
        <p:spPr>
          <a:xfrm>
            <a:off x="720000" y="1199920"/>
            <a:ext cx="7703100" cy="3182400"/>
          </a:xfrm>
        </p:spPr>
        <p:txBody>
          <a:bodyPr/>
          <a:lstStyle/>
          <a:p>
            <a:r>
              <a:rPr lang="hr-HR" sz="1800" dirty="0">
                <a:effectLst>
                  <a:outerShdw blurRad="38100" dist="38100" dir="2700000" algn="tl">
                    <a:srgbClr val="000000">
                      <a:alpha val="43137"/>
                    </a:srgbClr>
                  </a:outerShdw>
                </a:effectLst>
              </a:rPr>
              <a:t>Ovisno  o tome  što je propisano za određeni program obrazovanja, kandidat koji se upisuje u programe za koje je posebnim propisima i mjerilima određeno </a:t>
            </a:r>
            <a:r>
              <a:rPr lang="hr-HR" sz="1800" b="1" dirty="0">
                <a:effectLst>
                  <a:outerShdw blurRad="38100" dist="38100" dir="2700000" algn="tl">
                    <a:srgbClr val="000000">
                      <a:alpha val="43137"/>
                    </a:srgbClr>
                  </a:outerShdw>
                </a:effectLst>
              </a:rPr>
              <a:t>obvezno utvrđivanje zdravstvene sposobnosti</a:t>
            </a:r>
            <a:r>
              <a:rPr lang="hr-HR" sz="1800" dirty="0">
                <a:effectLst>
                  <a:outerShdw blurRad="38100" dist="38100" dir="2700000" algn="tl">
                    <a:srgbClr val="000000">
                      <a:alpha val="43137"/>
                    </a:srgbClr>
                  </a:outerShdw>
                </a:effectLst>
              </a:rPr>
              <a:t>, pri upisu u program obvezno dostavlja </a:t>
            </a:r>
            <a:r>
              <a:rPr lang="hr-HR" sz="1800" b="1" dirty="0">
                <a:solidFill>
                  <a:schemeClr val="accent4">
                    <a:lumMod val="75000"/>
                  </a:schemeClr>
                </a:solidFill>
                <a:effectLst>
                  <a:outerShdw blurRad="38100" dist="38100" dir="2700000" algn="tl">
                    <a:srgbClr val="000000">
                      <a:alpha val="43137"/>
                    </a:srgbClr>
                  </a:outerShdw>
                </a:effectLst>
              </a:rPr>
              <a:t>potvrdu nadležnoga školskog liječnika o zdravstvenoj sposobnosti kandidata za propisani program </a:t>
            </a:r>
            <a:r>
              <a:rPr lang="hr-HR" sz="1800" dirty="0">
                <a:effectLst>
                  <a:outerShdw blurRad="38100" dist="38100" dir="2700000" algn="tl">
                    <a:srgbClr val="000000">
                      <a:alpha val="43137"/>
                    </a:srgbClr>
                  </a:outerShdw>
                </a:effectLst>
              </a:rPr>
              <a:t>ili </a:t>
            </a:r>
            <a:r>
              <a:rPr lang="hr-HR" sz="1800" b="1" dirty="0">
                <a:solidFill>
                  <a:schemeClr val="accent4">
                    <a:lumMod val="75000"/>
                  </a:schemeClr>
                </a:solidFill>
                <a:effectLst>
                  <a:outerShdw blurRad="38100" dist="38100" dir="2700000" algn="tl">
                    <a:srgbClr val="000000">
                      <a:alpha val="43137"/>
                    </a:srgbClr>
                  </a:outerShdw>
                </a:effectLst>
              </a:rPr>
              <a:t>liječničku svjedodžbu medicine rada</a:t>
            </a:r>
            <a:r>
              <a:rPr lang="hr-HR" sz="1800" dirty="0">
                <a:effectLst>
                  <a:outerShdw blurRad="38100" dist="38100" dir="2700000" algn="tl">
                    <a:srgbClr val="000000">
                      <a:alpha val="43137"/>
                    </a:srgbClr>
                  </a:outerShdw>
                </a:effectLst>
              </a:rPr>
              <a:t>.</a:t>
            </a:r>
          </a:p>
          <a:p>
            <a:r>
              <a:rPr lang="hr-HR" sz="1800" dirty="0">
                <a:effectLst>
                  <a:outerShdw blurRad="38100" dist="38100" dir="2700000" algn="tl">
                    <a:srgbClr val="000000">
                      <a:alpha val="43137"/>
                    </a:srgbClr>
                  </a:outerShdw>
                </a:effectLst>
              </a:rPr>
              <a:t>Iznimno, kandidat koji u trenutku upisa nije u mogućnosti dostaviti liječničku svjedodžbu medicine rada, </a:t>
            </a:r>
            <a:r>
              <a:rPr lang="hr-HR" sz="1800" b="1" dirty="0">
                <a:effectLst>
                  <a:outerShdw blurRad="38100" dist="38100" dir="2700000" algn="tl">
                    <a:srgbClr val="000000">
                      <a:alpha val="43137"/>
                    </a:srgbClr>
                  </a:outerShdw>
                </a:effectLst>
              </a:rPr>
              <a:t>pri upisu dostavlja  potvrdu obiteljskog  liječnika</a:t>
            </a:r>
            <a:r>
              <a:rPr lang="hr-HR" sz="1800" dirty="0">
                <a:effectLst>
                  <a:outerShdw blurRad="38100" dist="38100" dir="2700000" algn="tl">
                    <a:srgbClr val="000000">
                      <a:alpha val="43137"/>
                    </a:srgbClr>
                  </a:outerShdw>
                </a:effectLst>
              </a:rPr>
              <a:t>, a </a:t>
            </a:r>
            <a:r>
              <a:rPr lang="hr-HR" sz="1800" b="1" dirty="0">
                <a:effectLst>
                  <a:outerShdw blurRad="38100" dist="38100" dir="2700000" algn="tl">
                    <a:srgbClr val="000000">
                      <a:alpha val="43137"/>
                    </a:srgbClr>
                  </a:outerShdw>
                </a:effectLst>
              </a:rPr>
              <a:t>liječničku svjedodžbu medicine rada dostavlja školi najkasnije </a:t>
            </a:r>
            <a:r>
              <a:rPr lang="hr-HR" sz="1800" b="1" dirty="0">
                <a:solidFill>
                  <a:srgbClr val="FF0000"/>
                </a:solidFill>
                <a:effectLst>
                  <a:outerShdw blurRad="38100" dist="38100" dir="2700000" algn="tl">
                    <a:srgbClr val="000000">
                      <a:alpha val="43137"/>
                    </a:srgbClr>
                  </a:outerShdw>
                </a:effectLst>
              </a:rPr>
              <a:t>do 30. rujna tekuće školske godine</a:t>
            </a:r>
            <a:r>
              <a:rPr lang="hr-HR" sz="1800" b="1" dirty="0">
                <a:effectLst>
                  <a:outerShdw blurRad="38100" dist="38100" dir="2700000" algn="tl">
                    <a:srgbClr val="000000">
                      <a:alpha val="43137"/>
                    </a:srgbClr>
                  </a:outerShdw>
                </a:effectLst>
              </a:rPr>
              <a:t>.</a:t>
            </a:r>
          </a:p>
          <a:p>
            <a:endParaRPr lang="hr-HR" sz="18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AFF1A36D-485E-4D3E-904A-3ABC7845C907}"/>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ZDRAVSTVENA SPOSOBNOST KANDIDATA</a:t>
            </a:r>
          </a:p>
        </p:txBody>
      </p:sp>
      <p:pic>
        <p:nvPicPr>
          <p:cNvPr id="5" name="Grafika 4" descr="Doctor male with solid fill">
            <a:extLst>
              <a:ext uri="{FF2B5EF4-FFF2-40B4-BE49-F238E27FC236}">
                <a16:creationId xmlns:a16="http://schemas.microsoft.com/office/drawing/2014/main" id="{E641EC5D-C670-4319-B2A2-302EFA05557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4180" y="3925120"/>
            <a:ext cx="914400" cy="914400"/>
          </a:xfrm>
          <a:prstGeom prst="rect">
            <a:avLst/>
          </a:prstGeom>
        </p:spPr>
      </p:pic>
      <p:pic>
        <p:nvPicPr>
          <p:cNvPr id="7" name="Grafika 6" descr="Doctor female with solid fill">
            <a:extLst>
              <a:ext uri="{FF2B5EF4-FFF2-40B4-BE49-F238E27FC236}">
                <a16:creationId xmlns:a16="http://schemas.microsoft.com/office/drawing/2014/main" id="{6639B1C1-3982-464F-8D52-3702A8F6CB3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90100" y="3925120"/>
            <a:ext cx="914400" cy="914400"/>
          </a:xfrm>
          <a:prstGeom prst="rect">
            <a:avLst/>
          </a:prstGeom>
        </p:spPr>
      </p:pic>
      <p:grpSp>
        <p:nvGrpSpPr>
          <p:cNvPr id="6" name="Google Shape;1830;p82">
            <a:extLst>
              <a:ext uri="{FF2B5EF4-FFF2-40B4-BE49-F238E27FC236}">
                <a16:creationId xmlns:a16="http://schemas.microsoft.com/office/drawing/2014/main" id="{D1385E56-3E3E-4A04-B443-8CF0F6BA2FED}"/>
              </a:ext>
            </a:extLst>
          </p:cNvPr>
          <p:cNvGrpSpPr/>
          <p:nvPr/>
        </p:nvGrpSpPr>
        <p:grpSpPr>
          <a:xfrm rot="-790651" flipH="1">
            <a:off x="1224052" y="178576"/>
            <a:ext cx="998591" cy="514276"/>
            <a:chOff x="1255637" y="720502"/>
            <a:chExt cx="761125" cy="522000"/>
          </a:xfrm>
        </p:grpSpPr>
        <p:sp>
          <p:nvSpPr>
            <p:cNvPr id="8" name="Google Shape;1831;p82">
              <a:extLst>
                <a:ext uri="{FF2B5EF4-FFF2-40B4-BE49-F238E27FC236}">
                  <a16:creationId xmlns:a16="http://schemas.microsoft.com/office/drawing/2014/main" id="{A3B1A8B7-EA38-453E-92D8-D325B4BB04BE}"/>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541EE36E-E47B-4FAD-BB24-69255705AD85}"/>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EAA49FEB-F545-456B-93C1-C56D4B782133}"/>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B1CCDA2C-5C2C-43B6-8FBB-1AF2A721AF8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925CF2E-C4B6-413F-AB85-8D6797AA8FE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641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KAKO SE VREDNUJE UKUPAN REZULTAT KANDIDATA?</a:t>
            </a:r>
            <a:endParaRPr lang="hr-HR" dirty="0"/>
          </a:p>
        </p:txBody>
      </p:sp>
      <p:graphicFrame>
        <p:nvGraphicFramePr>
          <p:cNvPr id="4" name="Rezervirano mjesto sadržaja 5"/>
          <p:cNvGraphicFramePr>
            <a:graphicFrameLocks/>
          </p:cNvGraphicFramePr>
          <p:nvPr>
            <p:extLst>
              <p:ext uri="{D42A27DB-BD31-4B8C-83A1-F6EECF244321}">
                <p14:modId xmlns:p14="http://schemas.microsoft.com/office/powerpoint/2010/main" val="4101441314"/>
              </p:ext>
            </p:extLst>
          </p:nvPr>
        </p:nvGraphicFramePr>
        <p:xfrm>
          <a:off x="323527" y="1200727"/>
          <a:ext cx="8192400" cy="357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jagram 4"/>
          <p:cNvGraphicFramePr/>
          <p:nvPr>
            <p:extLst>
              <p:ext uri="{D42A27DB-BD31-4B8C-83A1-F6EECF244321}">
                <p14:modId xmlns:p14="http://schemas.microsoft.com/office/powerpoint/2010/main" val="3856038968"/>
              </p:ext>
            </p:extLst>
          </p:nvPr>
        </p:nvGraphicFramePr>
        <p:xfrm>
          <a:off x="1413164" y="845125"/>
          <a:ext cx="636340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2152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720000" y="1117129"/>
            <a:ext cx="7703100" cy="3182400"/>
          </a:xfrm>
        </p:spPr>
        <p:txBody>
          <a:bodyPr/>
          <a:lstStyle/>
          <a:p>
            <a:r>
              <a:rPr lang="hr-HR" dirty="0">
                <a:effectLst>
                  <a:outerShdw blurRad="38100" dist="38100" dir="2700000" algn="tl">
                    <a:srgbClr val="000000">
                      <a:alpha val="43137"/>
                    </a:srgbClr>
                  </a:outerShdw>
                </a:effectLst>
              </a:rPr>
              <a:t>Kod određenih zanimanja stajat će kratica IG npr. </a:t>
            </a:r>
            <a:r>
              <a:rPr lang="hr-HR" b="1" dirty="0">
                <a:effectLst>
                  <a:outerShdw blurRad="38100" dist="38100" dir="2700000" algn="tl">
                    <a:srgbClr val="000000">
                      <a:alpha val="43137"/>
                    </a:srgbClr>
                  </a:outerShdw>
                </a:effectLst>
              </a:rPr>
              <a:t>Prodavač – IG </a:t>
            </a:r>
            <a:r>
              <a:rPr lang="hr-HR" dirty="0" smtClean="0">
                <a:effectLst>
                  <a:outerShdw blurRad="38100" dist="38100" dir="2700000" algn="tl">
                    <a:srgbClr val="000000">
                      <a:alpha val="43137"/>
                    </a:srgbClr>
                  </a:outerShdw>
                </a:effectLst>
              </a:rPr>
              <a:t>što označava </a:t>
            </a:r>
            <a:r>
              <a:rPr lang="hr-HR" b="1" dirty="0">
                <a:effectLst>
                  <a:outerShdw blurRad="38100" dist="38100" dir="2700000" algn="tl">
                    <a:srgbClr val="000000">
                      <a:alpha val="43137"/>
                    </a:srgbClr>
                  </a:outerShdw>
                </a:effectLst>
              </a:rPr>
              <a:t>kraticu za </a:t>
            </a:r>
            <a:r>
              <a:rPr lang="hr-HR" b="1" i="1" dirty="0">
                <a:effectLst>
                  <a:outerShdw blurRad="38100" dist="38100" dir="2700000" algn="tl">
                    <a:srgbClr val="000000">
                      <a:alpha val="43137"/>
                    </a:srgbClr>
                  </a:outerShdw>
                </a:effectLst>
              </a:rPr>
              <a:t>industriju i gospodarstvo</a:t>
            </a:r>
            <a:r>
              <a:rPr lang="hr-HR" b="1" i="1" dirty="0" smtClean="0">
                <a:effectLst>
                  <a:outerShdw blurRad="38100" dist="38100" dir="2700000" algn="tl">
                    <a:srgbClr val="000000">
                      <a:alpha val="43137"/>
                    </a:srgbClr>
                  </a:outerShdw>
                </a:effectLst>
              </a:rPr>
              <a:t>.</a:t>
            </a:r>
          </a:p>
          <a:p>
            <a:pPr lvl="0">
              <a:buClr>
                <a:srgbClr val="002A49"/>
              </a:buClr>
            </a:pPr>
            <a:r>
              <a:rPr lang="hr-HR" dirty="0">
                <a:solidFill>
                  <a:srgbClr val="002A49"/>
                </a:solidFill>
                <a:effectLst>
                  <a:outerShdw blurRad="38100" dist="38100" dir="2700000" algn="tl">
                    <a:srgbClr val="000000">
                      <a:alpha val="43137"/>
                    </a:srgbClr>
                  </a:outerShdw>
                </a:effectLst>
              </a:rPr>
              <a:t>Učenik mora </a:t>
            </a:r>
            <a:r>
              <a:rPr lang="hr-HR" b="1" dirty="0">
                <a:solidFill>
                  <a:srgbClr val="002A49"/>
                </a:solidFill>
                <a:effectLst>
                  <a:outerShdw blurRad="38100" dist="38100" dir="2700000" algn="tl">
                    <a:srgbClr val="000000">
                      <a:alpha val="43137"/>
                    </a:srgbClr>
                  </a:outerShdw>
                </a:effectLst>
              </a:rPr>
              <a:t>pronaći mjesto za naukovanje/praktičnu nastavu</a:t>
            </a:r>
            <a:r>
              <a:rPr lang="hr-HR" dirty="0">
                <a:solidFill>
                  <a:srgbClr val="002A49"/>
                </a:solidFill>
                <a:effectLst>
                  <a:outerShdw blurRad="38100" dist="38100" dir="2700000" algn="tl">
                    <a:srgbClr val="000000">
                      <a:alpha val="43137"/>
                    </a:srgbClr>
                  </a:outerShdw>
                </a:effectLst>
              </a:rPr>
              <a:t>. Dio nastave učenik </a:t>
            </a:r>
            <a:r>
              <a:rPr lang="hr-HR" b="1" dirty="0">
                <a:solidFill>
                  <a:srgbClr val="002A49"/>
                </a:solidFill>
                <a:effectLst>
                  <a:outerShdw blurRad="38100" dist="38100" dir="2700000" algn="tl">
                    <a:srgbClr val="000000">
                      <a:alpha val="43137"/>
                    </a:srgbClr>
                  </a:outerShdw>
                </a:effectLst>
              </a:rPr>
              <a:t>obavlja u školi </a:t>
            </a:r>
            <a:r>
              <a:rPr lang="hr-HR" dirty="0">
                <a:solidFill>
                  <a:srgbClr val="002A49"/>
                </a:solidFill>
                <a:effectLst>
                  <a:outerShdw blurRad="38100" dist="38100" dir="2700000" algn="tl">
                    <a:srgbClr val="000000">
                      <a:alpha val="43137"/>
                    </a:srgbClr>
                  </a:outerShdw>
                </a:effectLst>
              </a:rPr>
              <a:t>(opće obrazovni dio) dok naukovanja odnosno </a:t>
            </a:r>
            <a:r>
              <a:rPr lang="hr-HR" b="1" dirty="0">
                <a:solidFill>
                  <a:srgbClr val="002A49"/>
                </a:solidFill>
                <a:effectLst>
                  <a:outerShdw blurRad="38100" dist="38100" dir="2700000" algn="tl">
                    <a:srgbClr val="000000">
                      <a:alpha val="43137"/>
                    </a:srgbClr>
                  </a:outerShdw>
                </a:effectLst>
              </a:rPr>
              <a:t>praksu obavlja kod licenciranoga obrtnika </a:t>
            </a:r>
            <a:r>
              <a:rPr lang="hr-HR" dirty="0">
                <a:solidFill>
                  <a:srgbClr val="002A49"/>
                </a:solidFill>
                <a:effectLst>
                  <a:outerShdw blurRad="38100" dist="38100" dir="2700000" algn="tl">
                    <a:srgbClr val="000000">
                      <a:alpha val="43137"/>
                    </a:srgbClr>
                  </a:outerShdw>
                </a:effectLst>
              </a:rPr>
              <a:t>(stručno – teorijski dio i praktičnu nastavu</a:t>
            </a:r>
            <a:r>
              <a:rPr lang="hr-HR" dirty="0" smtClean="0">
                <a:solidFill>
                  <a:srgbClr val="002A49"/>
                </a:solidFill>
                <a:effectLst>
                  <a:outerShdw blurRad="38100" dist="38100" dir="2700000" algn="tl">
                    <a:srgbClr val="000000">
                      <a:alpha val="43137"/>
                    </a:srgbClr>
                  </a:outerShdw>
                </a:effectLst>
              </a:rPr>
              <a:t>).</a:t>
            </a:r>
          </a:p>
          <a:p>
            <a:pPr lvl="0">
              <a:buClr>
                <a:srgbClr val="002A49"/>
              </a:buClr>
            </a:pPr>
            <a:r>
              <a:rPr lang="hr-HR" dirty="0">
                <a:solidFill>
                  <a:srgbClr val="002A49"/>
                </a:solidFill>
                <a:effectLst>
                  <a:outerShdw blurRad="38100" dist="38100" dir="2700000" algn="tl">
                    <a:srgbClr val="000000">
                      <a:alpha val="43137"/>
                    </a:srgbClr>
                  </a:outerShdw>
                </a:effectLst>
              </a:rPr>
              <a:t>Licencirani obrtnici dostupni na </a:t>
            </a:r>
            <a:r>
              <a:rPr lang="hr-HR" b="1" dirty="0">
                <a:solidFill>
                  <a:srgbClr val="002A49"/>
                </a:solidFill>
                <a:effectLst>
                  <a:outerShdw blurRad="38100" dist="38100" dir="2700000" algn="tl">
                    <a:srgbClr val="000000">
                      <a:alpha val="43137"/>
                    </a:srgbClr>
                  </a:outerShdw>
                </a:effectLst>
              </a:rPr>
              <a:t>e-Naukovanje</a:t>
            </a:r>
            <a:r>
              <a:rPr lang="hr-HR" dirty="0">
                <a:solidFill>
                  <a:srgbClr val="002A49"/>
                </a:solidFill>
                <a:effectLst>
                  <a:outerShdw blurRad="38100" dist="38100" dir="2700000" algn="tl">
                    <a:srgbClr val="000000">
                      <a:alpha val="43137"/>
                    </a:srgbClr>
                  </a:outerShdw>
                </a:effectLst>
              </a:rPr>
              <a:t>: </a:t>
            </a:r>
            <a:r>
              <a:rPr lang="hr-HR" dirty="0">
                <a:solidFill>
                  <a:srgbClr val="002A49"/>
                </a:solidFill>
                <a:effectLst>
                  <a:outerShdw blurRad="38100" dist="38100" dir="2700000" algn="tl">
                    <a:srgbClr val="000000">
                      <a:alpha val="43137"/>
                    </a:srgbClr>
                  </a:outerShdw>
                </a:effectLst>
                <a:hlinkClick r:id="rId3"/>
              </a:rPr>
              <a:t>https://enaukovanje.gov.hr/slobodnaMjesta/home.htm</a:t>
            </a:r>
            <a:r>
              <a:rPr lang="hr-HR" dirty="0">
                <a:solidFill>
                  <a:srgbClr val="002A49"/>
                </a:solidFill>
                <a:effectLst>
                  <a:outerShdw blurRad="38100" dist="38100" dir="2700000" algn="tl">
                    <a:srgbClr val="000000">
                      <a:alpha val="43137"/>
                    </a:srgbClr>
                  </a:outerShdw>
                </a:effectLst>
              </a:rPr>
              <a:t> </a:t>
            </a:r>
            <a:endParaRPr lang="hr-HR" b="1" i="1" dirty="0">
              <a:effectLst>
                <a:outerShdw blurRad="38100" dist="38100" dir="2700000" algn="tl">
                  <a:srgbClr val="000000">
                    <a:alpha val="43137"/>
                  </a:srgbClr>
                </a:outerShdw>
              </a:effectLst>
            </a:endParaRPr>
          </a:p>
          <a:p>
            <a:r>
              <a:rPr lang="hr-HR" b="1" dirty="0" smtClean="0">
                <a:effectLst>
                  <a:outerShdw blurRad="38100" dist="38100" dir="2700000" algn="tl">
                    <a:srgbClr val="000000">
                      <a:alpha val="43137"/>
                    </a:srgbClr>
                  </a:outerShdw>
                </a:effectLst>
              </a:rPr>
              <a:t>Učenik </a:t>
            </a:r>
            <a:r>
              <a:rPr lang="hr-HR" b="1" dirty="0">
                <a:effectLst>
                  <a:outerShdw blurRad="38100" dist="38100" dir="2700000" algn="tl">
                    <a:srgbClr val="000000">
                      <a:alpha val="43137"/>
                    </a:srgbClr>
                  </a:outerShdw>
                </a:effectLst>
              </a:rPr>
              <a:t>i roditelj moraju sklopiti ugovor o naukovanju kod licenciranog obrtnika za praktičnu nastavu </a:t>
            </a:r>
            <a:r>
              <a:rPr lang="hr-HR" dirty="0">
                <a:effectLst>
                  <a:outerShdw blurRad="38100" dist="38100" dir="2700000" algn="tl">
                    <a:srgbClr val="000000">
                      <a:alpha val="43137"/>
                    </a:srgbClr>
                  </a:outerShdw>
                </a:effectLst>
              </a:rPr>
              <a:t>(praksu) te isti donijeti prilikom upisa u srednju </a:t>
            </a:r>
            <a:r>
              <a:rPr lang="hr-HR" dirty="0" smtClean="0">
                <a:effectLst>
                  <a:outerShdw blurRad="38100" dist="38100" dir="2700000" algn="tl">
                    <a:srgbClr val="000000">
                      <a:alpha val="43137"/>
                    </a:srgbClr>
                  </a:outerShdw>
                </a:effectLst>
              </a:rPr>
              <a:t>školu.</a:t>
            </a:r>
            <a:endParaRPr lang="hr-HR" dirty="0">
              <a:effectLst>
                <a:outerShdw blurRad="38100" dist="38100" dir="2700000" algn="tl">
                  <a:srgbClr val="000000">
                    <a:alpha val="43137"/>
                  </a:srgbClr>
                </a:outerShdw>
              </a:effectLst>
            </a:endParaRPr>
          </a:p>
          <a:p>
            <a:r>
              <a:rPr lang="hr-HR" dirty="0" smtClean="0">
                <a:effectLst>
                  <a:outerShdw blurRad="38100" dist="38100" dir="2700000" algn="tl">
                    <a:srgbClr val="000000">
                      <a:alpha val="43137"/>
                    </a:srgbClr>
                  </a:outerShdw>
                </a:effectLst>
              </a:rPr>
              <a:t>Pri upisu u srednju školu učenik je dužan </a:t>
            </a:r>
            <a:r>
              <a:rPr lang="hr-HR" b="1" dirty="0" smtClean="0">
                <a:effectLst>
                  <a:outerShdw blurRad="38100" dist="38100" dir="2700000" algn="tl">
                    <a:srgbClr val="000000">
                      <a:alpha val="43137"/>
                    </a:srgbClr>
                  </a:outerShdw>
                </a:effectLst>
              </a:rPr>
              <a:t>dostaviti potvrdu liječnika</a:t>
            </a:r>
            <a:r>
              <a:rPr lang="hr-HR" dirty="0" smtClean="0">
                <a:effectLst>
                  <a:outerShdw blurRad="38100" dist="38100" dir="2700000" algn="tl">
                    <a:srgbClr val="000000">
                      <a:alpha val="43137"/>
                    </a:srgbClr>
                  </a:outerShdw>
                </a:effectLst>
              </a:rPr>
              <a:t> (školskog liječnika ili medicine rada) </a:t>
            </a:r>
            <a:br>
              <a:rPr lang="hr-HR" dirty="0" smtClean="0">
                <a:effectLst>
                  <a:outerShdw blurRad="38100" dist="38100" dir="2700000" algn="tl">
                    <a:srgbClr val="000000">
                      <a:alpha val="43137"/>
                    </a:srgbClr>
                  </a:outerShdw>
                </a:effectLst>
              </a:rPr>
            </a:br>
            <a:r>
              <a:rPr lang="hr-HR" dirty="0" smtClean="0">
                <a:effectLst>
                  <a:outerShdw blurRad="38100" dist="38100" dir="2700000" algn="tl">
                    <a:srgbClr val="000000">
                      <a:alpha val="43137"/>
                    </a:srgbClr>
                  </a:outerShdw>
                </a:effectLst>
              </a:rPr>
              <a:t>te </a:t>
            </a:r>
            <a:r>
              <a:rPr lang="hr-HR" b="1" dirty="0" smtClean="0">
                <a:effectLst>
                  <a:outerShdw blurRad="38100" dist="38100" dir="2700000" algn="tl">
                    <a:srgbClr val="000000">
                      <a:alpha val="43137"/>
                    </a:srgbClr>
                  </a:outerShdw>
                </a:effectLst>
              </a:rPr>
              <a:t>ugovor o naukovanju koji mora sklopiti s obrtnikom </a:t>
            </a:r>
            <a:r>
              <a:rPr lang="hr-HR" dirty="0" smtClean="0">
                <a:effectLst>
                  <a:outerShdw blurRad="38100" dist="38100" dir="2700000" algn="tl">
                    <a:srgbClr val="000000">
                      <a:alpha val="43137"/>
                    </a:srgbClr>
                  </a:outerShdw>
                </a:effectLst>
              </a:rPr>
              <a:t>(roditelj i učenik) </a:t>
            </a:r>
            <a:r>
              <a:rPr lang="hr-HR" b="1" dirty="0" smtClean="0">
                <a:solidFill>
                  <a:schemeClr val="accent4">
                    <a:lumMod val="75000"/>
                  </a:schemeClr>
                </a:solidFill>
                <a:effectLst>
                  <a:outerShdw blurRad="38100" dist="38100" dir="2700000" algn="tl">
                    <a:srgbClr val="000000">
                      <a:alpha val="43137"/>
                    </a:srgbClr>
                  </a:outerShdw>
                </a:effectLst>
              </a:rPr>
              <a:t>do 30. rujna tekuće školske godine</a:t>
            </a:r>
            <a:r>
              <a:rPr lang="hr-HR" dirty="0" smtClean="0">
                <a:solidFill>
                  <a:schemeClr val="accent4">
                    <a:lumMod val="75000"/>
                  </a:schemeClr>
                </a:solidFill>
                <a:effectLst>
                  <a:outerShdw blurRad="38100" dist="38100" dir="2700000" algn="tl">
                    <a:srgbClr val="000000">
                      <a:alpha val="43137"/>
                    </a:srgbClr>
                  </a:outerShdw>
                </a:effectLst>
              </a:rPr>
              <a:t>.</a:t>
            </a:r>
          </a:p>
          <a:p>
            <a:r>
              <a:rPr lang="hr-HR" b="1" dirty="0" smtClean="0">
                <a:effectLst>
                  <a:outerShdw blurRad="38100" dist="38100" dir="2700000" algn="tl">
                    <a:srgbClr val="000000">
                      <a:alpha val="43137"/>
                    </a:srgbClr>
                  </a:outerShdw>
                </a:effectLst>
              </a:rPr>
              <a:t>Ugovor o naukovanju (4 primjerka) sklapaju obrtnik</a:t>
            </a:r>
            <a:r>
              <a:rPr lang="hr-HR" dirty="0" smtClean="0">
                <a:effectLst>
                  <a:outerShdw blurRad="38100" dist="38100" dir="2700000" algn="tl">
                    <a:srgbClr val="000000">
                      <a:alpha val="43137"/>
                    </a:srgbClr>
                  </a:outerShdw>
                </a:effectLst>
              </a:rPr>
              <a:t> ili pravna osoba koji imaju dozvolu (licenciju) za izvođenje naukovanja i </a:t>
            </a:r>
            <a:r>
              <a:rPr lang="hr-HR" b="1" dirty="0" smtClean="0">
                <a:effectLst>
                  <a:outerShdw blurRad="38100" dist="38100" dir="2700000" algn="tl">
                    <a:srgbClr val="000000">
                      <a:alpha val="43137"/>
                    </a:srgbClr>
                  </a:outerShdw>
                </a:effectLst>
              </a:rPr>
              <a:t>kandidat (roditelj ili skrbnik kandidata), </a:t>
            </a:r>
            <a:r>
              <a:rPr lang="hr-HR" dirty="0" smtClean="0">
                <a:effectLst>
                  <a:outerShdw blurRad="38100" dist="38100" dir="2700000" algn="tl">
                    <a:srgbClr val="000000">
                      <a:alpha val="43137"/>
                    </a:srgbClr>
                  </a:outerShdw>
                </a:effectLst>
              </a:rPr>
              <a:t>u skladu sa zakonom koji uređuje obavljanje obrta, a prilikom sklapanja ugovora </a:t>
            </a:r>
            <a:r>
              <a:rPr lang="hr-HR" b="1" dirty="0" smtClean="0">
                <a:effectLst>
                  <a:outerShdw blurRad="38100" dist="38100" dir="2700000" algn="tl">
                    <a:srgbClr val="000000">
                      <a:alpha val="43137"/>
                    </a:srgbClr>
                  </a:outerShdw>
                </a:effectLst>
              </a:rPr>
              <a:t>kandidat </a:t>
            </a:r>
            <a:r>
              <a:rPr lang="hr-HR" b="1" dirty="0" smtClean="0">
                <a:solidFill>
                  <a:schemeClr val="accent4">
                    <a:lumMod val="75000"/>
                  </a:schemeClr>
                </a:solidFill>
                <a:effectLst>
                  <a:outerShdw blurRad="38100" dist="38100" dir="2700000" algn="tl">
                    <a:srgbClr val="000000">
                      <a:alpha val="43137"/>
                    </a:srgbClr>
                  </a:outerShdw>
                </a:effectLst>
              </a:rPr>
              <a:t>donosi na uvid</a:t>
            </a:r>
            <a:r>
              <a:rPr lang="hr-HR" b="1" dirty="0" smtClean="0">
                <a:effectLst>
                  <a:outerShdw blurRad="38100" dist="38100" dir="2700000" algn="tl">
                    <a:srgbClr val="000000">
                      <a:alpha val="43137"/>
                    </a:srgbClr>
                  </a:outerShdw>
                </a:effectLst>
              </a:rPr>
              <a:t>:</a:t>
            </a:r>
          </a:p>
          <a:p>
            <a:pPr lvl="1"/>
            <a:r>
              <a:rPr lang="hr-HR" sz="1200" b="1" i="1" dirty="0" smtClean="0">
                <a:effectLst>
                  <a:outerShdw blurRad="38100" dist="38100" dir="2700000" algn="tl">
                    <a:srgbClr val="000000">
                      <a:alpha val="43137"/>
                    </a:srgbClr>
                  </a:outerShdw>
                </a:effectLst>
              </a:rPr>
              <a:t>– ovjerenu presliku svjedodžbe završnoga razreda osnovnog obrazovanja;</a:t>
            </a:r>
          </a:p>
          <a:p>
            <a:pPr lvl="1"/>
            <a:r>
              <a:rPr lang="hr-HR" sz="1200" b="1" i="1" dirty="0" smtClean="0">
                <a:effectLst>
                  <a:outerShdw blurRad="38100" dist="38100" dir="2700000" algn="tl">
                    <a:srgbClr val="000000">
                      <a:alpha val="43137"/>
                    </a:srgbClr>
                  </a:outerShdw>
                </a:effectLst>
              </a:rPr>
              <a:t>– liječničku svjedodžbu medicine rada.</a:t>
            </a:r>
          </a:p>
          <a:p>
            <a:r>
              <a:rPr lang="hr-HR" dirty="0" smtClean="0">
                <a:effectLst>
                  <a:outerShdw blurRad="38100" dist="38100" dir="2700000" algn="tl">
                    <a:srgbClr val="000000">
                      <a:alpha val="43137"/>
                    </a:srgbClr>
                  </a:outerShdw>
                </a:effectLst>
              </a:rPr>
              <a:t>Evidenciju i verifikaciju ugovora o naukovanju vodi </a:t>
            </a:r>
            <a:r>
              <a:rPr lang="hr-HR" b="1" dirty="0" smtClean="0">
                <a:effectLst>
                  <a:outerShdw blurRad="38100" dist="38100" dir="2700000" algn="tl">
                    <a:srgbClr val="000000">
                      <a:alpha val="43137"/>
                    </a:srgbClr>
                  </a:outerShdw>
                </a:effectLst>
              </a:rPr>
              <a:t>Hrvatska obrtnička komora.</a:t>
            </a:r>
          </a:p>
          <a:p>
            <a:pPr marL="152400" indent="0">
              <a:buNone/>
            </a:pPr>
            <a:endParaRPr lang="hr-HR" b="1" dirty="0">
              <a:effectLst>
                <a:outerShdw blurRad="38100" dist="38100" dir="2700000" algn="tl">
                  <a:srgbClr val="000000">
                    <a:alpha val="43137"/>
                  </a:srgbClr>
                </a:outerShdw>
              </a:effectLst>
            </a:endParaRPr>
          </a:p>
          <a:p>
            <a:pPr marL="152400" indent="0" algn="ctr">
              <a:buNone/>
            </a:pPr>
            <a:r>
              <a:rPr lang="hr-HR" b="1" i="1" dirty="0">
                <a:solidFill>
                  <a:srgbClr val="FF0000"/>
                </a:solidFill>
                <a:effectLst>
                  <a:outerShdw blurRad="38100" dist="38100" dir="2700000" algn="tl">
                    <a:srgbClr val="000000">
                      <a:alpha val="43137"/>
                    </a:srgbClr>
                  </a:outerShdw>
                </a:effectLst>
              </a:rPr>
              <a:t>Učinite to odmah prije upisa kako bi osigurali svoje mjesto kod željenog obrtnika!</a:t>
            </a:r>
          </a:p>
          <a:p>
            <a:endParaRPr lang="hr-HR" dirty="0"/>
          </a:p>
        </p:txBody>
      </p:sp>
      <p:sp>
        <p:nvSpPr>
          <p:cNvPr id="3" name="Naslov 2"/>
          <p:cNvSpPr>
            <a:spLocks noGrp="1"/>
          </p:cNvSpPr>
          <p:nvPr>
            <p:ph type="title"/>
          </p:nvPr>
        </p:nvSpPr>
        <p:spPr/>
        <p:txBody>
          <a:bodyPr/>
          <a:lstStyle/>
          <a:p>
            <a:r>
              <a:rPr lang="hr-HR" sz="2000" b="1" dirty="0">
                <a:effectLst>
                  <a:outerShdw blurRad="38100" dist="38100" dir="2700000" algn="tl">
                    <a:srgbClr val="000000">
                      <a:alpha val="43137"/>
                    </a:srgbClr>
                  </a:outerShdw>
                </a:effectLst>
              </a:rPr>
              <a:t>Zanimanja vezana uz OBRTE – </a:t>
            </a:r>
            <a:r>
              <a:rPr lang="hr-HR" sz="2000" b="1" dirty="0" smtClean="0">
                <a:effectLst>
                  <a:outerShdw blurRad="38100" dist="38100" dir="2700000" algn="tl">
                    <a:srgbClr val="000000">
                      <a:alpha val="43137"/>
                    </a:srgbClr>
                  </a:outerShdw>
                </a:effectLst>
              </a:rPr>
              <a:t>Industrija i gospodarstvo (IG)</a:t>
            </a:r>
            <a:endParaRPr lang="hr-HR" sz="2000" dirty="0"/>
          </a:p>
        </p:txBody>
      </p:sp>
    </p:spTree>
    <p:extLst>
      <p:ext uri="{BB962C8B-B14F-4D97-AF65-F5344CB8AC3E}">
        <p14:creationId xmlns:p14="http://schemas.microsoft.com/office/powerpoint/2010/main" val="212251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6045905"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850218" y="551839"/>
            <a:ext cx="5905500" cy="465138"/>
          </a:xfrm>
        </p:spPr>
        <p:txBody>
          <a:bodyPr/>
          <a:lstStyle/>
          <a:p>
            <a:r>
              <a:rPr lang="hr-HR" dirty="0">
                <a:effectLst>
                  <a:outerShdw blurRad="38100" dist="38100" dir="2700000" algn="tl">
                    <a:srgbClr val="000000">
                      <a:alpha val="43137"/>
                    </a:srgbClr>
                  </a:outerShdw>
                </a:effectLst>
              </a:rPr>
              <a:t>VAŽNI </a:t>
            </a:r>
            <a:r>
              <a:rPr lang="hr-HR" dirty="0" smtClean="0">
                <a:effectLst>
                  <a:outerShdw blurRad="38100" dist="38100" dir="2700000" algn="tl">
                    <a:srgbClr val="000000">
                      <a:alpha val="43137"/>
                    </a:srgbClr>
                  </a:outerShdw>
                </a:effectLst>
              </a:rPr>
              <a:t>DATUMI/ROKOVI – REDOVITI KANDIDATI</a:t>
            </a:r>
            <a:endParaRPr lang="hr-HR"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830670" y="731685"/>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1505339047"/>
              </p:ext>
            </p:extLst>
          </p:nvPr>
        </p:nvGraphicFramePr>
        <p:xfrm>
          <a:off x="1463039" y="1318844"/>
          <a:ext cx="6515947" cy="3422856"/>
        </p:xfrm>
        <a:graphic>
          <a:graphicData uri="http://schemas.openxmlformats.org/drawingml/2006/table">
            <a:tbl>
              <a:tblPr firstRow="1" bandRow="1">
                <a:tableStyleId>{08FB837D-C827-4EFA-A057-4D05807E0F7C}</a:tableStyleId>
              </a:tblPr>
              <a:tblGrid>
                <a:gridCol w="2060221">
                  <a:extLst>
                    <a:ext uri="{9D8B030D-6E8A-4147-A177-3AD203B41FA5}">
                      <a16:colId xmlns:a16="http://schemas.microsoft.com/office/drawing/2014/main" val="3462265389"/>
                    </a:ext>
                  </a:extLst>
                </a:gridCol>
                <a:gridCol w="4455726">
                  <a:extLst>
                    <a:ext uri="{9D8B030D-6E8A-4147-A177-3AD203B41FA5}">
                      <a16:colId xmlns:a16="http://schemas.microsoft.com/office/drawing/2014/main" val="4122133437"/>
                    </a:ext>
                  </a:extLst>
                </a:gridCol>
              </a:tblGrid>
              <a:tr h="378759">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26. 5. 2025.</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solidFill>
                            <a:srgbClr val="002060"/>
                          </a:solidFill>
                          <a:effectLst>
                            <a:outerShdw blurRad="38100" dist="38100" dir="2700000" algn="tl">
                              <a:srgbClr val="000000">
                                <a:alpha val="43137"/>
                              </a:srgbClr>
                            </a:outerShdw>
                          </a:effectLst>
                          <a:latin typeface="Barlow" panose="00000500000000000000" pitchFamily="2" charset="-18"/>
                        </a:rPr>
                        <a:t>Početak prijava kandidata u sustav</a:t>
                      </a:r>
                    </a:p>
                  </a:txBody>
                  <a:tcPr anchor="ctr"/>
                </a:tc>
                <a:extLst>
                  <a:ext uri="{0D108BD9-81ED-4DB2-BD59-A6C34878D82A}">
                    <a16:rowId xmlns:a16="http://schemas.microsoft.com/office/drawing/2014/main" val="1007751771"/>
                  </a:ext>
                </a:extLst>
              </a:tr>
              <a:tr h="378759">
                <a:tc>
                  <a:txBody>
                    <a:bodyPr/>
                    <a:lstStyle/>
                    <a:p>
                      <a:pPr algn="ctr"/>
                      <a:r>
                        <a:rPr lang="hr-HR" sz="1400" b="1" dirty="0" smtClean="0">
                          <a:solidFill>
                            <a:srgbClr val="FF0000"/>
                          </a:solidFill>
                          <a:effectLst>
                            <a:outerShdw blurRad="38100" dist="38100" dir="2700000" algn="tl">
                              <a:srgbClr val="000000">
                                <a:alpha val="43137"/>
                              </a:srgbClr>
                            </a:outerShdw>
                          </a:effectLst>
                          <a:latin typeface="Barlow" panose="00000500000000000000" pitchFamily="2" charset="-18"/>
                        </a:rPr>
                        <a:t>25.</a:t>
                      </a:r>
                      <a:r>
                        <a:rPr lang="hr-HR" sz="1400" b="1" baseline="0" dirty="0" smtClean="0">
                          <a:solidFill>
                            <a:srgbClr val="FF0000"/>
                          </a:solidFill>
                          <a:effectLst>
                            <a:outerShdw blurRad="38100" dist="38100" dir="2700000" algn="tl">
                              <a:srgbClr val="000000">
                                <a:alpha val="43137"/>
                              </a:srgbClr>
                            </a:outerShdw>
                          </a:effectLst>
                          <a:latin typeface="Barlow" panose="00000500000000000000" pitchFamily="2" charset="-18"/>
                        </a:rPr>
                        <a:t> </a:t>
                      </a:r>
                      <a:r>
                        <a:rPr lang="hr-HR" sz="1400" b="1" dirty="0" smtClean="0">
                          <a:solidFill>
                            <a:srgbClr val="FF0000"/>
                          </a:solidFill>
                          <a:effectLst>
                            <a:outerShdw blurRad="38100" dist="38100" dir="2700000" algn="tl">
                              <a:srgbClr val="000000">
                                <a:alpha val="43137"/>
                              </a:srgbClr>
                            </a:outerShdw>
                          </a:effectLst>
                          <a:latin typeface="Barlow" panose="00000500000000000000" pitchFamily="2" charset="-18"/>
                        </a:rPr>
                        <a:t>6.</a:t>
                      </a:r>
                      <a:r>
                        <a:rPr lang="hr-HR" sz="1400" b="1" baseline="0" dirty="0" smtClean="0">
                          <a:solidFill>
                            <a:srgbClr val="FF0000"/>
                          </a:solidFill>
                          <a:effectLst>
                            <a:outerShdw blurRad="38100" dist="38100" dir="2700000" algn="tl">
                              <a:srgbClr val="000000">
                                <a:alpha val="43137"/>
                              </a:srgbClr>
                            </a:outerShdw>
                          </a:effectLst>
                          <a:latin typeface="Barlow" panose="00000500000000000000" pitchFamily="2" charset="-18"/>
                        </a:rPr>
                        <a:t> 2025. </a:t>
                      </a:r>
                    </a:p>
                  </a:txBody>
                  <a:tcPr anchor="ctr"/>
                </a:tc>
                <a:tc>
                  <a:txBody>
                    <a:bodyPr/>
                    <a:lstStyle/>
                    <a:p>
                      <a:pPr algn="l"/>
                      <a:r>
                        <a:rPr lang="hr-HR" sz="1200" b="1" dirty="0">
                          <a:effectLst>
                            <a:outerShdw blurRad="38100" dist="38100" dir="2700000" algn="tl">
                              <a:srgbClr val="000000">
                                <a:alpha val="43137"/>
                              </a:srgbClr>
                            </a:outerShdw>
                          </a:effectLst>
                          <a:latin typeface="Barlow" panose="00000500000000000000" pitchFamily="2" charset="-18"/>
                        </a:rPr>
                        <a:t>Početak prijava obrazovnih programa</a:t>
                      </a:r>
                    </a:p>
                  </a:txBody>
                  <a:tcPr anchor="ctr"/>
                </a:tc>
                <a:extLst>
                  <a:ext uri="{0D108BD9-81ED-4DB2-BD59-A6C34878D82A}">
                    <a16:rowId xmlns:a16="http://schemas.microsoft.com/office/drawing/2014/main" val="1130076120"/>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25. 6. – 27. 6. 2025.</a:t>
                      </a: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Završetak prijava obrazovnih programa koji traže dodatne provjere</a:t>
                      </a:r>
                    </a:p>
                  </a:txBody>
                  <a:tcPr anchor="ctr"/>
                </a:tc>
                <a:extLst>
                  <a:ext uri="{0D108BD9-81ED-4DB2-BD59-A6C34878D82A}">
                    <a16:rowId xmlns:a16="http://schemas.microsoft.com/office/drawing/2014/main" val="1908685914"/>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30. 6. </a:t>
                      </a:r>
                      <a:r>
                        <a:rPr lang="hr-HR" b="1" dirty="0">
                          <a:effectLst>
                            <a:outerShdw blurRad="38100" dist="38100" dir="2700000" algn="tl">
                              <a:srgbClr val="000000">
                                <a:alpha val="43137"/>
                              </a:srgbClr>
                            </a:outerShdw>
                          </a:effectLst>
                          <a:latin typeface="Barlow" panose="00000500000000000000" pitchFamily="2" charset="-18"/>
                        </a:rPr>
                        <a:t>– </a:t>
                      </a:r>
                      <a:r>
                        <a:rPr lang="hr-HR" b="1" dirty="0" smtClean="0">
                          <a:effectLst>
                            <a:outerShdw blurRad="38100" dist="38100" dir="2700000" algn="tl">
                              <a:srgbClr val="000000">
                                <a:alpha val="43137"/>
                              </a:srgbClr>
                            </a:outerShdw>
                          </a:effectLst>
                          <a:latin typeface="Barlow" panose="00000500000000000000" pitchFamily="2" charset="-18"/>
                        </a:rPr>
                        <a:t>3. 7. 2025.</a:t>
                      </a: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Provođenje </a:t>
                      </a:r>
                      <a:r>
                        <a:rPr lang="hr-HR" sz="1200" b="1" dirty="0">
                          <a:effectLst>
                            <a:outerShdw blurRad="38100" dist="38100" dir="2700000" algn="tl">
                              <a:srgbClr val="000000">
                                <a:alpha val="43137"/>
                              </a:srgbClr>
                            </a:outerShdw>
                          </a:effectLst>
                          <a:latin typeface="Barlow" panose="00000500000000000000" pitchFamily="2" charset="-18"/>
                        </a:rPr>
                        <a:t>dodatnih ispita i provjera </a:t>
                      </a:r>
                      <a:r>
                        <a:rPr lang="hr-HR" sz="1200" dirty="0">
                          <a:effectLst>
                            <a:outerShdw blurRad="38100" dist="38100" dir="2700000" algn="tl">
                              <a:srgbClr val="000000">
                                <a:alpha val="43137"/>
                              </a:srgbClr>
                            </a:outerShdw>
                          </a:effectLst>
                          <a:latin typeface="Barlow" panose="00000500000000000000" pitchFamily="2" charset="-18"/>
                        </a:rPr>
                        <a:t>i unos rezultata. </a:t>
                      </a:r>
                      <a:br>
                        <a:rPr lang="hr-HR" sz="1200" dirty="0">
                          <a:effectLst>
                            <a:outerShdw blurRad="38100" dist="38100" dir="2700000" algn="tl">
                              <a:srgbClr val="000000">
                                <a:alpha val="43137"/>
                              </a:srgbClr>
                            </a:outerShdw>
                          </a:effectLst>
                          <a:latin typeface="Barlow" panose="00000500000000000000" pitchFamily="2" charset="-18"/>
                        </a:rPr>
                      </a:br>
                      <a:r>
                        <a:rPr lang="hr-HR" sz="1200" dirty="0">
                          <a:effectLst>
                            <a:outerShdw blurRad="38100" dist="38100" dir="2700000" algn="tl">
                              <a:srgbClr val="000000">
                                <a:alpha val="43137"/>
                              </a:srgbClr>
                            </a:outerShdw>
                          </a:effectLst>
                          <a:latin typeface="Barlow" panose="00000500000000000000" pitchFamily="2" charset="-18"/>
                        </a:rPr>
                        <a:t>Unos prigovora.</a:t>
                      </a:r>
                    </a:p>
                  </a:txBody>
                  <a:tcPr anchor="ctr"/>
                </a:tc>
                <a:extLst>
                  <a:ext uri="{0D108BD9-81ED-4DB2-BD59-A6C34878D82A}">
                    <a16:rowId xmlns:a16="http://schemas.microsoft.com/office/drawing/2014/main" val="23974606"/>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25. 6. – 2. 7. 2025.</a:t>
                      </a:r>
                      <a:endParaRPr lang="hr-HR"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Rok za dostavu dokumenata kojim se ostvaruju </a:t>
                      </a:r>
                      <a:r>
                        <a:rPr lang="hr-HR" sz="1200" b="1" dirty="0">
                          <a:effectLst>
                            <a:outerShdw blurRad="38100" dist="38100" dir="2700000" algn="tl">
                              <a:srgbClr val="000000">
                                <a:alpha val="43137"/>
                              </a:srgbClr>
                            </a:outerShdw>
                          </a:effectLst>
                          <a:latin typeface="Barlow" panose="00000500000000000000" pitchFamily="2" charset="-18"/>
                        </a:rPr>
                        <a:t>dodatna prava </a:t>
                      </a:r>
                      <a:r>
                        <a:rPr lang="hr-HR" sz="1200" dirty="0">
                          <a:effectLst>
                            <a:outerShdw blurRad="38100" dist="38100" dir="2700000" algn="tl">
                              <a:srgbClr val="000000">
                                <a:alpha val="43137"/>
                              </a:srgbClr>
                            </a:outerShdw>
                          </a:effectLst>
                          <a:latin typeface="Barlow" panose="00000500000000000000" pitchFamily="2" charset="-18"/>
                        </a:rPr>
                        <a:t>za upis</a:t>
                      </a:r>
                    </a:p>
                  </a:txBody>
                  <a:tcPr anchor="ctr"/>
                </a:tc>
                <a:extLst>
                  <a:ext uri="{0D108BD9-81ED-4DB2-BD59-A6C34878D82A}">
                    <a16:rowId xmlns:a16="http://schemas.microsoft.com/office/drawing/2014/main" val="545282244"/>
                  </a:ext>
                </a:extLst>
              </a:tr>
              <a:tr h="476955">
                <a:tc>
                  <a:txBody>
                    <a:bodyPr/>
                    <a:lstStyle/>
                    <a:p>
                      <a:pPr algn="ctr"/>
                      <a:r>
                        <a:rPr lang="hr-HR" sz="1400" b="1" dirty="0" smtClean="0">
                          <a:effectLst>
                            <a:outerShdw blurRad="38100" dist="38100" dir="2700000" algn="tl">
                              <a:srgbClr val="000000">
                                <a:alpha val="43137"/>
                              </a:srgbClr>
                            </a:outerShdw>
                          </a:effectLst>
                          <a:latin typeface="Barlow" panose="00000500000000000000" pitchFamily="2" charset="-18"/>
                        </a:rPr>
                        <a:t>3. 7. 2025.</a:t>
                      </a:r>
                    </a:p>
                  </a:txBody>
                  <a:tcPr anchor="ctr"/>
                </a:tc>
                <a:tc>
                  <a:txBody>
                    <a:bodyPr/>
                    <a:lstStyle/>
                    <a:p>
                      <a:pPr algn="l"/>
                      <a:r>
                        <a:rPr lang="hr-HR" sz="1200" b="1" dirty="0" smtClean="0">
                          <a:effectLst>
                            <a:outerShdw blurRad="38100" dist="38100" dir="2700000" algn="tl">
                              <a:srgbClr val="000000">
                                <a:alpha val="43137"/>
                              </a:srgbClr>
                            </a:outerShdw>
                          </a:effectLst>
                          <a:latin typeface="Barlow" panose="00000500000000000000" pitchFamily="2" charset="-18"/>
                        </a:rPr>
                        <a:t>Brisanje</a:t>
                      </a:r>
                      <a:r>
                        <a:rPr lang="hr-HR" sz="1200" b="1" baseline="0" dirty="0" smtClean="0">
                          <a:effectLst>
                            <a:outerShdw blurRad="38100" dist="38100" dir="2700000" algn="tl">
                              <a:srgbClr val="000000">
                                <a:alpha val="43137"/>
                              </a:srgbClr>
                            </a:outerShdw>
                          </a:effectLst>
                          <a:latin typeface="Barlow" panose="00000500000000000000" pitchFamily="2" charset="-18"/>
                        </a:rPr>
                        <a:t> kandidata koji nisu zadovoljili preduvjete s lista</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4276505201"/>
                  </a:ext>
                </a:extLst>
              </a:tr>
              <a:tr h="3787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rPr>
                        <a:t>4. 7. 2025.</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rPr>
                        <a:t>Završetak prijava obrazovnih programa.</a:t>
                      </a:r>
                    </a:p>
                  </a:txBody>
                  <a:tcPr anchor="ctr"/>
                </a:tc>
                <a:extLst>
                  <a:ext uri="{0D108BD9-81ED-4DB2-BD59-A6C34878D82A}">
                    <a16:rowId xmlns:a16="http://schemas.microsoft.com/office/drawing/2014/main" val="1374183776"/>
                  </a:ext>
                </a:extLst>
              </a:tr>
              <a:tr h="378759">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7. 7. 2025.</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Objava konačnih ljestvica poretka</a:t>
                      </a:r>
                    </a:p>
                  </a:txBody>
                  <a:tcPr anchor="ctr"/>
                </a:tc>
                <a:extLst>
                  <a:ext uri="{0D108BD9-81ED-4DB2-BD59-A6C34878D82A}">
                    <a16:rowId xmlns:a16="http://schemas.microsoft.com/office/drawing/2014/main" val="598672270"/>
                  </a:ext>
                </a:extLst>
              </a:tr>
            </a:tbl>
          </a:graphicData>
        </a:graphic>
      </p:graphicFrame>
      <p:grpSp>
        <p:nvGrpSpPr>
          <p:cNvPr id="9" name="Google Shape;1830;p82">
            <a:extLst>
              <a:ext uri="{FF2B5EF4-FFF2-40B4-BE49-F238E27FC236}">
                <a16:creationId xmlns:a16="http://schemas.microsoft.com/office/drawing/2014/main" id="{F566A3B2-A106-4600-98DA-B7A2C3E47B89}"/>
              </a:ext>
            </a:extLst>
          </p:cNvPr>
          <p:cNvGrpSpPr/>
          <p:nvPr/>
        </p:nvGrpSpPr>
        <p:grpSpPr>
          <a:xfrm rot="-790651" flipH="1">
            <a:off x="2379295" y="272246"/>
            <a:ext cx="998591" cy="514276"/>
            <a:chOff x="1255637" y="720502"/>
            <a:chExt cx="761125" cy="522000"/>
          </a:xfrm>
        </p:grpSpPr>
        <p:sp>
          <p:nvSpPr>
            <p:cNvPr id="11" name="Google Shape;1831;p82">
              <a:extLst>
                <a:ext uri="{FF2B5EF4-FFF2-40B4-BE49-F238E27FC236}">
                  <a16:creationId xmlns:a16="http://schemas.microsoft.com/office/drawing/2014/main" id="{82AC66C4-E7CE-47EC-8A4B-59018989D59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A17DC567-81DD-4BCC-BF2C-BAA7B5A6997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B064045D-1A28-4415-AD38-6255460EAB2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D68D589B-B106-45D7-8E48-9990ABCE220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E0426746-191C-4E3B-9105-289A618A02D8}"/>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5155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5953541"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945293" y="571652"/>
            <a:ext cx="5905500" cy="465138"/>
          </a:xfrm>
        </p:spPr>
        <p:txBody>
          <a:bodyPr/>
          <a:lstStyle/>
          <a:p>
            <a:r>
              <a:rPr lang="hr-HR" dirty="0">
                <a:effectLst>
                  <a:outerShdw blurRad="38100" dist="38100" dir="2700000" algn="tl">
                    <a:srgbClr val="000000">
                      <a:alpha val="43137"/>
                    </a:srgbClr>
                  </a:outerShdw>
                </a:effectLst>
              </a:rPr>
              <a:t>VAŽNI </a:t>
            </a:r>
            <a:r>
              <a:rPr lang="hr-HR" dirty="0" smtClean="0">
                <a:effectLst>
                  <a:outerShdw blurRad="38100" dist="38100" dir="2700000" algn="tl">
                    <a:srgbClr val="000000">
                      <a:alpha val="43137"/>
                    </a:srgbClr>
                  </a:outerShdw>
                </a:effectLst>
              </a:rPr>
              <a:t>DATUMI/ROKOVI – REDOVITI KANDIDATI</a:t>
            </a:r>
            <a:endParaRPr lang="hr-HR"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774299" y="731686"/>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1310583801"/>
              </p:ext>
            </p:extLst>
          </p:nvPr>
        </p:nvGraphicFramePr>
        <p:xfrm>
          <a:off x="1643776" y="1619602"/>
          <a:ext cx="6096000" cy="1753569"/>
        </p:xfrm>
        <a:graphic>
          <a:graphicData uri="http://schemas.openxmlformats.org/drawingml/2006/table">
            <a:tbl>
              <a:tblPr firstRow="1" bandRow="1">
                <a:tableStyleId>{08FB837D-C827-4EFA-A057-4D05807E0F7C}</a:tableStyleId>
              </a:tblPr>
              <a:tblGrid>
                <a:gridCol w="1593250">
                  <a:extLst>
                    <a:ext uri="{9D8B030D-6E8A-4147-A177-3AD203B41FA5}">
                      <a16:colId xmlns:a16="http://schemas.microsoft.com/office/drawing/2014/main" val="3462265389"/>
                    </a:ext>
                  </a:extLst>
                </a:gridCol>
                <a:gridCol w="4502750">
                  <a:extLst>
                    <a:ext uri="{9D8B030D-6E8A-4147-A177-3AD203B41FA5}">
                      <a16:colId xmlns:a16="http://schemas.microsoft.com/office/drawing/2014/main" val="4122133437"/>
                    </a:ext>
                  </a:extLst>
                </a:gridCol>
              </a:tblGrid>
              <a:tr h="841367">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7. </a:t>
                      </a:r>
                      <a:r>
                        <a:rPr lang="hr-HR" b="1" dirty="0">
                          <a:solidFill>
                            <a:srgbClr val="002060"/>
                          </a:solidFill>
                          <a:effectLst>
                            <a:outerShdw blurRad="38100" dist="38100" dir="2700000" algn="tl">
                              <a:srgbClr val="000000">
                                <a:alpha val="43137"/>
                              </a:srgbClr>
                            </a:outerShdw>
                          </a:effectLst>
                          <a:latin typeface="Barlow" panose="00000500000000000000" pitchFamily="2" charset="-18"/>
                        </a:rPr>
                        <a:t>– </a:t>
                      </a: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9. 7. 2025.</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Dostava UPISNICE i DOKUMENATA koji su uvjet za upis u određeni program obrazovanja srednje škole </a:t>
                      </a:r>
                    </a:p>
                    <a:p>
                      <a:r>
                        <a:rPr lang="hr-HR" sz="1200" i="1" dirty="0">
                          <a:solidFill>
                            <a:srgbClr val="002060"/>
                          </a:solidFill>
                          <a:effectLst>
                            <a:outerShdw blurRad="38100" dist="38100" dir="2700000" algn="tl">
                              <a:srgbClr val="000000">
                                <a:alpha val="43137"/>
                              </a:srgbClr>
                            </a:outerShdw>
                          </a:effectLst>
                          <a:latin typeface="Barlow" panose="00000500000000000000" pitchFamily="2" charset="-18"/>
                        </a:rPr>
                        <a:t>(npr. potvrda liječnika školske medicine, potvrda obiteljskog liječnika ili liječnička svjedodžba medicine rada i ostali dokumenti kojima su ostvarena prava za upis). </a:t>
                      </a:r>
                    </a:p>
                  </a:txBody>
                  <a:tcPr anchor="ctr"/>
                </a:tc>
                <a:extLst>
                  <a:ext uri="{0D108BD9-81ED-4DB2-BD59-A6C34878D82A}">
                    <a16:rowId xmlns:a16="http://schemas.microsoft.com/office/drawing/2014/main" val="1007751771"/>
                  </a:ext>
                </a:extLst>
              </a:tr>
              <a:tr h="34419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14. 7. 2025.</a:t>
                      </a:r>
                      <a:endParaRPr lang="hr-HR"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r>
                        <a:rPr lang="hr-HR" sz="1200" dirty="0">
                          <a:effectLst>
                            <a:outerShdw blurRad="38100" dist="38100" dir="2700000" algn="tl">
                              <a:srgbClr val="000000">
                                <a:alpha val="43137"/>
                              </a:srgbClr>
                            </a:outerShdw>
                          </a:effectLst>
                          <a:latin typeface="Barlow" panose="00000500000000000000" pitchFamily="2" charset="-18"/>
                        </a:rPr>
                        <a:t>Objava okvirnog broja slobodnih mjesta za jesenski upisni rok.</a:t>
                      </a:r>
                    </a:p>
                  </a:txBody>
                  <a:tcPr anchor="ctr"/>
                </a:tc>
                <a:extLst>
                  <a:ext uri="{0D108BD9-81ED-4DB2-BD59-A6C34878D82A}">
                    <a16:rowId xmlns:a16="http://schemas.microsoft.com/office/drawing/2014/main" val="1130076120"/>
                  </a:ext>
                </a:extLst>
              </a:tr>
              <a:tr h="403534">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11. 8. 2025.</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Objava SLOBODNIH MJESTA za jesenski rok.</a:t>
                      </a:r>
                    </a:p>
                  </a:txBody>
                  <a:tcPr anchor="ctr"/>
                </a:tc>
                <a:extLst>
                  <a:ext uri="{0D108BD9-81ED-4DB2-BD59-A6C34878D82A}">
                    <a16:rowId xmlns:a16="http://schemas.microsoft.com/office/drawing/2014/main" val="1908685914"/>
                  </a:ext>
                </a:extLst>
              </a:tr>
            </a:tbl>
          </a:graphicData>
        </a:graphic>
      </p:graphicFrame>
      <p:grpSp>
        <p:nvGrpSpPr>
          <p:cNvPr id="9" name="Google Shape;1830;p82">
            <a:extLst>
              <a:ext uri="{FF2B5EF4-FFF2-40B4-BE49-F238E27FC236}">
                <a16:creationId xmlns:a16="http://schemas.microsoft.com/office/drawing/2014/main" id="{F45BE930-BFFB-4FB3-8952-EC2C75E5FF4C}"/>
              </a:ext>
            </a:extLst>
          </p:cNvPr>
          <p:cNvGrpSpPr/>
          <p:nvPr/>
        </p:nvGrpSpPr>
        <p:grpSpPr>
          <a:xfrm rot="-790651" flipH="1">
            <a:off x="2249667" y="242158"/>
            <a:ext cx="998591" cy="514276"/>
            <a:chOff x="1255637" y="720502"/>
            <a:chExt cx="761125" cy="522000"/>
          </a:xfrm>
        </p:grpSpPr>
        <p:sp>
          <p:nvSpPr>
            <p:cNvPr id="11" name="Google Shape;1831;p82">
              <a:extLst>
                <a:ext uri="{FF2B5EF4-FFF2-40B4-BE49-F238E27FC236}">
                  <a16:creationId xmlns:a16="http://schemas.microsoft.com/office/drawing/2014/main" id="{ECD2496F-1AE7-4AB4-9612-F831D8AB7802}"/>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43B37141-F74F-44CA-8D1B-3BBE73FB1BC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760BB28F-76F4-44C9-9A03-2A800259A29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FA1636BC-0B62-4E86-AEF6-BD53DA8352EF}"/>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D912ADAD-DB3C-418F-928D-0A20C1902FC2}"/>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9331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6230632"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751007" y="554091"/>
            <a:ext cx="6060484" cy="465138"/>
          </a:xfrm>
        </p:spPr>
        <p:txBody>
          <a:bodyPr/>
          <a:lstStyle/>
          <a:p>
            <a:r>
              <a:rPr lang="hr-HR" sz="2200" dirty="0">
                <a:effectLst>
                  <a:outerShdw blurRad="38100" dist="38100" dir="2700000" algn="tl">
                    <a:srgbClr val="000000">
                      <a:alpha val="43137"/>
                    </a:srgbClr>
                  </a:outerShdw>
                </a:effectLst>
              </a:rPr>
              <a:t>VAŽNI </a:t>
            </a:r>
            <a:r>
              <a:rPr lang="hr-HR" sz="2200" dirty="0" smtClean="0">
                <a:effectLst>
                  <a:outerShdw blurRad="38100" dist="38100" dir="2700000" algn="tl">
                    <a:srgbClr val="000000">
                      <a:alpha val="43137"/>
                    </a:srgbClr>
                  </a:outerShdw>
                </a:effectLst>
              </a:rPr>
              <a:t>DATUMI/ROKOVI – KANDIDATI S TEŠKOĆAMA U RAZVOJU</a:t>
            </a:r>
            <a:endParaRPr lang="hr-HR" sz="2200"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803923" y="712902"/>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3006010878"/>
              </p:ext>
            </p:extLst>
          </p:nvPr>
        </p:nvGraphicFramePr>
        <p:xfrm>
          <a:off x="1643776" y="1627049"/>
          <a:ext cx="6096000" cy="2723311"/>
        </p:xfrm>
        <a:graphic>
          <a:graphicData uri="http://schemas.openxmlformats.org/drawingml/2006/table">
            <a:tbl>
              <a:tblPr firstRow="1" bandRow="1">
                <a:tableStyleId>{08FB837D-C827-4EFA-A057-4D05807E0F7C}</a:tableStyleId>
              </a:tblPr>
              <a:tblGrid>
                <a:gridCol w="1729344">
                  <a:extLst>
                    <a:ext uri="{9D8B030D-6E8A-4147-A177-3AD203B41FA5}">
                      <a16:colId xmlns:a16="http://schemas.microsoft.com/office/drawing/2014/main" val="3462265389"/>
                    </a:ext>
                  </a:extLst>
                </a:gridCol>
                <a:gridCol w="4366656">
                  <a:extLst>
                    <a:ext uri="{9D8B030D-6E8A-4147-A177-3AD203B41FA5}">
                      <a16:colId xmlns:a16="http://schemas.microsoft.com/office/drawing/2014/main" val="4122133437"/>
                    </a:ext>
                  </a:extLst>
                </a:gridCol>
              </a:tblGrid>
              <a:tr h="513324">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26. 5. – 13. 6. 2025.</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smtClean="0">
                          <a:solidFill>
                            <a:srgbClr val="002060"/>
                          </a:solidFill>
                          <a:effectLst>
                            <a:outerShdw blurRad="38100" dist="38100" dir="2700000" algn="tl">
                              <a:srgbClr val="000000">
                                <a:alpha val="43137"/>
                              </a:srgbClr>
                            </a:outerShdw>
                          </a:effectLst>
                          <a:latin typeface="Barlow" panose="00000500000000000000" pitchFamily="2" charset="-18"/>
                        </a:rPr>
                        <a:t>Iskazivanje svojeg</a:t>
                      </a:r>
                      <a:r>
                        <a:rPr lang="hr-HR" sz="1200" baseline="0" dirty="0" smtClean="0">
                          <a:solidFill>
                            <a:srgbClr val="002060"/>
                          </a:solidFill>
                          <a:effectLst>
                            <a:outerShdw blurRad="38100" dist="38100" dir="2700000" algn="tl">
                              <a:srgbClr val="000000">
                                <a:alpha val="43137"/>
                              </a:srgbClr>
                            </a:outerShdw>
                          </a:effectLst>
                          <a:latin typeface="Barlow" panose="00000500000000000000" pitchFamily="2" charset="-18"/>
                        </a:rPr>
                        <a:t> odabira zanimanja na listama prioriteta</a:t>
                      </a:r>
                      <a:endParaRPr lang="hr-HR" sz="1200"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007751771"/>
                  </a:ext>
                </a:extLst>
              </a:tr>
              <a:tr h="377489">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26. 5. – 16. 6. 2025.</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smtClean="0">
                          <a:effectLst>
                            <a:outerShdw blurRad="38100" dist="38100" dir="2700000" algn="tl">
                              <a:srgbClr val="000000">
                                <a:alpha val="43137"/>
                              </a:srgbClr>
                            </a:outerShdw>
                          </a:effectLst>
                          <a:latin typeface="Barlow" panose="00000500000000000000" pitchFamily="2" charset="-18"/>
                        </a:rPr>
                        <a:t>Upisna povjerenstva ŽUO-a unose</a:t>
                      </a:r>
                      <a:r>
                        <a:rPr lang="hr-HR" sz="1200" b="1" baseline="0" dirty="0" smtClean="0">
                          <a:effectLst>
                            <a:outerShdw blurRad="38100" dist="38100" dir="2700000" algn="tl">
                              <a:srgbClr val="000000">
                                <a:alpha val="43137"/>
                              </a:srgbClr>
                            </a:outerShdw>
                          </a:effectLst>
                          <a:latin typeface="Barlow" panose="00000500000000000000" pitchFamily="2" charset="-18"/>
                        </a:rPr>
                        <a:t> navedene odabire u sustav </a:t>
                      </a:r>
                      <a:r>
                        <a:rPr lang="hr-HR" sz="1200" b="1" baseline="0" dirty="0" err="1" smtClean="0">
                          <a:effectLst>
                            <a:outerShdw blurRad="38100" dist="38100" dir="2700000" algn="tl">
                              <a:srgbClr val="000000">
                                <a:alpha val="43137"/>
                              </a:srgbClr>
                            </a:outerShdw>
                          </a:effectLst>
                          <a:latin typeface="Barlow" panose="00000500000000000000" pitchFamily="2" charset="-18"/>
                        </a:rPr>
                        <a:t>NISpuSŠ</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130076120"/>
                  </a:ext>
                </a:extLst>
              </a:tr>
              <a:tr h="393800">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16. 6. 2025.</a:t>
                      </a:r>
                      <a:endParaRPr lang="hr-HR"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smtClean="0">
                          <a:effectLst>
                            <a:outerShdw blurRad="38100" dist="38100" dir="2700000" algn="tl">
                              <a:srgbClr val="000000">
                                <a:alpha val="43137"/>
                              </a:srgbClr>
                            </a:outerShdw>
                          </a:effectLst>
                          <a:latin typeface="Barlow" panose="00000500000000000000" pitchFamily="2" charset="-18"/>
                        </a:rPr>
                        <a:t>Zatvaranje mogućnosti unosa odabira kandidata</a:t>
                      </a:r>
                      <a:endParaRPr lang="hr-HR" sz="1200"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908685914"/>
                  </a:ext>
                </a:extLst>
              </a:tr>
              <a:tr h="339740">
                <a:tc>
                  <a:txBody>
                    <a:bodyPr/>
                    <a:lstStyle/>
                    <a:p>
                      <a:pPr algn="ctr"/>
                      <a:r>
                        <a:rPr lang="hr-HR" sz="1200" b="1" dirty="0" smtClean="0">
                          <a:effectLst>
                            <a:outerShdw blurRad="38100" dist="38100" dir="2700000" algn="tl">
                              <a:srgbClr val="000000">
                                <a:alpha val="43137"/>
                              </a:srgbClr>
                            </a:outerShdw>
                          </a:effectLst>
                          <a:latin typeface="Barlow" panose="00000500000000000000" pitchFamily="2" charset="-18"/>
                        </a:rPr>
                        <a:t>16. 6. – 18. 6. 2025.</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Provođenje </a:t>
                      </a:r>
                      <a:r>
                        <a:rPr lang="hr-HR" sz="1200" b="1" dirty="0">
                          <a:effectLst>
                            <a:outerShdw blurRad="38100" dist="38100" dir="2700000" algn="tl">
                              <a:srgbClr val="000000">
                                <a:alpha val="43137"/>
                              </a:srgbClr>
                            </a:outerShdw>
                          </a:effectLst>
                          <a:latin typeface="Barlow" panose="00000500000000000000" pitchFamily="2" charset="-18"/>
                        </a:rPr>
                        <a:t>dodatnih </a:t>
                      </a:r>
                      <a:r>
                        <a:rPr lang="hr-HR" sz="1200" b="1" dirty="0" smtClean="0">
                          <a:effectLst>
                            <a:outerShdw blurRad="38100" dist="38100" dir="2700000" algn="tl">
                              <a:srgbClr val="000000">
                                <a:alpha val="43137"/>
                              </a:srgbClr>
                            </a:outerShdw>
                          </a:effectLst>
                          <a:latin typeface="Barlow" panose="00000500000000000000" pitchFamily="2" charset="-18"/>
                        </a:rPr>
                        <a:t>provjera </a:t>
                      </a:r>
                      <a:r>
                        <a:rPr lang="hr-HR" sz="1200" dirty="0">
                          <a:effectLst>
                            <a:outerShdw blurRad="38100" dist="38100" dir="2700000" algn="tl">
                              <a:srgbClr val="000000">
                                <a:alpha val="43137"/>
                              </a:srgbClr>
                            </a:outerShdw>
                          </a:effectLst>
                          <a:latin typeface="Barlow" panose="00000500000000000000" pitchFamily="2" charset="-18"/>
                        </a:rPr>
                        <a:t>i unos rezultata. </a:t>
                      </a:r>
                    </a:p>
                  </a:txBody>
                  <a:tcPr anchor="ctr"/>
                </a:tc>
                <a:extLst>
                  <a:ext uri="{0D108BD9-81ED-4DB2-BD59-A6C34878D82A}">
                    <a16:rowId xmlns:a16="http://schemas.microsoft.com/office/drawing/2014/main" val="23974606"/>
                  </a:ext>
                </a:extLst>
              </a:tr>
              <a:tr h="393800">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18. 6. – 23. 6. 2024.</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smtClean="0">
                          <a:solidFill>
                            <a:srgbClr val="FF0000"/>
                          </a:solidFill>
                          <a:effectLst>
                            <a:outerShdw blurRad="38100" dist="38100" dir="2700000" algn="tl">
                              <a:srgbClr val="000000">
                                <a:alpha val="43137"/>
                              </a:srgbClr>
                            </a:outerShdw>
                          </a:effectLst>
                          <a:latin typeface="Barlow" panose="00000500000000000000" pitchFamily="2" charset="-18"/>
                        </a:rPr>
                        <a:t>Mogućnost</a:t>
                      </a:r>
                      <a:r>
                        <a:rPr lang="hr-HR" sz="1200" b="1" baseline="0" dirty="0" smtClean="0">
                          <a:solidFill>
                            <a:srgbClr val="FF0000"/>
                          </a:solidFill>
                          <a:effectLst>
                            <a:outerShdw blurRad="38100" dist="38100" dir="2700000" algn="tl">
                              <a:srgbClr val="000000">
                                <a:alpha val="43137"/>
                              </a:srgbClr>
                            </a:outerShdw>
                          </a:effectLst>
                          <a:latin typeface="Barlow" panose="00000500000000000000" pitchFamily="2" charset="-18"/>
                        </a:rPr>
                        <a:t> promjene prioriteta na ljestvicama poretka</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4276505201"/>
                  </a:ext>
                </a:extLst>
              </a:tr>
              <a:tr h="625447">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24. 6. 2025.</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smtClean="0">
                          <a:solidFill>
                            <a:srgbClr val="FF0000"/>
                          </a:solidFill>
                          <a:effectLst>
                            <a:outerShdw blurRad="38100" dist="38100" dir="2700000" algn="tl">
                              <a:srgbClr val="000000">
                                <a:alpha val="43137"/>
                              </a:srgbClr>
                            </a:outerShdw>
                          </a:effectLst>
                          <a:latin typeface="Barlow" panose="00000500000000000000" pitchFamily="2" charset="-18"/>
                        </a:rPr>
                        <a:t>Objava konačnih ljestvica</a:t>
                      </a:r>
                      <a:endParaRPr lang="hr-HR" sz="12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374183776"/>
                  </a:ext>
                </a:extLst>
              </a:tr>
            </a:tbl>
          </a:graphicData>
        </a:graphic>
      </p:graphicFrame>
      <p:grpSp>
        <p:nvGrpSpPr>
          <p:cNvPr id="9" name="Google Shape;1830;p82">
            <a:extLst>
              <a:ext uri="{FF2B5EF4-FFF2-40B4-BE49-F238E27FC236}">
                <a16:creationId xmlns:a16="http://schemas.microsoft.com/office/drawing/2014/main" id="{F566A3B2-A106-4600-98DA-B7A2C3E47B89}"/>
              </a:ext>
            </a:extLst>
          </p:cNvPr>
          <p:cNvGrpSpPr/>
          <p:nvPr/>
        </p:nvGrpSpPr>
        <p:grpSpPr>
          <a:xfrm rot="-790651" flipH="1">
            <a:off x="2007672" y="261405"/>
            <a:ext cx="998591" cy="514276"/>
            <a:chOff x="1255637" y="720502"/>
            <a:chExt cx="761125" cy="522000"/>
          </a:xfrm>
        </p:grpSpPr>
        <p:sp>
          <p:nvSpPr>
            <p:cNvPr id="11" name="Google Shape;1831;p82">
              <a:extLst>
                <a:ext uri="{FF2B5EF4-FFF2-40B4-BE49-F238E27FC236}">
                  <a16:creationId xmlns:a16="http://schemas.microsoft.com/office/drawing/2014/main" id="{82AC66C4-E7CE-47EC-8A4B-59018989D59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A17DC567-81DD-4BCC-BF2C-BAA7B5A6997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B064045D-1A28-4415-AD38-6255460EAB2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D68D589B-B106-45D7-8E48-9990ABCE220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E0426746-191C-4E3B-9105-289A618A02D8}"/>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83;p56">
            <a:extLst>
              <a:ext uri="{FF2B5EF4-FFF2-40B4-BE49-F238E27FC236}">
                <a16:creationId xmlns:a16="http://schemas.microsoft.com/office/drawing/2014/main" id="{47681A4F-1731-4C04-9396-7D9B435EAFC3}"/>
              </a:ext>
            </a:extLst>
          </p:cNvPr>
          <p:cNvGrpSpPr/>
          <p:nvPr/>
        </p:nvGrpSpPr>
        <p:grpSpPr>
          <a:xfrm rot="16200000">
            <a:off x="-991033" y="2617296"/>
            <a:ext cx="3480552" cy="797969"/>
            <a:chOff x="1552150" y="303550"/>
            <a:chExt cx="6018600" cy="828456"/>
          </a:xfrm>
        </p:grpSpPr>
        <p:sp>
          <p:nvSpPr>
            <p:cNvPr id="19" name="Google Shape;684;p56">
              <a:extLst>
                <a:ext uri="{FF2B5EF4-FFF2-40B4-BE49-F238E27FC236}">
                  <a16:creationId xmlns:a16="http://schemas.microsoft.com/office/drawing/2014/main" id="{30638AE7-9C39-4F24-9961-EF8D4CD6083B}"/>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5;p56">
              <a:extLst>
                <a:ext uri="{FF2B5EF4-FFF2-40B4-BE49-F238E27FC236}">
                  <a16:creationId xmlns:a16="http://schemas.microsoft.com/office/drawing/2014/main" id="{C8198C5F-848F-456F-99A5-A94F5AC6EFF5}"/>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11;p58"/>
          <p:cNvSpPr txBox="1">
            <a:spLocks/>
          </p:cNvSpPr>
          <p:nvPr/>
        </p:nvSpPr>
        <p:spPr>
          <a:xfrm rot="16200000">
            <a:off x="-670590" y="2830593"/>
            <a:ext cx="2914500" cy="36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dirty="0" smtClean="0">
                <a:solidFill>
                  <a:srgbClr val="002060"/>
                </a:solidFill>
                <a:effectLst>
                  <a:outerShdw blurRad="38100" dist="38100" dir="2700000" algn="tl">
                    <a:srgbClr val="000000">
                      <a:alpha val="43137"/>
                    </a:srgbClr>
                  </a:outerShdw>
                </a:effectLst>
                <a:latin typeface="Big Shoulders Text SemiBold" panose="020B0604020202020204" charset="-18"/>
              </a:rPr>
              <a:t>Učenici koji se školuju prema Rješenju Upravnog odjela za obrazovanje i društvene djelatnosti</a:t>
            </a:r>
            <a:endParaRPr lang="hr-HR" sz="1200" b="1" dirty="0">
              <a:solidFill>
                <a:srgbClr val="002060"/>
              </a:solidFill>
              <a:effectLst>
                <a:outerShdw blurRad="38100" dist="38100" dir="2700000" algn="tl">
                  <a:srgbClr val="000000">
                    <a:alpha val="43137"/>
                  </a:srgbClr>
                </a:outerShdw>
              </a:effectLst>
              <a:latin typeface="Big Shoulders Text SemiBold" panose="020B0604020202020204" charset="-18"/>
            </a:endParaRPr>
          </a:p>
        </p:txBody>
      </p:sp>
    </p:spTree>
    <p:extLst>
      <p:ext uri="{BB962C8B-B14F-4D97-AF65-F5344CB8AC3E}">
        <p14:creationId xmlns:p14="http://schemas.microsoft.com/office/powerpoint/2010/main" val="3170700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6625" y="1703575"/>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p:txBody>
          <a:bodyPr/>
          <a:lstStyle/>
          <a:p>
            <a:endParaRPr lang="hr-H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tekst&#10;&#10;Opis je automatski generiran">
            <a:extLst>
              <a:ext uri="{FF2B5EF4-FFF2-40B4-BE49-F238E27FC236}">
                <a16:creationId xmlns:a16="http://schemas.microsoft.com/office/drawing/2014/main" id="{20D0B929-1F1F-46BE-8423-38FB31167248}"/>
              </a:ext>
            </a:extLst>
          </p:cNvPr>
          <p:cNvPicPr>
            <a:picLocks noChangeAspect="1"/>
          </p:cNvPicPr>
          <p:nvPr/>
        </p:nvPicPr>
        <p:blipFill>
          <a:blip r:embed="rId2"/>
          <a:stretch>
            <a:fillRect/>
          </a:stretch>
        </p:blipFill>
        <p:spPr>
          <a:xfrm>
            <a:off x="230689" y="240389"/>
            <a:ext cx="8682622" cy="4662722"/>
          </a:xfrm>
          <a:prstGeom prst="rect">
            <a:avLst/>
          </a:prstGeom>
        </p:spPr>
      </p:pic>
      <p:sp>
        <p:nvSpPr>
          <p:cNvPr id="4" name="Elipsa 3">
            <a:extLst>
              <a:ext uri="{FF2B5EF4-FFF2-40B4-BE49-F238E27FC236}">
                <a16:creationId xmlns:a16="http://schemas.microsoft.com/office/drawing/2014/main" id="{81F9B839-BFB5-44C9-A5F7-704328FDDCC1}"/>
              </a:ext>
            </a:extLst>
          </p:cNvPr>
          <p:cNvSpPr/>
          <p:nvPr/>
        </p:nvSpPr>
        <p:spPr>
          <a:xfrm>
            <a:off x="7712364" y="683491"/>
            <a:ext cx="569275" cy="23834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587636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240389"/>
            <a:ext cx="8682622" cy="4662721"/>
          </a:xfrm>
          <a:prstGeom prst="rect">
            <a:avLst/>
          </a:prstGeom>
        </p:spPr>
      </p:pic>
      <p:sp>
        <p:nvSpPr>
          <p:cNvPr id="5" name="Elipsa 4">
            <a:extLst>
              <a:ext uri="{FF2B5EF4-FFF2-40B4-BE49-F238E27FC236}">
                <a16:creationId xmlns:a16="http://schemas.microsoft.com/office/drawing/2014/main" id="{0959FCBE-D970-41B2-BD26-F007A9E17AA9}"/>
              </a:ext>
            </a:extLst>
          </p:cNvPr>
          <p:cNvSpPr/>
          <p:nvPr/>
        </p:nvSpPr>
        <p:spPr>
          <a:xfrm>
            <a:off x="3824867"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970137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251861"/>
            <a:ext cx="8682622" cy="4639776"/>
          </a:xfrm>
          <a:prstGeom prst="rect">
            <a:avLst/>
          </a:prstGeom>
        </p:spPr>
      </p:pic>
    </p:spTree>
    <p:extLst>
      <p:ext uri="{BB962C8B-B14F-4D97-AF65-F5344CB8AC3E}">
        <p14:creationId xmlns:p14="http://schemas.microsoft.com/office/powerpoint/2010/main" val="60472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697"/>
        <p:cNvGrpSpPr/>
        <p:nvPr/>
      </p:nvGrpSpPr>
      <p:grpSpPr>
        <a:xfrm>
          <a:off x="0" y="0"/>
          <a:ext cx="0" cy="0"/>
          <a:chOff x="0" y="0"/>
          <a:chExt cx="0" cy="0"/>
        </a:xfrm>
      </p:grpSpPr>
      <p:grpSp>
        <p:nvGrpSpPr>
          <p:cNvPr id="698" name="Google Shape;698;p58"/>
          <p:cNvGrpSpPr/>
          <p:nvPr/>
        </p:nvGrpSpPr>
        <p:grpSpPr>
          <a:xfrm>
            <a:off x="2573800" y="523877"/>
            <a:ext cx="1071000" cy="830965"/>
            <a:chOff x="4036400" y="366635"/>
            <a:chExt cx="1071000" cy="830965"/>
          </a:xfrm>
        </p:grpSpPr>
        <p:sp>
          <p:nvSpPr>
            <p:cNvPr id="699" name="Google Shape;699;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58"/>
          <p:cNvGrpSpPr/>
          <p:nvPr/>
        </p:nvGrpSpPr>
        <p:grpSpPr>
          <a:xfrm>
            <a:off x="6281275" y="523877"/>
            <a:ext cx="1071000" cy="830965"/>
            <a:chOff x="4036400" y="366635"/>
            <a:chExt cx="1071000" cy="830965"/>
          </a:xfrm>
        </p:grpSpPr>
        <p:sp>
          <p:nvSpPr>
            <p:cNvPr id="702" name="Google Shape;702;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58"/>
          <p:cNvGrpSpPr/>
          <p:nvPr/>
        </p:nvGrpSpPr>
        <p:grpSpPr>
          <a:xfrm>
            <a:off x="2636844" y="2801374"/>
            <a:ext cx="1071000" cy="830965"/>
            <a:chOff x="4036400" y="366635"/>
            <a:chExt cx="1071000" cy="830965"/>
          </a:xfrm>
        </p:grpSpPr>
        <p:sp>
          <p:nvSpPr>
            <p:cNvPr id="705" name="Google Shape;705;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58"/>
          <p:cNvGrpSpPr/>
          <p:nvPr/>
        </p:nvGrpSpPr>
        <p:grpSpPr>
          <a:xfrm>
            <a:off x="6281275" y="2764512"/>
            <a:ext cx="1071000" cy="830965"/>
            <a:chOff x="4036400" y="366635"/>
            <a:chExt cx="1071000" cy="830965"/>
          </a:xfrm>
        </p:grpSpPr>
        <p:sp>
          <p:nvSpPr>
            <p:cNvPr id="708" name="Google Shape;708;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58"/>
          <p:cNvSpPr txBox="1">
            <a:spLocks noGrp="1"/>
          </p:cNvSpPr>
          <p:nvPr>
            <p:ph type="title"/>
          </p:nvPr>
        </p:nvSpPr>
        <p:spPr>
          <a:xfrm>
            <a:off x="2255800" y="587307"/>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1.</a:t>
            </a:r>
            <a:endParaRPr dirty="0">
              <a:solidFill>
                <a:srgbClr val="FFFFFF"/>
              </a:solidFill>
              <a:effectLst>
                <a:outerShdw blurRad="38100" dist="38100" dir="2700000" algn="tl">
                  <a:srgbClr val="000000">
                    <a:alpha val="43137"/>
                  </a:srgbClr>
                </a:outerShdw>
              </a:effectLst>
            </a:endParaRPr>
          </a:p>
        </p:txBody>
      </p:sp>
      <p:sp>
        <p:nvSpPr>
          <p:cNvPr id="712" name="Google Shape;712;p58"/>
          <p:cNvSpPr txBox="1">
            <a:spLocks noGrp="1"/>
          </p:cNvSpPr>
          <p:nvPr>
            <p:ph type="subTitle" idx="1"/>
          </p:nvPr>
        </p:nvSpPr>
        <p:spPr>
          <a:xfrm>
            <a:off x="1881000" y="1340006"/>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PL" b="1"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Odluka o upisu u I. razred srednje škole za školsku godinu </a:t>
            </a:r>
            <a:r>
              <a:rPr lang="pl-PL" b="1" dirty="0" smtClean="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2025./2026.</a:t>
            </a:r>
            <a:endParaRPr b="1" dirty="0">
              <a:effectLst>
                <a:outerShdw blurRad="38100" dist="38100" dir="2700000" algn="tl">
                  <a:srgbClr val="000000">
                    <a:alpha val="43137"/>
                  </a:srgbClr>
                </a:outerShdw>
              </a:effectLst>
            </a:endParaRPr>
          </a:p>
        </p:txBody>
      </p:sp>
      <p:sp>
        <p:nvSpPr>
          <p:cNvPr id="713" name="Google Shape;713;p58"/>
          <p:cNvSpPr txBox="1">
            <a:spLocks noGrp="1"/>
          </p:cNvSpPr>
          <p:nvPr>
            <p:ph type="title" idx="3"/>
          </p:nvPr>
        </p:nvSpPr>
        <p:spPr>
          <a:xfrm>
            <a:off x="5963266" y="598086"/>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2.</a:t>
            </a:r>
            <a:endParaRPr dirty="0">
              <a:solidFill>
                <a:srgbClr val="FFFFFF"/>
              </a:solidFill>
              <a:effectLst>
                <a:outerShdw blurRad="38100" dist="38100" dir="2700000" algn="tl">
                  <a:srgbClr val="000000">
                    <a:alpha val="43137"/>
                  </a:srgbClr>
                </a:outerShdw>
              </a:effectLst>
            </a:endParaRPr>
          </a:p>
        </p:txBody>
      </p:sp>
      <p:sp>
        <p:nvSpPr>
          <p:cNvPr id="715" name="Google Shape;715;p58"/>
          <p:cNvSpPr txBox="1">
            <a:spLocks noGrp="1"/>
          </p:cNvSpPr>
          <p:nvPr>
            <p:ph type="subTitle" idx="5"/>
          </p:nvPr>
        </p:nvSpPr>
        <p:spPr>
          <a:xfrm>
            <a:off x="5501266" y="1264746"/>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xmlns="" val="tx"/>
                    </a:ext>
                  </a:extLst>
                </a:hlinkClick>
              </a:rPr>
              <a:t>Pravilnik o elementima i kriterijima za izbor kandidata za upis u 1. razred srednje </a:t>
            </a:r>
            <a:r>
              <a:rPr lang="hr-HR" b="1" dirty="0" smtClean="0">
                <a:effectLst>
                  <a:outerShdw blurRad="38100" dist="38100" dir="2700000" algn="tl">
                    <a:srgbClr val="000000">
                      <a:alpha val="43137"/>
                    </a:srgbClr>
                  </a:outerShdw>
                </a:effectLst>
                <a:hlinkClick r:id="rId4">
                  <a:extLst>
                    <a:ext uri="{A12FA001-AC4F-418D-AE19-62706E023703}">
                      <ahyp:hlinkClr xmlns:ahyp="http://schemas.microsoft.com/office/drawing/2018/hyperlinkcolor" xmlns="" val="tx"/>
                    </a:ext>
                  </a:extLst>
                </a:hlinkClick>
              </a:rPr>
              <a:t>škole</a:t>
            </a:r>
            <a:r>
              <a:rPr lang="hr-HR" b="1" dirty="0" smtClean="0">
                <a:effectLst>
                  <a:outerShdw blurRad="38100" dist="38100" dir="2700000" algn="tl">
                    <a:srgbClr val="000000">
                      <a:alpha val="43137"/>
                    </a:srgbClr>
                  </a:outerShdw>
                </a:effectLst>
              </a:rPr>
              <a:t> iz 2015.</a:t>
            </a:r>
            <a:endParaRPr b="1" dirty="0">
              <a:effectLst>
                <a:outerShdw blurRad="38100" dist="38100" dir="2700000" algn="tl">
                  <a:srgbClr val="000000">
                    <a:alpha val="43137"/>
                  </a:srgbClr>
                </a:outerShdw>
              </a:effectLst>
            </a:endParaRPr>
          </a:p>
        </p:txBody>
      </p:sp>
      <p:sp>
        <p:nvSpPr>
          <p:cNvPr id="716" name="Google Shape;716;p58"/>
          <p:cNvSpPr txBox="1">
            <a:spLocks noGrp="1"/>
          </p:cNvSpPr>
          <p:nvPr>
            <p:ph type="title" idx="6"/>
          </p:nvPr>
        </p:nvSpPr>
        <p:spPr>
          <a:xfrm>
            <a:off x="2334764" y="2847128"/>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3.</a:t>
            </a:r>
            <a:endParaRPr dirty="0">
              <a:solidFill>
                <a:srgbClr val="FFFFFF"/>
              </a:solidFill>
              <a:effectLst>
                <a:outerShdw blurRad="38100" dist="38100" dir="2700000" algn="tl">
                  <a:srgbClr val="000000">
                    <a:alpha val="43137"/>
                  </a:srgbClr>
                </a:outerShdw>
              </a:effectLst>
            </a:endParaRPr>
          </a:p>
        </p:txBody>
      </p:sp>
      <p:sp>
        <p:nvSpPr>
          <p:cNvPr id="718" name="Google Shape;718;p58"/>
          <p:cNvSpPr txBox="1">
            <a:spLocks noGrp="1"/>
          </p:cNvSpPr>
          <p:nvPr>
            <p:ph type="subTitle" idx="8"/>
          </p:nvPr>
        </p:nvSpPr>
        <p:spPr>
          <a:xfrm>
            <a:off x="1954700" y="3561504"/>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xmlns="" val="tx"/>
                    </a:ext>
                  </a:extLst>
                </a:hlinkClick>
              </a:rPr>
              <a:t>Pravilnik o izmjenama i dopunama Pravilnika o elementima i kriterijima iz 2017.</a:t>
            </a:r>
            <a:endParaRPr b="1" dirty="0">
              <a:effectLst>
                <a:outerShdw blurRad="38100" dist="38100" dir="2700000" algn="tl">
                  <a:srgbClr val="000000">
                    <a:alpha val="43137"/>
                  </a:srgbClr>
                </a:outerShdw>
              </a:effectLst>
            </a:endParaRPr>
          </a:p>
        </p:txBody>
      </p:sp>
      <p:sp>
        <p:nvSpPr>
          <p:cNvPr id="719" name="Google Shape;719;p58"/>
          <p:cNvSpPr txBox="1">
            <a:spLocks noGrp="1"/>
          </p:cNvSpPr>
          <p:nvPr>
            <p:ph type="title" idx="9"/>
          </p:nvPr>
        </p:nvSpPr>
        <p:spPr>
          <a:xfrm>
            <a:off x="5963266" y="2837436"/>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4.</a:t>
            </a:r>
            <a:endParaRPr dirty="0">
              <a:solidFill>
                <a:srgbClr val="FFFFFF"/>
              </a:solidFill>
              <a:effectLst>
                <a:outerShdw blurRad="38100" dist="38100" dir="2700000" algn="tl">
                  <a:srgbClr val="000000">
                    <a:alpha val="43137"/>
                  </a:srgbClr>
                </a:outerShdw>
              </a:effectLst>
            </a:endParaRPr>
          </a:p>
        </p:txBody>
      </p:sp>
      <p:sp>
        <p:nvSpPr>
          <p:cNvPr id="721" name="Google Shape;721;p58"/>
          <p:cNvSpPr txBox="1">
            <a:spLocks noGrp="1"/>
          </p:cNvSpPr>
          <p:nvPr>
            <p:ph type="subTitle" idx="14"/>
          </p:nvPr>
        </p:nvSpPr>
        <p:spPr>
          <a:xfrm>
            <a:off x="5463163" y="3561504"/>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xmlns="" val="tx"/>
                    </a:ext>
                  </a:extLst>
                </a:hlinkClick>
              </a:rPr>
              <a:t>Pravilnik o izmjenama i dopunama Pravilnika o elementima i kriterijima iz 2022.</a:t>
            </a:r>
            <a:endParaRPr b="1" dirty="0">
              <a:effectLst>
                <a:outerShdw blurRad="38100" dist="38100" dir="2700000" algn="tl">
                  <a:srgbClr val="000000">
                    <a:alpha val="43137"/>
                  </a:srgbClr>
                </a:outerShdw>
              </a:effectLst>
            </a:endParaRPr>
          </a:p>
        </p:txBody>
      </p:sp>
      <p:grpSp>
        <p:nvGrpSpPr>
          <p:cNvPr id="26" name="Google Shape;683;p56">
            <a:extLst>
              <a:ext uri="{FF2B5EF4-FFF2-40B4-BE49-F238E27FC236}">
                <a16:creationId xmlns:a16="http://schemas.microsoft.com/office/drawing/2014/main" id="{47681A4F-1731-4C04-9396-7D9B435EAFC3}"/>
              </a:ext>
            </a:extLst>
          </p:cNvPr>
          <p:cNvGrpSpPr/>
          <p:nvPr/>
        </p:nvGrpSpPr>
        <p:grpSpPr>
          <a:xfrm rot="16200000">
            <a:off x="-1435566" y="2172765"/>
            <a:ext cx="4369617" cy="797969"/>
            <a:chOff x="1552150" y="303550"/>
            <a:chExt cx="6018600" cy="828456"/>
          </a:xfrm>
        </p:grpSpPr>
        <p:sp>
          <p:nvSpPr>
            <p:cNvPr id="27" name="Google Shape;684;p56">
              <a:extLst>
                <a:ext uri="{FF2B5EF4-FFF2-40B4-BE49-F238E27FC236}">
                  <a16:creationId xmlns:a16="http://schemas.microsoft.com/office/drawing/2014/main" id="{30638AE7-9C39-4F24-9961-EF8D4CD6083B}"/>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5;p56">
              <a:extLst>
                <a:ext uri="{FF2B5EF4-FFF2-40B4-BE49-F238E27FC236}">
                  <a16:creationId xmlns:a16="http://schemas.microsoft.com/office/drawing/2014/main" id="{C8198C5F-848F-456F-99A5-A94F5AC6EFF5}"/>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58"/>
          <p:cNvSpPr txBox="1">
            <a:spLocks noGrp="1"/>
          </p:cNvSpPr>
          <p:nvPr>
            <p:ph type="ctrTitle" idx="2"/>
          </p:nvPr>
        </p:nvSpPr>
        <p:spPr>
          <a:xfrm rot="16200000">
            <a:off x="-708008" y="2385529"/>
            <a:ext cx="2914500" cy="36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effectLst>
                  <a:outerShdw blurRad="38100" dist="38100" dir="2700000" algn="tl">
                    <a:srgbClr val="000000">
                      <a:alpha val="43137"/>
                    </a:srgbClr>
                  </a:outerShdw>
                </a:effectLst>
              </a:rPr>
              <a:t>VAŽNI DOKUMENTI</a:t>
            </a:r>
            <a:endParaRP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184953"/>
            <a:ext cx="8682622" cy="4639776"/>
          </a:xfrm>
          <a:prstGeom prst="rect">
            <a:avLst/>
          </a:prstGeom>
        </p:spPr>
      </p:pic>
      <p:sp>
        <p:nvSpPr>
          <p:cNvPr id="4" name="Google Shape;726;p59">
            <a:extLst>
              <a:ext uri="{FF2B5EF4-FFF2-40B4-BE49-F238E27FC236}">
                <a16:creationId xmlns:a16="http://schemas.microsoft.com/office/drawing/2014/main" id="{B0C7383D-9D41-45F8-BDAC-2BA6E082920B}"/>
              </a:ext>
            </a:extLst>
          </p:cNvPr>
          <p:cNvSpPr txBox="1">
            <a:spLocks/>
          </p:cNvSpPr>
          <p:nvPr/>
        </p:nvSpPr>
        <p:spPr>
          <a:xfrm>
            <a:off x="3701752" y="1235562"/>
            <a:ext cx="3302100"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r-HR"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rPr>
              <a:t>ime.prezime@skole.hr</a:t>
            </a:r>
            <a:endParaRPr lang="en-US"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endParaRPr>
          </a:p>
        </p:txBody>
      </p:sp>
      <p:sp>
        <p:nvSpPr>
          <p:cNvPr id="5" name="Google Shape;726;p59">
            <a:extLst>
              <a:ext uri="{FF2B5EF4-FFF2-40B4-BE49-F238E27FC236}">
                <a16:creationId xmlns:a16="http://schemas.microsoft.com/office/drawing/2014/main" id="{992F9820-30A6-4ED7-9801-6EA934651BE4}"/>
              </a:ext>
            </a:extLst>
          </p:cNvPr>
          <p:cNvSpPr txBox="1">
            <a:spLocks/>
          </p:cNvSpPr>
          <p:nvPr/>
        </p:nvSpPr>
        <p:spPr>
          <a:xfrm>
            <a:off x="3787244" y="2030412"/>
            <a:ext cx="3302100"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r-HR"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rPr>
              <a:t>***********</a:t>
            </a:r>
            <a:endParaRPr lang="en-US"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endParaRPr>
          </a:p>
        </p:txBody>
      </p:sp>
    </p:spTree>
    <p:extLst>
      <p:ext uri="{BB962C8B-B14F-4D97-AF65-F5344CB8AC3E}">
        <p14:creationId xmlns:p14="http://schemas.microsoft.com/office/powerpoint/2010/main" val="1453551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62F4153-0056-4F7F-813C-09905D2DB282}"/>
              </a:ext>
            </a:extLst>
          </p:cNvPr>
          <p:cNvPicPr>
            <a:picLocks noChangeAspect="1"/>
          </p:cNvPicPr>
          <p:nvPr/>
        </p:nvPicPr>
        <p:blipFill>
          <a:blip r:embed="rId2"/>
          <a:stretch>
            <a:fillRect/>
          </a:stretch>
        </p:blipFill>
        <p:spPr>
          <a:xfrm>
            <a:off x="515155" y="496516"/>
            <a:ext cx="8113690" cy="4150468"/>
          </a:xfrm>
          <a:prstGeom prst="rect">
            <a:avLst/>
          </a:prstGeom>
        </p:spPr>
      </p:pic>
    </p:spTree>
    <p:extLst>
      <p:ext uri="{BB962C8B-B14F-4D97-AF65-F5344CB8AC3E}">
        <p14:creationId xmlns:p14="http://schemas.microsoft.com/office/powerpoint/2010/main" val="3450582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E29D97B-0418-4BA6-B6C0-DD4FF7CF9FA5}"/>
              </a:ext>
            </a:extLst>
          </p:cNvPr>
          <p:cNvPicPr>
            <a:picLocks noChangeAspect="1"/>
          </p:cNvPicPr>
          <p:nvPr/>
        </p:nvPicPr>
        <p:blipFill>
          <a:blip r:embed="rId3"/>
          <a:stretch>
            <a:fillRect/>
          </a:stretch>
        </p:blipFill>
        <p:spPr>
          <a:xfrm>
            <a:off x="515155" y="905077"/>
            <a:ext cx="8113690" cy="3333345"/>
          </a:xfrm>
          <a:prstGeom prst="rect">
            <a:avLst/>
          </a:prstGeom>
        </p:spPr>
      </p:pic>
      <p:sp>
        <p:nvSpPr>
          <p:cNvPr id="5" name="Elipsa 4">
            <a:extLst>
              <a:ext uri="{FF2B5EF4-FFF2-40B4-BE49-F238E27FC236}">
                <a16:creationId xmlns:a16="http://schemas.microsoft.com/office/drawing/2014/main" id="{E8143028-554E-480E-A988-945D3E70973D}"/>
              </a:ext>
            </a:extLst>
          </p:cNvPr>
          <p:cNvSpPr/>
          <p:nvPr/>
        </p:nvSpPr>
        <p:spPr>
          <a:xfrm>
            <a:off x="515155" y="196586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2" name="Slika 1"/>
          <p:cNvPicPr>
            <a:picLocks noChangeAspect="1"/>
          </p:cNvPicPr>
          <p:nvPr/>
        </p:nvPicPr>
        <p:blipFill>
          <a:blip r:embed="rId4"/>
          <a:stretch>
            <a:fillRect/>
          </a:stretch>
        </p:blipFill>
        <p:spPr>
          <a:xfrm>
            <a:off x="4023716" y="133866"/>
            <a:ext cx="2408129" cy="1542422"/>
          </a:xfrm>
          <a:prstGeom prst="rect">
            <a:avLst/>
          </a:prstGeom>
        </p:spPr>
      </p:pic>
      <p:sp>
        <p:nvSpPr>
          <p:cNvPr id="3" name="Pravokutnik 2"/>
          <p:cNvSpPr/>
          <p:nvPr/>
        </p:nvSpPr>
        <p:spPr>
          <a:xfrm rot="425810">
            <a:off x="4121710" y="472104"/>
            <a:ext cx="2230582" cy="646331"/>
          </a:xfrm>
          <a:prstGeom prst="rect">
            <a:avLst/>
          </a:prstGeom>
        </p:spPr>
        <p:txBody>
          <a:bodyPr wrap="square">
            <a:spAutoFit/>
          </a:bodyPr>
          <a:lstStyle/>
          <a:p>
            <a:pPr algn="ctr"/>
            <a:r>
              <a:rPr lang="pl-PL" sz="1200" b="1" dirty="0" smtClean="0">
                <a:latin typeface="Barlow" panose="020B0604020202020204" charset="-18"/>
              </a:rPr>
              <a:t>Na kartici Moji podaci bitno je provjeriti jesu li svi podaci točni i ako nisu, unijeti ih.</a:t>
            </a:r>
            <a:endParaRPr lang="pl-PL" sz="1200" b="1" dirty="0">
              <a:latin typeface="Barlow" panose="020B0604020202020204" charset="-18"/>
            </a:endParaRPr>
          </a:p>
        </p:txBody>
      </p:sp>
    </p:spTree>
    <p:extLst>
      <p:ext uri="{BB962C8B-B14F-4D97-AF65-F5344CB8AC3E}">
        <p14:creationId xmlns:p14="http://schemas.microsoft.com/office/powerpoint/2010/main" val="3896314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E29D97B-0418-4BA6-B6C0-DD4FF7CF9FA5}"/>
              </a:ext>
            </a:extLst>
          </p:cNvPr>
          <p:cNvPicPr>
            <a:picLocks noChangeAspect="1"/>
          </p:cNvPicPr>
          <p:nvPr/>
        </p:nvPicPr>
        <p:blipFill>
          <a:blip r:embed="rId2"/>
          <a:stretch>
            <a:fillRect/>
          </a:stretch>
        </p:blipFill>
        <p:spPr>
          <a:xfrm>
            <a:off x="515155" y="188473"/>
            <a:ext cx="8113690" cy="3333345"/>
          </a:xfrm>
          <a:prstGeom prst="rect">
            <a:avLst/>
          </a:prstGeom>
        </p:spPr>
      </p:pic>
      <p:sp>
        <p:nvSpPr>
          <p:cNvPr id="5" name="Elipsa 4">
            <a:extLst>
              <a:ext uri="{FF2B5EF4-FFF2-40B4-BE49-F238E27FC236}">
                <a16:creationId xmlns:a16="http://schemas.microsoft.com/office/drawing/2014/main" id="{E8143028-554E-480E-A988-945D3E70973D}"/>
              </a:ext>
            </a:extLst>
          </p:cNvPr>
          <p:cNvSpPr/>
          <p:nvPr/>
        </p:nvSpPr>
        <p:spPr>
          <a:xfrm>
            <a:off x="515155" y="1283428"/>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3" name="Slika 2">
            <a:extLst>
              <a:ext uri="{FF2B5EF4-FFF2-40B4-BE49-F238E27FC236}">
                <a16:creationId xmlns:a16="http://schemas.microsoft.com/office/drawing/2014/main" id="{96AB5811-2C4F-4B6F-8C1E-9C08FD2AA9C6}"/>
              </a:ext>
            </a:extLst>
          </p:cNvPr>
          <p:cNvPicPr>
            <a:picLocks noChangeAspect="1"/>
          </p:cNvPicPr>
          <p:nvPr/>
        </p:nvPicPr>
        <p:blipFill>
          <a:blip r:embed="rId3"/>
          <a:stretch>
            <a:fillRect/>
          </a:stretch>
        </p:blipFill>
        <p:spPr>
          <a:xfrm>
            <a:off x="1460339" y="3243364"/>
            <a:ext cx="6490952" cy="1900136"/>
          </a:xfrm>
          <a:prstGeom prst="rect">
            <a:avLst/>
          </a:prstGeom>
        </p:spPr>
      </p:pic>
    </p:spTree>
    <p:extLst>
      <p:ext uri="{BB962C8B-B14F-4D97-AF65-F5344CB8AC3E}">
        <p14:creationId xmlns:p14="http://schemas.microsoft.com/office/powerpoint/2010/main" val="3860692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a:extLst>
              <a:ext uri="{FF2B5EF4-FFF2-40B4-BE49-F238E27FC236}">
                <a16:creationId xmlns:a16="http://schemas.microsoft.com/office/drawing/2014/main" id="{E8143028-554E-480E-A988-945D3E70973D}"/>
              </a:ext>
            </a:extLst>
          </p:cNvPr>
          <p:cNvSpPr/>
          <p:nvPr/>
        </p:nvSpPr>
        <p:spPr>
          <a:xfrm>
            <a:off x="515155" y="1965865"/>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3" name="Slika 2">
            <a:extLst>
              <a:ext uri="{FF2B5EF4-FFF2-40B4-BE49-F238E27FC236}">
                <a16:creationId xmlns:a16="http://schemas.microsoft.com/office/drawing/2014/main" id="{4F66BEDD-57EA-40C0-99D6-370C60EFA995}"/>
              </a:ext>
            </a:extLst>
          </p:cNvPr>
          <p:cNvPicPr>
            <a:picLocks noChangeAspect="1"/>
          </p:cNvPicPr>
          <p:nvPr/>
        </p:nvPicPr>
        <p:blipFill>
          <a:blip r:embed="rId2"/>
          <a:stretch>
            <a:fillRect/>
          </a:stretch>
        </p:blipFill>
        <p:spPr>
          <a:xfrm>
            <a:off x="515155" y="503001"/>
            <a:ext cx="8113690" cy="4137498"/>
          </a:xfrm>
          <a:prstGeom prst="rect">
            <a:avLst/>
          </a:prstGeom>
        </p:spPr>
      </p:pic>
      <p:grpSp>
        <p:nvGrpSpPr>
          <p:cNvPr id="6" name="Google Shape;683;p56">
            <a:extLst>
              <a:ext uri="{FF2B5EF4-FFF2-40B4-BE49-F238E27FC236}">
                <a16:creationId xmlns:a16="http://schemas.microsoft.com/office/drawing/2014/main" id="{EDB0EBCC-E500-4E97-AA0E-08AA17C87751}"/>
              </a:ext>
            </a:extLst>
          </p:cNvPr>
          <p:cNvGrpSpPr/>
          <p:nvPr/>
        </p:nvGrpSpPr>
        <p:grpSpPr>
          <a:xfrm rot="381754">
            <a:off x="6700315" y="2834126"/>
            <a:ext cx="2326266" cy="1432344"/>
            <a:chOff x="1552150" y="303550"/>
            <a:chExt cx="6018600" cy="828456"/>
          </a:xfrm>
        </p:grpSpPr>
        <p:sp>
          <p:nvSpPr>
            <p:cNvPr id="7" name="Google Shape;684;p56">
              <a:extLst>
                <a:ext uri="{FF2B5EF4-FFF2-40B4-BE49-F238E27FC236}">
                  <a16:creationId xmlns:a16="http://schemas.microsoft.com/office/drawing/2014/main" id="{2C12861C-1D82-4A62-A92C-40815E604E53}"/>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B972C178-0EF2-4F24-92A3-E34C6E7E0CA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26;p59">
            <a:extLst>
              <a:ext uri="{FF2B5EF4-FFF2-40B4-BE49-F238E27FC236}">
                <a16:creationId xmlns:a16="http://schemas.microsoft.com/office/drawing/2014/main" id="{099AE5A7-D275-4A37-89DC-D19A102217F6}"/>
              </a:ext>
            </a:extLst>
          </p:cNvPr>
          <p:cNvSpPr txBox="1">
            <a:spLocks/>
          </p:cNvSpPr>
          <p:nvPr/>
        </p:nvSpPr>
        <p:spPr>
          <a:xfrm rot="324432">
            <a:off x="6751611" y="2667547"/>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hr-HR" b="1" dirty="0">
                <a:effectLst>
                  <a:outerShdw blurRad="38100" dist="38100" dir="2700000" algn="tl">
                    <a:srgbClr val="000000">
                      <a:alpha val="43137"/>
                    </a:srgbClr>
                  </a:outerShdw>
                </a:effectLst>
                <a:latin typeface="Barlow" panose="00000500000000000000" pitchFamily="2" charset="-18"/>
              </a:rPr>
              <a:t>Obavezno kliknuti gumb „POHRANI” </a:t>
            </a:r>
            <a:br>
              <a:rPr lang="hr-HR" b="1" dirty="0">
                <a:effectLst>
                  <a:outerShdw blurRad="38100" dist="38100" dir="2700000" algn="tl">
                    <a:srgbClr val="000000">
                      <a:alpha val="43137"/>
                    </a:srgbClr>
                  </a:outerShdw>
                </a:effectLst>
                <a:latin typeface="Barlow" panose="00000500000000000000" pitchFamily="2" charset="-18"/>
              </a:rPr>
            </a:br>
            <a:r>
              <a:rPr lang="hr-HR" b="1" dirty="0">
                <a:effectLst>
                  <a:outerShdw blurRad="38100" dist="38100" dir="2700000" algn="tl">
                    <a:srgbClr val="000000">
                      <a:alpha val="43137"/>
                    </a:srgbClr>
                  </a:outerShdw>
                </a:effectLst>
                <a:latin typeface="Barlow" panose="00000500000000000000" pitchFamily="2" charset="-18"/>
              </a:rPr>
              <a:t>za spremanje novih podataka.</a:t>
            </a:r>
            <a:endParaRPr lang="en-US" b="1" dirty="0">
              <a:effectLst>
                <a:outerShdw blurRad="38100" dist="38100" dir="2700000" algn="tl">
                  <a:srgbClr val="000000">
                    <a:alpha val="43137"/>
                  </a:srgbClr>
                </a:outerShdw>
              </a:effectLst>
              <a:latin typeface="Barlow" panose="00000500000000000000" pitchFamily="2" charset="-18"/>
            </a:endParaRPr>
          </a:p>
        </p:txBody>
      </p:sp>
      <p:sp>
        <p:nvSpPr>
          <p:cNvPr id="10" name="Elipsa 9">
            <a:extLst>
              <a:ext uri="{FF2B5EF4-FFF2-40B4-BE49-F238E27FC236}">
                <a16:creationId xmlns:a16="http://schemas.microsoft.com/office/drawing/2014/main" id="{14363C07-001B-431E-A259-08CAF04D8AA5}"/>
              </a:ext>
            </a:extLst>
          </p:cNvPr>
          <p:cNvSpPr/>
          <p:nvPr/>
        </p:nvSpPr>
        <p:spPr>
          <a:xfrm>
            <a:off x="515155" y="15520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83B15AE0-5D00-4195-8CC4-CFFE4A6F4F4C}"/>
              </a:ext>
            </a:extLst>
          </p:cNvPr>
          <p:cNvSpPr/>
          <p:nvPr/>
        </p:nvSpPr>
        <p:spPr>
          <a:xfrm>
            <a:off x="7118189" y="4284173"/>
            <a:ext cx="698810"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204160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a 9">
            <a:extLst>
              <a:ext uri="{FF2B5EF4-FFF2-40B4-BE49-F238E27FC236}">
                <a16:creationId xmlns:a16="http://schemas.microsoft.com/office/drawing/2014/main" id="{14363C07-001B-431E-A259-08CAF04D8AA5}"/>
              </a:ext>
            </a:extLst>
          </p:cNvPr>
          <p:cNvSpPr/>
          <p:nvPr/>
        </p:nvSpPr>
        <p:spPr>
          <a:xfrm>
            <a:off x="515155" y="1552095"/>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83B15AE0-5D00-4195-8CC4-CFFE4A6F4F4C}"/>
              </a:ext>
            </a:extLst>
          </p:cNvPr>
          <p:cNvSpPr/>
          <p:nvPr/>
        </p:nvSpPr>
        <p:spPr>
          <a:xfrm>
            <a:off x="7118189" y="4284173"/>
            <a:ext cx="698810"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CCFF4E03-DC80-4241-88C0-81FC5CC02D21}"/>
              </a:ext>
            </a:extLst>
          </p:cNvPr>
          <p:cNvSpPr/>
          <p:nvPr/>
        </p:nvSpPr>
        <p:spPr>
          <a:xfrm>
            <a:off x="515155" y="1890349"/>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3" name="AutoShape 3"/>
          <p:cNvSpPr>
            <a:spLocks noChangeAspect="1" noChangeArrowheads="1" noTextEdit="1"/>
          </p:cNvSpPr>
          <p:nvPr/>
        </p:nvSpPr>
        <p:spPr bwMode="auto">
          <a:xfrm>
            <a:off x="515938" y="496888"/>
            <a:ext cx="81121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40" y="495888"/>
            <a:ext cx="8094523" cy="4150725"/>
          </a:xfrm>
          <a:prstGeom prst="rect">
            <a:avLst/>
          </a:prstGeom>
        </p:spPr>
      </p:pic>
    </p:spTree>
    <p:extLst>
      <p:ext uri="{BB962C8B-B14F-4D97-AF65-F5344CB8AC3E}">
        <p14:creationId xmlns:p14="http://schemas.microsoft.com/office/powerpoint/2010/main" val="2533289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Objašnjenje oznaka za dodatne bodove </a:t>
            </a:r>
            <a:endParaRPr lang="hr-HR" dirty="0"/>
          </a:p>
        </p:txBody>
      </p:sp>
      <p:sp>
        <p:nvSpPr>
          <p:cNvPr id="3" name="Rezervirano mjesto teksta 2"/>
          <p:cNvSpPr>
            <a:spLocks noGrp="1"/>
          </p:cNvSpPr>
          <p:nvPr>
            <p:ph type="body" idx="1"/>
          </p:nvPr>
        </p:nvSpPr>
        <p:spPr>
          <a:xfrm>
            <a:off x="720000" y="1420900"/>
            <a:ext cx="7703100" cy="3465136"/>
          </a:xfrm>
        </p:spPr>
        <p:txBody>
          <a:bodyPr/>
          <a:lstStyle/>
          <a:p>
            <a:r>
              <a:rPr lang="hr-HR" sz="1300" dirty="0"/>
              <a:t>Kad učenik ode na karticu Dodatni bodovi, može označiti sve ono što ispunjava. </a:t>
            </a:r>
            <a:endParaRPr lang="hr-HR" sz="1300" dirty="0" smtClean="0"/>
          </a:p>
          <a:p>
            <a:endParaRPr lang="hr-HR" sz="1300" dirty="0"/>
          </a:p>
          <a:p>
            <a:r>
              <a:rPr lang="hr-HR" sz="1300" b="1" dirty="0" smtClean="0">
                <a:solidFill>
                  <a:srgbClr val="CC0099"/>
                </a:solidFill>
              </a:rPr>
              <a:t>LJUBIČASTA STRELICA </a:t>
            </a:r>
            <a:r>
              <a:rPr lang="hr-HR" sz="1300" dirty="0" smtClean="0"/>
              <a:t>→ </a:t>
            </a:r>
            <a:r>
              <a:rPr lang="hr-HR" sz="1300" b="1" dirty="0" smtClean="0"/>
              <a:t>Mogućnost da se </a:t>
            </a:r>
            <a:r>
              <a:rPr lang="hr-HR" sz="1300" b="1" dirty="0"/>
              <a:t>bodovi provjere automatski </a:t>
            </a:r>
            <a:r>
              <a:rPr lang="hr-HR" sz="1300" b="1" dirty="0" smtClean="0"/>
              <a:t>provjerom </a:t>
            </a:r>
            <a:r>
              <a:rPr lang="hr-HR" sz="1300" b="1" dirty="0"/>
              <a:t>u sustavu e-Matica, e-Građani i sl</a:t>
            </a:r>
            <a:r>
              <a:rPr lang="hr-HR" sz="1300" b="1" dirty="0" smtClean="0"/>
              <a:t>.</a:t>
            </a:r>
          </a:p>
          <a:p>
            <a:r>
              <a:rPr lang="hr-HR" sz="1300" b="1" dirty="0" smtClean="0">
                <a:solidFill>
                  <a:schemeClr val="bg1">
                    <a:lumMod val="50000"/>
                  </a:schemeClr>
                </a:solidFill>
              </a:rPr>
              <a:t>ZELENA STRELICA </a:t>
            </a:r>
            <a:r>
              <a:rPr lang="hr-HR" sz="1300" b="1" dirty="0" smtClean="0"/>
              <a:t>→ Mogućnost da osnovna škola učita dokument, ali u tom slučaju je dokument potrebno osobno odnijeti u osnovnu školu ili na određeni način poslati.</a:t>
            </a:r>
          </a:p>
          <a:p>
            <a:r>
              <a:rPr lang="hr-HR" sz="1300" b="1" dirty="0" smtClean="0">
                <a:solidFill>
                  <a:schemeClr val="accent5">
                    <a:lumMod val="75000"/>
                  </a:schemeClr>
                </a:solidFill>
              </a:rPr>
              <a:t>ŽUTA STRELICA </a:t>
            </a:r>
            <a:r>
              <a:rPr lang="hr-HR" sz="1300" b="1" dirty="0" smtClean="0"/>
              <a:t>→  Mogućnost samostalnog učitavanja dokumenata putem </a:t>
            </a:r>
            <a:r>
              <a:rPr lang="hr-HR" sz="1300" b="1" dirty="0"/>
              <a:t>vlastitog </a:t>
            </a:r>
            <a:r>
              <a:rPr lang="hr-HR" sz="1300" b="1" dirty="0" smtClean="0"/>
              <a:t>računala.</a:t>
            </a:r>
          </a:p>
          <a:p>
            <a:r>
              <a:rPr lang="hr-HR" sz="1300" b="1" dirty="0" smtClean="0">
                <a:solidFill>
                  <a:schemeClr val="accent2">
                    <a:lumMod val="60000"/>
                    <a:lumOff val="40000"/>
                  </a:schemeClr>
                </a:solidFill>
              </a:rPr>
              <a:t>PLAVA STRELICA </a:t>
            </a:r>
            <a:r>
              <a:rPr lang="hr-HR" sz="1300" b="1" dirty="0" smtClean="0"/>
              <a:t>→ U </a:t>
            </a:r>
            <a:r>
              <a:rPr lang="hr-HR" sz="1300" b="1" dirty="0"/>
              <a:t>slučaju da se radi </a:t>
            </a:r>
            <a:r>
              <a:rPr lang="hr-HR" sz="1300" b="1" dirty="0" smtClean="0"/>
              <a:t>o određenim kriterijima </a:t>
            </a:r>
            <a:r>
              <a:rPr lang="hr-HR" sz="1300" b="1" dirty="0"/>
              <a:t>za dodatne bodove, roditelj ili skrbnik mora dati privolu u vlastitom sustavu budući da se radi o osobnim podacima </a:t>
            </a:r>
            <a:r>
              <a:rPr lang="hr-HR" sz="1300" b="1" dirty="0" smtClean="0"/>
              <a:t>učenika. </a:t>
            </a:r>
            <a:r>
              <a:rPr lang="hr-HR" sz="1300" b="1" dirty="0"/>
              <a:t>Roditelj prijavom u svoj sustav daje privolu koja se potom provjerava u sustavu e-Građani. Nakon što je privola provjerena, ako dijete zaista zadovoljava navedene kriterije, u sustavu će mu pisati da je prihvaćena. </a:t>
            </a:r>
            <a:r>
              <a:rPr lang="hr-HR" sz="1300" b="1" dirty="0" smtClean="0"/>
              <a:t>Isto </a:t>
            </a:r>
            <a:r>
              <a:rPr lang="hr-HR" sz="1300" b="1" dirty="0"/>
              <a:t>će pisati i za sve ostale kriterije stjecanja dodatnih bodova, bilo da učenik sam učitava dokument ili to </a:t>
            </a:r>
            <a:r>
              <a:rPr lang="hr-HR" sz="1300" b="1" dirty="0" smtClean="0"/>
              <a:t>škola čini → </a:t>
            </a:r>
            <a:r>
              <a:rPr lang="hr-HR" sz="1300" b="1" dirty="0" smtClean="0">
                <a:solidFill>
                  <a:srgbClr val="FF0000"/>
                </a:solidFill>
              </a:rPr>
              <a:t>CRVENA STRELICA</a:t>
            </a:r>
            <a:r>
              <a:rPr lang="hr-HR" sz="1300" b="1" dirty="0" smtClean="0">
                <a:solidFill>
                  <a:schemeClr val="tx1"/>
                </a:solidFill>
              </a:rPr>
              <a:t>.</a:t>
            </a:r>
            <a:r>
              <a:rPr lang="hr-HR" sz="1300" b="1" dirty="0" smtClean="0">
                <a:solidFill>
                  <a:srgbClr val="FF0000"/>
                </a:solidFill>
              </a:rPr>
              <a:t> </a:t>
            </a:r>
          </a:p>
          <a:p>
            <a:r>
              <a:rPr lang="hr-HR" sz="1300" b="1" dirty="0" smtClean="0">
                <a:solidFill>
                  <a:srgbClr val="FF00FF"/>
                </a:solidFill>
              </a:rPr>
              <a:t>RUŽIČASTA STRELICA </a:t>
            </a:r>
            <a:r>
              <a:rPr lang="hr-HR" sz="1300" b="1" dirty="0" smtClean="0"/>
              <a:t>→ Ispod </a:t>
            </a:r>
            <a:r>
              <a:rPr lang="hr-HR" sz="1300" b="1" dirty="0"/>
              <a:t>polja </a:t>
            </a:r>
            <a:r>
              <a:rPr lang="hr-HR" sz="1300" b="1" i="1" dirty="0"/>
              <a:t>Napomena</a:t>
            </a:r>
            <a:r>
              <a:rPr lang="hr-HR" sz="1300" b="1" dirty="0"/>
              <a:t> </a:t>
            </a:r>
            <a:r>
              <a:rPr lang="hr-HR" sz="1300" b="1" dirty="0" smtClean="0"/>
              <a:t>pisat </a:t>
            </a:r>
            <a:r>
              <a:rPr lang="hr-HR" sz="1300" b="1" dirty="0"/>
              <a:t>će u kojemu je procesu status određenog dodatnog boda.</a:t>
            </a:r>
          </a:p>
        </p:txBody>
      </p:sp>
    </p:spTree>
    <p:extLst>
      <p:ext uri="{BB962C8B-B14F-4D97-AF65-F5344CB8AC3E}">
        <p14:creationId xmlns:p14="http://schemas.microsoft.com/office/powerpoint/2010/main" val="1230750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59FD988-B576-4464-922C-8D84FE063914}"/>
              </a:ext>
            </a:extLst>
          </p:cNvPr>
          <p:cNvPicPr>
            <a:picLocks noChangeAspect="1"/>
          </p:cNvPicPr>
          <p:nvPr/>
        </p:nvPicPr>
        <p:blipFill>
          <a:blip r:embed="rId3"/>
          <a:stretch>
            <a:fillRect/>
          </a:stretch>
        </p:blipFill>
        <p:spPr>
          <a:xfrm>
            <a:off x="515155" y="490031"/>
            <a:ext cx="8113690" cy="4163438"/>
          </a:xfrm>
          <a:prstGeom prst="rect">
            <a:avLst/>
          </a:prstGeom>
        </p:spPr>
      </p:pic>
      <p:sp>
        <p:nvSpPr>
          <p:cNvPr id="6" name="Elipsa 5">
            <a:extLst>
              <a:ext uri="{FF2B5EF4-FFF2-40B4-BE49-F238E27FC236}">
                <a16:creationId xmlns:a16="http://schemas.microsoft.com/office/drawing/2014/main" id="{90646E63-8E07-4B70-B190-63D11E21CC18}"/>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7" name="Elipsa 6">
            <a:extLst>
              <a:ext uri="{FF2B5EF4-FFF2-40B4-BE49-F238E27FC236}">
                <a16:creationId xmlns:a16="http://schemas.microsoft.com/office/drawing/2014/main" id="{5A91BDE5-37A4-4F6E-8D65-74600159D7B7}"/>
              </a:ext>
            </a:extLst>
          </p:cNvPr>
          <p:cNvSpPr/>
          <p:nvPr/>
        </p:nvSpPr>
        <p:spPr>
          <a:xfrm>
            <a:off x="7118189" y="4284173"/>
            <a:ext cx="69881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546072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6731614" y="1890349"/>
            <a:ext cx="69881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3686992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3873190"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5AE84D07-588E-4734-AEF1-9FC01812D34B}"/>
              </a:ext>
            </a:extLst>
          </p:cNvPr>
          <p:cNvGrpSpPr/>
          <p:nvPr/>
        </p:nvGrpSpPr>
        <p:grpSpPr>
          <a:xfrm rot="381754">
            <a:off x="3176530" y="209873"/>
            <a:ext cx="2326266" cy="1432344"/>
            <a:chOff x="1552150" y="303550"/>
            <a:chExt cx="6018600" cy="828456"/>
          </a:xfrm>
        </p:grpSpPr>
        <p:sp>
          <p:nvSpPr>
            <p:cNvPr id="6"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26;p59">
            <a:extLst>
              <a:ext uri="{FF2B5EF4-FFF2-40B4-BE49-F238E27FC236}">
                <a16:creationId xmlns:a16="http://schemas.microsoft.com/office/drawing/2014/main" id="{69C02442-1E6B-4B2D-8F16-287E6C0C7155}"/>
              </a:ext>
            </a:extLst>
          </p:cNvPr>
          <p:cNvSpPr txBox="1">
            <a:spLocks/>
          </p:cNvSpPr>
          <p:nvPr/>
        </p:nvSpPr>
        <p:spPr>
          <a:xfrm rot="324432">
            <a:off x="3223332" y="37692"/>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hr-HR" sz="1200" b="1" dirty="0" smtClean="0">
                <a:effectLst>
                  <a:outerShdw blurRad="38100" dist="38100" dir="2700000" algn="tl">
                    <a:srgbClr val="000000">
                      <a:alpha val="43137"/>
                    </a:srgbClr>
                  </a:outerShdw>
                </a:effectLst>
                <a:latin typeface="Barlow" panose="00000500000000000000" pitchFamily="2" charset="-18"/>
              </a:rPr>
              <a:t>Ako </a:t>
            </a:r>
            <a:r>
              <a:rPr lang="hr-HR" sz="1200" b="1" dirty="0">
                <a:effectLst>
                  <a:outerShdw blurRad="38100" dist="38100" dir="2700000" algn="tl">
                    <a:srgbClr val="000000">
                      <a:alpha val="43137"/>
                    </a:srgbClr>
                  </a:outerShdw>
                </a:effectLst>
                <a:latin typeface="Barlow" panose="00000500000000000000" pitchFamily="2" charset="-18"/>
              </a:rPr>
              <a:t>se odlučite za ovu opciju, </a:t>
            </a:r>
            <a:r>
              <a:rPr lang="hr-HR" sz="1200" b="1" dirty="0" smtClean="0">
                <a:effectLst>
                  <a:outerShdw blurRad="38100" dist="38100" dir="2700000" algn="tl">
                    <a:srgbClr val="000000">
                      <a:alpha val="43137"/>
                    </a:srgbClr>
                  </a:outerShdw>
                </a:effectLst>
                <a:latin typeface="Barlow" panose="00000500000000000000" pitchFamily="2" charset="-18"/>
              </a:rPr>
              <a:t>roditelj </a:t>
            </a:r>
            <a:r>
              <a:rPr lang="hr-HR" sz="1200" b="1" dirty="0">
                <a:effectLst>
                  <a:outerShdw blurRad="38100" dist="38100" dir="2700000" algn="tl">
                    <a:srgbClr val="000000">
                      <a:alpha val="43137"/>
                    </a:srgbClr>
                  </a:outerShdw>
                </a:effectLst>
                <a:latin typeface="Barlow" panose="00000500000000000000" pitchFamily="2" charset="-18"/>
              </a:rPr>
              <a:t>se putem sustava e-građani mora logirati i potvrditi sustavu da može provjeriti podatke.</a:t>
            </a:r>
            <a:endParaRPr lang="en-US" sz="1200" b="1" dirty="0">
              <a:effectLst>
                <a:outerShdw blurRad="38100" dist="38100" dir="2700000" algn="tl">
                  <a:srgbClr val="000000">
                    <a:alpha val="43137"/>
                  </a:srgbClr>
                </a:outerShdw>
              </a:effectLst>
              <a:latin typeface="Barlow" panose="00000500000000000000" pitchFamily="2" charset="-18"/>
            </a:endParaRPr>
          </a:p>
        </p:txBody>
      </p:sp>
    </p:spTree>
    <p:extLst>
      <p:ext uri="{BB962C8B-B14F-4D97-AF65-F5344CB8AC3E}">
        <p14:creationId xmlns:p14="http://schemas.microsoft.com/office/powerpoint/2010/main" val="248299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691"/>
        <p:cNvGrpSpPr/>
        <p:nvPr/>
      </p:nvGrpSpPr>
      <p:grpSpPr>
        <a:xfrm>
          <a:off x="0" y="0"/>
          <a:ext cx="0" cy="0"/>
          <a:chOff x="0" y="0"/>
          <a:chExt cx="0" cy="0"/>
        </a:xfrm>
      </p:grpSpPr>
      <p:sp>
        <p:nvSpPr>
          <p:cNvPr id="692" name="Google Shape;692;p57"/>
          <p:cNvSpPr txBox="1">
            <a:spLocks noGrp="1"/>
          </p:cNvSpPr>
          <p:nvPr>
            <p:ph type="body" idx="1"/>
          </p:nvPr>
        </p:nvSpPr>
        <p:spPr>
          <a:xfrm>
            <a:off x="720000" y="1175573"/>
            <a:ext cx="7703100" cy="3182400"/>
          </a:xfrm>
          <a:prstGeom prst="rect">
            <a:avLst/>
          </a:prstGeom>
        </p:spPr>
        <p:txBody>
          <a:bodyPr spcFirstLastPara="1" wrap="square" lIns="91425" tIns="91425" rIns="91425" bIns="91425" anchor="t" anchorCtr="0">
            <a:noAutofit/>
          </a:bodyPr>
          <a:lstStyle/>
          <a:p>
            <a:pPr marL="171450" indent="-171450">
              <a:buSzPts val="1100"/>
            </a:pPr>
            <a:r>
              <a:rPr lang="en-US" sz="1600" dirty="0" err="1">
                <a:effectLst>
                  <a:outerShdw blurRad="38100" dist="38100" dir="2700000" algn="tl">
                    <a:srgbClr val="000000">
                      <a:alpha val="43137"/>
                    </a:srgbClr>
                  </a:outerShdw>
                </a:effectLst>
              </a:rPr>
              <a:t>Obrazovanje</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dostupno</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svima</a:t>
            </a:r>
            <a:r>
              <a:rPr lang="en-US" sz="1600" dirty="0">
                <a:effectLst>
                  <a:outerShdw blurRad="38100" dist="38100" dir="2700000" algn="tl">
                    <a:srgbClr val="000000">
                      <a:alpha val="43137"/>
                    </a:srgbClr>
                  </a:outerShdw>
                </a:effectLst>
              </a:rPr>
              <a:t> pod </a:t>
            </a:r>
            <a:r>
              <a:rPr lang="en-US" sz="1600" b="1" dirty="0" err="1">
                <a:effectLst>
                  <a:outerShdw blurRad="38100" dist="38100" dir="2700000" algn="tl">
                    <a:srgbClr val="000000">
                      <a:alpha val="43137"/>
                    </a:srgbClr>
                  </a:outerShdw>
                </a:effectLst>
              </a:rPr>
              <a:t>jednakim</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uvjetima</a:t>
            </a:r>
            <a:endParaRPr lang="en-US" sz="1600" b="1" dirty="0">
              <a:effectLst>
                <a:outerShdw blurRad="38100" dist="38100" dir="2700000" algn="tl">
                  <a:srgbClr val="000000">
                    <a:alpha val="43137"/>
                  </a:srgbClr>
                </a:outerShdw>
              </a:effectLst>
            </a:endParaRP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Informatizirati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proces</a:t>
            </a:r>
            <a:r>
              <a:rPr lang="en-US" sz="1600" b="1"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srednje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škole</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Olakšati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život</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svim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sudionicima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procesa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učenicima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roditeljima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srednjim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školama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osnivačima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ministarstvu</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Imati</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točnu</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evidenciju</a:t>
            </a:r>
            <a:r>
              <a:rPr lang="en-US" sz="1600" b="1"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o </a:t>
            </a:r>
            <a:r>
              <a:rPr lang="en-US" sz="1600" dirty="0" err="1">
                <a:effectLst>
                  <a:outerShdw blurRad="38100" dist="38100" dir="2700000" algn="tl">
                    <a:srgbClr val="000000">
                      <a:alpha val="43137"/>
                    </a:srgbClr>
                  </a:outerShdw>
                </a:effectLst>
              </a:rPr>
              <a:t>upisanim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učenicima</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Imati</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kontrolu</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nad</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procesom</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upisa</a:t>
            </a:r>
            <a:r>
              <a:rPr lang="en-US" sz="1600" b="1" dirty="0">
                <a:effectLst>
                  <a:outerShdw blurRad="38100" dist="38100" dir="2700000" algn="tl">
                    <a:srgbClr val="000000">
                      <a:alpha val="43137"/>
                    </a:srgbClr>
                  </a:outerShdw>
                </a:effectLst>
              </a:rPr>
              <a:t> </a:t>
            </a:r>
            <a:endParaRPr lang="hr-HR" sz="1600" b="1" dirty="0">
              <a:effectLst>
                <a:outerShdw blurRad="38100" dist="38100" dir="2700000" algn="tl">
                  <a:srgbClr val="000000">
                    <a:alpha val="43137"/>
                  </a:srgbClr>
                </a:outerShdw>
              </a:effectLst>
            </a:endParaRP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troškova</a:t>
            </a:r>
            <a:r>
              <a:rPr lang="en-US" sz="1600" b="1" dirty="0">
                <a:effectLst>
                  <a:outerShdw blurRad="38100" dist="38100" dir="2700000" algn="tl">
                    <a:srgbClr val="000000">
                      <a:alpha val="43137"/>
                    </a:srgbClr>
                  </a:outerShdw>
                </a:effectLst>
              </a:rPr>
              <a:t> </a:t>
            </a:r>
          </a:p>
          <a:p>
            <a:pPr marL="171450" indent="-171450">
              <a:buSzPts val="1100"/>
            </a:pP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prikupljanja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dokumenata</a:t>
            </a:r>
            <a:r>
              <a:rPr lang="en-US" sz="1600" b="1" dirty="0">
                <a:effectLst>
                  <a:outerShdw blurRad="38100" dist="38100" dir="2700000" algn="tl">
                    <a:srgbClr val="000000">
                      <a:alpha val="43137"/>
                    </a:srgbClr>
                  </a:outerShdw>
                </a:effectLst>
              </a:rPr>
              <a:t> </a:t>
            </a:r>
          </a:p>
          <a:p>
            <a:pPr marL="171450" indent="-171450">
              <a:buSzPts val="1100"/>
            </a:pP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putovanja</a:t>
            </a:r>
            <a:r>
              <a:rPr lang="en-US" sz="1600" b="1"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Više</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mogućnosti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prijava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više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škola</a:t>
            </a:r>
            <a:r>
              <a:rPr lang="en-US" sz="1600" dirty="0">
                <a:effectLst>
                  <a:outerShdw blurRad="38100" dist="38100" dir="2700000" algn="tl">
                    <a:srgbClr val="000000">
                      <a:alpha val="43137"/>
                    </a:srgbClr>
                  </a:outerShdw>
                </a:effectLst>
              </a:rPr>
              <a:t>) - </a:t>
            </a:r>
            <a:r>
              <a:rPr lang="en-US" sz="1600" dirty="0" err="1">
                <a:effectLst>
                  <a:outerShdw blurRad="38100" dist="38100" dir="2700000" algn="tl">
                    <a:srgbClr val="000000">
                      <a:alpha val="43137"/>
                    </a:srgbClr>
                  </a:outerShdw>
                </a:effectLst>
              </a:rPr>
              <a:t>manje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stresa</a:t>
            </a:r>
            <a:r>
              <a:rPr lang="en-US" sz="1600" dirty="0">
                <a:effectLst>
                  <a:outerShdw blurRad="38100" dist="38100" dir="2700000" algn="tl">
                    <a:srgbClr val="000000">
                      <a:alpha val="43137"/>
                    </a:srgbClr>
                  </a:outerShdw>
                </a:effectLst>
              </a:rPr>
              <a:t> za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sudionike</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postupku</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Transparentnost</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postupka</a:t>
            </a:r>
            <a:r>
              <a:rPr lang="en-US" sz="1600" b="1"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a:t>
            </a:r>
            <a:r>
              <a:rPr lang="en-US" sz="1600" dirty="0" err="1">
                <a:effectLst>
                  <a:outerShdw blurRad="38100" dist="38100" dir="2700000" algn="tl">
                    <a:srgbClr val="000000">
                      <a:alpha val="43137"/>
                    </a:srgbClr>
                  </a:outerShdw>
                </a:effectLst>
              </a:rPr>
              <a:t>pravednost</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ista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pravila</a:t>
            </a:r>
            <a:r>
              <a:rPr lang="en-US" sz="1600" dirty="0">
                <a:effectLst>
                  <a:outerShdw blurRad="38100" dist="38100" dir="2700000" algn="tl">
                    <a:srgbClr val="000000">
                      <a:alpha val="43137"/>
                    </a:srgbClr>
                  </a:outerShdw>
                </a:effectLst>
              </a:rPr>
              <a:t> za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javno</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imena</a:t>
            </a:r>
            <a:r>
              <a:rPr lang="en-US" sz="1600" dirty="0">
                <a:effectLst>
                  <a:outerShdw blurRad="38100" dist="38100" dir="2700000" algn="tl">
                    <a:srgbClr val="000000">
                      <a:alpha val="43137"/>
                    </a:srgbClr>
                  </a:outerShdw>
                </a:effectLst>
              </a:rPr>
              <a:t> pod </a:t>
            </a:r>
            <a:br>
              <a:rPr lang="en-US" sz="1600" dirty="0">
                <a:effectLst>
                  <a:outerShdw blurRad="38100" dist="38100" dir="2700000" algn="tl">
                    <a:srgbClr val="000000">
                      <a:alpha val="43137"/>
                    </a:srgbClr>
                  </a:outerShdw>
                </a:effectLst>
              </a:rPr>
            </a:br>
            <a:r>
              <a:rPr lang="en-US" sz="1600" dirty="0" err="1">
                <a:effectLst>
                  <a:outerShdw blurRad="38100" dist="38100" dir="2700000" algn="tl">
                    <a:srgbClr val="000000">
                      <a:alpha val="43137"/>
                    </a:srgbClr>
                  </a:outerShdw>
                </a:effectLst>
              </a:rPr>
              <a:t>šifrom</a:t>
            </a:r>
            <a:r>
              <a:rPr lang="en-US" sz="1600" dirty="0">
                <a:effectLst>
                  <a:outerShdw blurRad="38100" dist="38100" dir="2700000" algn="tl">
                    <a:srgbClr val="000000">
                      <a:alpha val="43137"/>
                    </a:srgbClr>
                  </a:outerShdw>
                </a:effectLst>
              </a:rPr>
              <a:t>)</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Neće</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biti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neupisanih</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učenika</a:t>
            </a:r>
            <a:r>
              <a:rPr lang="en-US" sz="1600" b="1" dirty="0">
                <a:effectLst>
                  <a:outerShdw blurRad="38100" dist="38100" dir="2700000" algn="tl">
                    <a:srgbClr val="000000">
                      <a:alpha val="43137"/>
                    </a:srgbClr>
                  </a:outerShdw>
                </a:effectLst>
              </a:rPr>
              <a:t>” </a:t>
            </a:r>
          </a:p>
        </p:txBody>
      </p:sp>
      <p:sp>
        <p:nvSpPr>
          <p:cNvPr id="693" name="Google Shape;693;p57"/>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rPr>
              <a:t>Zašto su dobri „</a:t>
            </a:r>
            <a:r>
              <a:rPr lang="hr-HR" b="1" dirty="0">
                <a:solidFill>
                  <a:schemeClr val="accent4">
                    <a:lumMod val="75000"/>
                  </a:schemeClr>
                </a:solidFill>
                <a:effectLst>
                  <a:outerShdw blurRad="38100" dist="38100" dir="2700000" algn="tl">
                    <a:srgbClr val="000000">
                      <a:alpha val="43137"/>
                    </a:srgbClr>
                  </a:outerShdw>
                </a:effectLst>
              </a:rPr>
              <a:t>online</a:t>
            </a:r>
            <a:r>
              <a:rPr lang="hr-HR" b="1" dirty="0">
                <a:effectLst>
                  <a:outerShdw blurRad="38100" dist="38100" dir="2700000" algn="tl">
                    <a:srgbClr val="000000">
                      <a:alpha val="43137"/>
                    </a:srgbClr>
                  </a:outerShdw>
                </a:effectLst>
              </a:rPr>
              <a:t>” upisi?</a:t>
            </a:r>
            <a:endParaRPr b="1" dirty="0">
              <a:effectLst>
                <a:outerShdw blurRad="38100" dist="38100" dir="2700000" algn="tl">
                  <a:srgbClr val="000000">
                    <a:alpha val="43137"/>
                  </a:srgbClr>
                </a:outerShdw>
              </a:effectLst>
            </a:endParaRPr>
          </a:p>
        </p:txBody>
      </p:sp>
      <p:grpSp>
        <p:nvGrpSpPr>
          <p:cNvPr id="4" name="Google Shape;1830;p82">
            <a:extLst>
              <a:ext uri="{FF2B5EF4-FFF2-40B4-BE49-F238E27FC236}">
                <a16:creationId xmlns:a16="http://schemas.microsoft.com/office/drawing/2014/main" id="{F89E815D-EF59-4EF9-8422-0EBCE335094A}"/>
              </a:ext>
            </a:extLst>
          </p:cNvPr>
          <p:cNvGrpSpPr/>
          <p:nvPr/>
        </p:nvGrpSpPr>
        <p:grpSpPr>
          <a:xfrm rot="-790651" flipH="1">
            <a:off x="1705070" y="164197"/>
            <a:ext cx="998591" cy="514276"/>
            <a:chOff x="1255637" y="720502"/>
            <a:chExt cx="761125" cy="522000"/>
          </a:xfrm>
        </p:grpSpPr>
        <p:sp>
          <p:nvSpPr>
            <p:cNvPr id="5" name="Google Shape;1831;p82">
              <a:extLst>
                <a:ext uri="{FF2B5EF4-FFF2-40B4-BE49-F238E27FC236}">
                  <a16:creationId xmlns:a16="http://schemas.microsoft.com/office/drawing/2014/main" id="{696D3CE5-9E6F-4171-994E-3F547231D0FC}"/>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32;p82">
              <a:extLst>
                <a:ext uri="{FF2B5EF4-FFF2-40B4-BE49-F238E27FC236}">
                  <a16:creationId xmlns:a16="http://schemas.microsoft.com/office/drawing/2014/main" id="{2649ABDB-189E-4E4F-8811-C6F04786AD3D}"/>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33;p82">
              <a:extLst>
                <a:ext uri="{FF2B5EF4-FFF2-40B4-BE49-F238E27FC236}">
                  <a16:creationId xmlns:a16="http://schemas.microsoft.com/office/drawing/2014/main" id="{F9DA1283-F1CF-49A8-82CC-36826A67E7A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34;p82">
              <a:extLst>
                <a:ext uri="{FF2B5EF4-FFF2-40B4-BE49-F238E27FC236}">
                  <a16:creationId xmlns:a16="http://schemas.microsoft.com/office/drawing/2014/main" id="{A472B94F-37B6-4BB1-B9A0-7748C732CA57}"/>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835;p82">
              <a:extLst>
                <a:ext uri="{FF2B5EF4-FFF2-40B4-BE49-F238E27FC236}">
                  <a16:creationId xmlns:a16="http://schemas.microsoft.com/office/drawing/2014/main" id="{1CC4A5E8-2FD3-43F6-BFBC-869EF9173DAB}"/>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6663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5498790"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4" name="Strelica ulijevo 3"/>
          <p:cNvSpPr/>
          <p:nvPr/>
        </p:nvSpPr>
        <p:spPr>
          <a:xfrm>
            <a:off x="6123709" y="2807855"/>
            <a:ext cx="286327" cy="92363"/>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grpSp>
        <p:nvGrpSpPr>
          <p:cNvPr id="7" name="Google Shape;683;p56">
            <a:extLst>
              <a:ext uri="{FF2B5EF4-FFF2-40B4-BE49-F238E27FC236}">
                <a16:creationId xmlns:a16="http://schemas.microsoft.com/office/drawing/2014/main" id="{5AE84D07-588E-4734-AEF1-9FC01812D34B}"/>
              </a:ext>
            </a:extLst>
          </p:cNvPr>
          <p:cNvGrpSpPr/>
          <p:nvPr/>
        </p:nvGrpSpPr>
        <p:grpSpPr>
          <a:xfrm rot="381754">
            <a:off x="4225708" y="159186"/>
            <a:ext cx="2326266" cy="1432344"/>
            <a:chOff x="1552150" y="303550"/>
            <a:chExt cx="6018600" cy="828456"/>
          </a:xfrm>
        </p:grpSpPr>
        <p:sp>
          <p:nvSpPr>
            <p:cNvPr id="10"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Pravokutnik 4"/>
          <p:cNvSpPr/>
          <p:nvPr/>
        </p:nvSpPr>
        <p:spPr>
          <a:xfrm rot="464377">
            <a:off x="4574090" y="279093"/>
            <a:ext cx="1635988" cy="954107"/>
          </a:xfrm>
          <a:prstGeom prst="rect">
            <a:avLst/>
          </a:prstGeom>
        </p:spPr>
        <p:txBody>
          <a:bodyPr wrap="square">
            <a:spAutoFit/>
          </a:bodyPr>
          <a:lstStyle/>
          <a:p>
            <a:pPr algn="ctr"/>
            <a:r>
              <a:rPr lang="hr-HR" b="1" dirty="0" smtClean="0">
                <a:latin typeface="Barlow" panose="020B0604020202020204" charset="-18"/>
              </a:rPr>
              <a:t>Dokument se dodaje pomoću ikone za učitavanje.</a:t>
            </a:r>
            <a:endParaRPr lang="hr-HR" b="1" dirty="0">
              <a:latin typeface="Barlow" panose="020B0604020202020204" charset="-18"/>
            </a:endParaRPr>
          </a:p>
        </p:txBody>
      </p:sp>
    </p:spTree>
    <p:extLst>
      <p:ext uri="{BB962C8B-B14F-4D97-AF65-F5344CB8AC3E}">
        <p14:creationId xmlns:p14="http://schemas.microsoft.com/office/powerpoint/2010/main" val="3899199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B5430DC3-974F-4817-BFAD-95DD201D431E}"/>
              </a:ext>
            </a:extLst>
          </p:cNvPr>
          <p:cNvPicPr>
            <a:picLocks noChangeAspect="1"/>
          </p:cNvPicPr>
          <p:nvPr/>
        </p:nvPicPr>
        <p:blipFill>
          <a:blip r:embed="rId3"/>
          <a:stretch>
            <a:fillRect/>
          </a:stretch>
        </p:blipFill>
        <p:spPr>
          <a:xfrm>
            <a:off x="485106" y="568343"/>
            <a:ext cx="8113690" cy="3988340"/>
          </a:xfrm>
          <a:prstGeom prst="rect">
            <a:avLst/>
          </a:prstGeom>
        </p:spPr>
      </p:pic>
      <p:sp>
        <p:nvSpPr>
          <p:cNvPr id="7" name="Elipsa 6">
            <a:extLst>
              <a:ext uri="{FF2B5EF4-FFF2-40B4-BE49-F238E27FC236}">
                <a16:creationId xmlns:a16="http://schemas.microsoft.com/office/drawing/2014/main" id="{8275EBAA-CC9F-4027-B272-77131C3C07F2}"/>
              </a:ext>
            </a:extLst>
          </p:cNvPr>
          <p:cNvSpPr/>
          <p:nvPr/>
        </p:nvSpPr>
        <p:spPr>
          <a:xfrm>
            <a:off x="2343955" y="111662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2" name="Slika 1"/>
          <p:cNvPicPr>
            <a:picLocks noChangeAspect="1"/>
          </p:cNvPicPr>
          <p:nvPr/>
        </p:nvPicPr>
        <p:blipFill>
          <a:blip r:embed="rId4"/>
          <a:stretch>
            <a:fillRect/>
          </a:stretch>
        </p:blipFill>
        <p:spPr>
          <a:xfrm>
            <a:off x="3257099" y="-81445"/>
            <a:ext cx="2408129" cy="1536325"/>
          </a:xfrm>
          <a:prstGeom prst="rect">
            <a:avLst/>
          </a:prstGeom>
        </p:spPr>
      </p:pic>
      <p:sp>
        <p:nvSpPr>
          <p:cNvPr id="3" name="Pravokutnik 2"/>
          <p:cNvSpPr/>
          <p:nvPr/>
        </p:nvSpPr>
        <p:spPr>
          <a:xfrm rot="345235">
            <a:off x="3316077" y="26034"/>
            <a:ext cx="2202873" cy="1169551"/>
          </a:xfrm>
          <a:prstGeom prst="rect">
            <a:avLst/>
          </a:prstGeom>
        </p:spPr>
        <p:txBody>
          <a:bodyPr wrap="square">
            <a:spAutoFit/>
          </a:bodyPr>
          <a:lstStyle/>
          <a:p>
            <a:pPr algn="ctr"/>
            <a:r>
              <a:rPr lang="hr-HR" b="1" dirty="0" smtClean="0">
                <a:latin typeface="Barlow" panose="020B0604020202020204" charset="-18"/>
              </a:rPr>
              <a:t>Klikom na </a:t>
            </a:r>
            <a:r>
              <a:rPr lang="hr-HR" b="1" dirty="0">
                <a:latin typeface="Barlow" panose="020B0604020202020204" charset="-18"/>
              </a:rPr>
              <a:t>gumb Učitaj </a:t>
            </a:r>
            <a:r>
              <a:rPr lang="hr-HR" b="1" dirty="0" smtClean="0">
                <a:latin typeface="Barlow" panose="020B0604020202020204" charset="-18"/>
              </a:rPr>
              <a:t>otvara se mogućnost </a:t>
            </a:r>
            <a:r>
              <a:rPr lang="hr-HR" b="1" dirty="0">
                <a:latin typeface="Barlow" panose="020B0604020202020204" charset="-18"/>
              </a:rPr>
              <a:t>učitavanja dokumenta s vlastitog računala ili </a:t>
            </a:r>
            <a:r>
              <a:rPr lang="hr-HR" b="1" dirty="0" smtClean="0">
                <a:latin typeface="Barlow" panose="020B0604020202020204" charset="-18"/>
              </a:rPr>
              <a:t>mobitela.</a:t>
            </a:r>
            <a:endParaRPr lang="hr-HR" b="1" dirty="0">
              <a:latin typeface="Barlow" panose="020B0604020202020204" charset="-18"/>
            </a:endParaRPr>
          </a:p>
        </p:txBody>
      </p:sp>
    </p:spTree>
    <p:extLst>
      <p:ext uri="{BB962C8B-B14F-4D97-AF65-F5344CB8AC3E}">
        <p14:creationId xmlns:p14="http://schemas.microsoft.com/office/powerpoint/2010/main" val="2075855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3A94FC4-D2D2-42E2-B4DF-C2752EE17045}"/>
              </a:ext>
            </a:extLst>
          </p:cNvPr>
          <p:cNvPicPr>
            <a:picLocks noChangeAspect="1"/>
          </p:cNvPicPr>
          <p:nvPr/>
        </p:nvPicPr>
        <p:blipFill>
          <a:blip r:embed="rId3"/>
          <a:stretch>
            <a:fillRect/>
          </a:stretch>
        </p:blipFill>
        <p:spPr>
          <a:xfrm>
            <a:off x="515155" y="710524"/>
            <a:ext cx="8113690" cy="3722451"/>
          </a:xfrm>
          <a:prstGeom prst="rect">
            <a:avLst/>
          </a:prstGeom>
        </p:spPr>
      </p:pic>
      <p:sp>
        <p:nvSpPr>
          <p:cNvPr id="6" name="Elipsa 5">
            <a:extLst>
              <a:ext uri="{FF2B5EF4-FFF2-40B4-BE49-F238E27FC236}">
                <a16:creationId xmlns:a16="http://schemas.microsoft.com/office/drawing/2014/main" id="{7A019990-8DB1-4221-91A6-C6BF12E0C1F2}"/>
              </a:ext>
            </a:extLst>
          </p:cNvPr>
          <p:cNvSpPr/>
          <p:nvPr/>
        </p:nvSpPr>
        <p:spPr>
          <a:xfrm>
            <a:off x="3897351" y="20544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4" name="Google Shape;685;p56">
            <a:extLst>
              <a:ext uri="{FF2B5EF4-FFF2-40B4-BE49-F238E27FC236}">
                <a16:creationId xmlns:a16="http://schemas.microsoft.com/office/drawing/2014/main" id="{D540B2F6-1215-4C1C-A5FD-30F16C311EE3}"/>
              </a:ext>
            </a:extLst>
          </p:cNvPr>
          <p:cNvSpPr/>
          <p:nvPr/>
        </p:nvSpPr>
        <p:spPr>
          <a:xfrm rot="381754">
            <a:off x="2977387" y="2696974"/>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Kada se željeni dokument učita u sustav potrebno je kliknuti na gumb Slanje datoteka i time će se dokument spremiti u sustavu.</a:t>
            </a:r>
          </a:p>
        </p:txBody>
      </p:sp>
    </p:spTree>
    <p:extLst>
      <p:ext uri="{BB962C8B-B14F-4D97-AF65-F5344CB8AC3E}">
        <p14:creationId xmlns:p14="http://schemas.microsoft.com/office/powerpoint/2010/main" val="4027097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91E3ABB-AD2B-4F56-990E-999FF0590A65}"/>
              </a:ext>
            </a:extLst>
          </p:cNvPr>
          <p:cNvPicPr>
            <a:picLocks noChangeAspect="1"/>
          </p:cNvPicPr>
          <p:nvPr/>
        </p:nvPicPr>
        <p:blipFill>
          <a:blip r:embed="rId3"/>
          <a:stretch>
            <a:fillRect/>
          </a:stretch>
        </p:blipFill>
        <p:spPr>
          <a:xfrm>
            <a:off x="515155" y="496516"/>
            <a:ext cx="8113690" cy="4150468"/>
          </a:xfrm>
          <a:prstGeom prst="rect">
            <a:avLst/>
          </a:prstGeom>
        </p:spPr>
      </p:pic>
      <p:sp>
        <p:nvSpPr>
          <p:cNvPr id="7" name="Elipsa 6">
            <a:extLst>
              <a:ext uri="{FF2B5EF4-FFF2-40B4-BE49-F238E27FC236}">
                <a16:creationId xmlns:a16="http://schemas.microsoft.com/office/drawing/2014/main" id="{5C1E5119-5613-4AFB-BD6B-8C8AAF51229B}"/>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663E9CB5-A270-4EBD-8C90-F25CBBC3749E}"/>
              </a:ext>
            </a:extLst>
          </p:cNvPr>
          <p:cNvSpPr/>
          <p:nvPr/>
        </p:nvSpPr>
        <p:spPr>
          <a:xfrm>
            <a:off x="6217805" y="2571750"/>
            <a:ext cx="511241" cy="512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6" name="Google Shape;685;p56">
            <a:extLst>
              <a:ext uri="{FF2B5EF4-FFF2-40B4-BE49-F238E27FC236}">
                <a16:creationId xmlns:a16="http://schemas.microsoft.com/office/drawing/2014/main" id="{D540B2F6-1215-4C1C-A5FD-30F16C311EE3}"/>
              </a:ext>
            </a:extLst>
          </p:cNvPr>
          <p:cNvSpPr/>
          <p:nvPr/>
        </p:nvSpPr>
        <p:spPr>
          <a:xfrm rot="381754">
            <a:off x="4088251" y="125225"/>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a:latin typeface="Barlow" panose="020B0604020202020204" charset="-18"/>
              </a:rPr>
              <a:t>Učitani dokument moguće je pregledati klikom na poveznicu Pregled u stupcu </a:t>
            </a:r>
            <a:r>
              <a:rPr lang="pl-PL" sz="1200" b="1" dirty="0" smtClean="0">
                <a:latin typeface="Barlow" panose="020B0604020202020204" charset="-18"/>
              </a:rPr>
              <a:t>Dokument.</a:t>
            </a:r>
            <a:endParaRPr lang="hr-HR" sz="1200" b="1" dirty="0">
              <a:latin typeface="Barlow" panose="020B0604020202020204" charset="-18"/>
            </a:endParaRPr>
          </a:p>
        </p:txBody>
      </p:sp>
    </p:spTree>
    <p:extLst>
      <p:ext uri="{BB962C8B-B14F-4D97-AF65-F5344CB8AC3E}">
        <p14:creationId xmlns:p14="http://schemas.microsoft.com/office/powerpoint/2010/main" val="12913138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8F8B39-DCB6-400D-A698-0C4C4B58426B}"/>
              </a:ext>
            </a:extLst>
          </p:cNvPr>
          <p:cNvPicPr>
            <a:picLocks noChangeAspect="1"/>
          </p:cNvPicPr>
          <p:nvPr/>
        </p:nvPicPr>
        <p:blipFill>
          <a:blip r:embed="rId3"/>
          <a:stretch>
            <a:fillRect/>
          </a:stretch>
        </p:blipFill>
        <p:spPr>
          <a:xfrm>
            <a:off x="515155" y="483545"/>
            <a:ext cx="8113690" cy="4176409"/>
          </a:xfrm>
          <a:prstGeom prst="rect">
            <a:avLst/>
          </a:prstGeom>
        </p:spPr>
      </p:pic>
      <p:sp>
        <p:nvSpPr>
          <p:cNvPr id="9" name="Elipsa 8">
            <a:extLst>
              <a:ext uri="{FF2B5EF4-FFF2-40B4-BE49-F238E27FC236}">
                <a16:creationId xmlns:a16="http://schemas.microsoft.com/office/drawing/2014/main" id="{0B0D7BE5-8268-4953-98BB-11AC21B51644}"/>
              </a:ext>
            </a:extLst>
          </p:cNvPr>
          <p:cNvSpPr/>
          <p:nvPr/>
        </p:nvSpPr>
        <p:spPr>
          <a:xfrm>
            <a:off x="358847" y="48354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955732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4897244"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3173420" y="316801"/>
            <a:ext cx="392740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a:latin typeface="Barlow" panose="020B0604020202020204" charset="-18"/>
              </a:rPr>
              <a:t>Ako korisnik </a:t>
            </a:r>
            <a:r>
              <a:rPr lang="pl-PL" sz="1200" b="1" dirty="0" smtClean="0">
                <a:latin typeface="Barlow" panose="020B0604020202020204" charset="-18"/>
              </a:rPr>
              <a:t>označi mogućnost Želim da škola učita dokument, </a:t>
            </a:r>
            <a:r>
              <a:rPr lang="pl-PL" sz="1200" b="1" dirty="0">
                <a:latin typeface="Barlow" panose="020B0604020202020204" charset="-18"/>
              </a:rPr>
              <a:t>potrebno je </a:t>
            </a:r>
            <a:r>
              <a:rPr lang="pl-PL" sz="1200" b="1" dirty="0" smtClean="0">
                <a:latin typeface="Barlow" panose="020B0604020202020204" charset="-18"/>
              </a:rPr>
              <a:t>donijeti dokument </a:t>
            </a:r>
            <a:r>
              <a:rPr lang="pl-PL" sz="1200" b="1" dirty="0">
                <a:latin typeface="Barlow" panose="020B0604020202020204" charset="-18"/>
              </a:rPr>
              <a:t>kojim dokazuje ispunjavanje uvjeta </a:t>
            </a:r>
            <a:r>
              <a:rPr lang="pl-PL" sz="1200" b="1" dirty="0" smtClean="0">
                <a:latin typeface="Barlow" panose="020B0604020202020204" charset="-18"/>
              </a:rPr>
              <a:t>za dodatne bodove razredniku koji </a:t>
            </a:r>
            <a:r>
              <a:rPr lang="pl-PL" sz="1200" b="1" dirty="0">
                <a:latin typeface="Barlow" panose="020B0604020202020204" charset="-18"/>
              </a:rPr>
              <a:t>učitava </a:t>
            </a:r>
            <a:r>
              <a:rPr lang="pl-PL" sz="1200" b="1" dirty="0" smtClean="0">
                <a:latin typeface="Barlow" panose="020B0604020202020204" charset="-18"/>
              </a:rPr>
              <a:t>dokument </a:t>
            </a:r>
            <a:r>
              <a:rPr lang="pl-PL" sz="1200" b="1" dirty="0">
                <a:latin typeface="Barlow" panose="020B0604020202020204" charset="-18"/>
              </a:rPr>
              <a:t>u sustav te utvrđuje je li relevantan za upis i potom ga označava u sustavu kao prihvaćen. </a:t>
            </a:r>
          </a:p>
        </p:txBody>
      </p:sp>
    </p:spTree>
    <p:extLst>
      <p:ext uri="{BB962C8B-B14F-4D97-AF65-F5344CB8AC3E}">
        <p14:creationId xmlns:p14="http://schemas.microsoft.com/office/powerpoint/2010/main" val="75490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71C8AC5-00AE-457B-8152-2EDDD0519229}"/>
              </a:ext>
            </a:extLst>
          </p:cNvPr>
          <p:cNvPicPr>
            <a:picLocks noChangeAspect="1"/>
          </p:cNvPicPr>
          <p:nvPr/>
        </p:nvPicPr>
        <p:blipFill>
          <a:blip r:embed="rId3"/>
          <a:stretch>
            <a:fillRect/>
          </a:stretch>
        </p:blipFill>
        <p:spPr>
          <a:xfrm>
            <a:off x="515155" y="499758"/>
            <a:ext cx="8113690" cy="4143983"/>
          </a:xfrm>
          <a:prstGeom prst="rect">
            <a:avLst/>
          </a:prstGeom>
        </p:spPr>
      </p:pic>
      <p:sp>
        <p:nvSpPr>
          <p:cNvPr id="7" name="Elipsa 6">
            <a:extLst>
              <a:ext uri="{FF2B5EF4-FFF2-40B4-BE49-F238E27FC236}">
                <a16:creationId xmlns:a16="http://schemas.microsoft.com/office/drawing/2014/main" id="{3FBB8FEC-565D-4FBD-A48E-4C981FEC7357}"/>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4088251" y="125225"/>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smtClean="0">
                <a:latin typeface="Barlow" panose="020B0604020202020204" charset="-18"/>
              </a:rPr>
              <a:t>Pretraživanje programa moguće je prema različitim kategorijama i to čak i kad niste prijavljeni u sustav.</a:t>
            </a:r>
            <a:endParaRPr lang="hr-HR" sz="1200" b="1" dirty="0">
              <a:latin typeface="Barlow" panose="020B0604020202020204" charset="-18"/>
            </a:endParaRPr>
          </a:p>
        </p:txBody>
      </p:sp>
    </p:spTree>
    <p:extLst>
      <p:ext uri="{BB962C8B-B14F-4D97-AF65-F5344CB8AC3E}">
        <p14:creationId xmlns:p14="http://schemas.microsoft.com/office/powerpoint/2010/main" val="727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B058E02-82D2-4735-ADB4-BEEC0ECAA2C4}"/>
              </a:ext>
            </a:extLst>
          </p:cNvPr>
          <p:cNvPicPr>
            <a:picLocks noChangeAspect="1"/>
          </p:cNvPicPr>
          <p:nvPr/>
        </p:nvPicPr>
        <p:blipFill>
          <a:blip r:embed="rId3"/>
          <a:stretch>
            <a:fillRect/>
          </a:stretch>
        </p:blipFill>
        <p:spPr>
          <a:xfrm>
            <a:off x="515155" y="499758"/>
            <a:ext cx="8113690" cy="4143983"/>
          </a:xfrm>
          <a:prstGeom prst="rect">
            <a:avLst/>
          </a:prstGeom>
        </p:spPr>
      </p:pic>
      <p:sp>
        <p:nvSpPr>
          <p:cNvPr id="6" name="Elipsa 5">
            <a:extLst>
              <a:ext uri="{FF2B5EF4-FFF2-40B4-BE49-F238E27FC236}">
                <a16:creationId xmlns:a16="http://schemas.microsoft.com/office/drawing/2014/main" id="{826A53E0-6681-4721-9A4B-B87A52369CE7}"/>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4120433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129677-9F1A-4609-958D-59DD28CE4870}"/>
              </a:ext>
            </a:extLst>
          </p:cNvPr>
          <p:cNvPicPr>
            <a:picLocks noChangeAspect="1"/>
          </p:cNvPicPr>
          <p:nvPr/>
        </p:nvPicPr>
        <p:blipFill>
          <a:blip r:embed="rId3"/>
          <a:stretch>
            <a:fillRect/>
          </a:stretch>
        </p:blipFill>
        <p:spPr>
          <a:xfrm>
            <a:off x="515155" y="499758"/>
            <a:ext cx="8113690" cy="4143983"/>
          </a:xfrm>
          <a:prstGeom prst="rect">
            <a:avLst/>
          </a:prstGeom>
        </p:spPr>
      </p:pic>
      <p:sp>
        <p:nvSpPr>
          <p:cNvPr id="7" name="Elipsa 6">
            <a:extLst>
              <a:ext uri="{FF2B5EF4-FFF2-40B4-BE49-F238E27FC236}">
                <a16:creationId xmlns:a16="http://schemas.microsoft.com/office/drawing/2014/main" id="{24022D69-DCD8-4FFC-80C1-7593266A709D}"/>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Elipsa 4">
            <a:extLst>
              <a:ext uri="{FF2B5EF4-FFF2-40B4-BE49-F238E27FC236}">
                <a16:creationId xmlns:a16="http://schemas.microsoft.com/office/drawing/2014/main" id="{A8E5C705-D4BF-42D9-B08B-E75971138EB1}"/>
              </a:ext>
            </a:extLst>
          </p:cNvPr>
          <p:cNvSpPr/>
          <p:nvPr/>
        </p:nvSpPr>
        <p:spPr>
          <a:xfrm>
            <a:off x="4942570" y="1241672"/>
            <a:ext cx="364075"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6" name="Google Shape;683;p56">
            <a:extLst>
              <a:ext uri="{FF2B5EF4-FFF2-40B4-BE49-F238E27FC236}">
                <a16:creationId xmlns:a16="http://schemas.microsoft.com/office/drawing/2014/main" id="{032116DC-7CFF-4386-B694-898DE8D1B69D}"/>
              </a:ext>
            </a:extLst>
          </p:cNvPr>
          <p:cNvGrpSpPr/>
          <p:nvPr/>
        </p:nvGrpSpPr>
        <p:grpSpPr>
          <a:xfrm rot="381754">
            <a:off x="4083114" y="-146032"/>
            <a:ext cx="2326266" cy="1432344"/>
            <a:chOff x="1552150" y="303550"/>
            <a:chExt cx="6018600" cy="828456"/>
          </a:xfrm>
        </p:grpSpPr>
        <p:sp>
          <p:nvSpPr>
            <p:cNvPr id="8" name="Google Shape;684;p56">
              <a:extLst>
                <a:ext uri="{FF2B5EF4-FFF2-40B4-BE49-F238E27FC236}">
                  <a16:creationId xmlns:a16="http://schemas.microsoft.com/office/drawing/2014/main" id="{D012147C-8E2C-4C22-B316-1B6C0452C71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56">
              <a:extLst>
                <a:ext uri="{FF2B5EF4-FFF2-40B4-BE49-F238E27FC236}">
                  <a16:creationId xmlns:a16="http://schemas.microsoft.com/office/drawing/2014/main" id="{1EBD84AA-D039-499D-AAC9-3AF048DCB9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26;p59">
            <a:extLst>
              <a:ext uri="{FF2B5EF4-FFF2-40B4-BE49-F238E27FC236}">
                <a16:creationId xmlns:a16="http://schemas.microsoft.com/office/drawing/2014/main" id="{41077238-9FB9-4909-83D5-0E70692898CA}"/>
              </a:ext>
            </a:extLst>
          </p:cNvPr>
          <p:cNvSpPr txBox="1">
            <a:spLocks/>
          </p:cNvSpPr>
          <p:nvPr/>
        </p:nvSpPr>
        <p:spPr>
          <a:xfrm rot="324432">
            <a:off x="4205410" y="-473868"/>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Klikom na ili brisanjem unesenog zapisa uklanjaju se postavljeni uvjeti. </a:t>
            </a:r>
          </a:p>
        </p:txBody>
      </p:sp>
    </p:spTree>
    <p:extLst>
      <p:ext uri="{BB962C8B-B14F-4D97-AF65-F5344CB8AC3E}">
        <p14:creationId xmlns:p14="http://schemas.microsoft.com/office/powerpoint/2010/main" val="3590574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7F5D39C-1285-469C-9EF8-08D27314D90E}"/>
              </a:ext>
            </a:extLst>
          </p:cNvPr>
          <p:cNvPicPr>
            <a:picLocks noChangeAspect="1"/>
          </p:cNvPicPr>
          <p:nvPr/>
        </p:nvPicPr>
        <p:blipFill>
          <a:blip r:embed="rId3"/>
          <a:stretch>
            <a:fillRect/>
          </a:stretch>
        </p:blipFill>
        <p:spPr>
          <a:xfrm>
            <a:off x="515155" y="509486"/>
            <a:ext cx="8113690" cy="4124528"/>
          </a:xfrm>
          <a:prstGeom prst="rect">
            <a:avLst/>
          </a:prstGeom>
        </p:spPr>
      </p:pic>
      <p:sp>
        <p:nvSpPr>
          <p:cNvPr id="11" name="Elipsa 10">
            <a:extLst>
              <a:ext uri="{FF2B5EF4-FFF2-40B4-BE49-F238E27FC236}">
                <a16:creationId xmlns:a16="http://schemas.microsoft.com/office/drawing/2014/main" id="{B3DEB981-A5AB-476A-980A-31C260FFAFDC}"/>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9C8FF91E-2F50-4599-A5A1-3C01332D6DB5}"/>
              </a:ext>
            </a:extLst>
          </p:cNvPr>
          <p:cNvSpPr/>
          <p:nvPr/>
        </p:nvSpPr>
        <p:spPr>
          <a:xfrm>
            <a:off x="7971692" y="2233495"/>
            <a:ext cx="586154" cy="5956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b="1" dirty="0"/>
          </a:p>
        </p:txBody>
      </p:sp>
      <p:sp>
        <p:nvSpPr>
          <p:cNvPr id="5" name="Google Shape;685;p56">
            <a:extLst>
              <a:ext uri="{FF2B5EF4-FFF2-40B4-BE49-F238E27FC236}">
                <a16:creationId xmlns:a16="http://schemas.microsoft.com/office/drawing/2014/main" id="{AA702836-D16C-4479-B0A3-866F58365CD8}"/>
              </a:ext>
            </a:extLst>
          </p:cNvPr>
          <p:cNvSpPr/>
          <p:nvPr/>
        </p:nvSpPr>
        <p:spPr>
          <a:xfrm rot="559330">
            <a:off x="3195466" y="-86736"/>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b="1" dirty="0">
                <a:latin typeface="Barlow" panose="020B0604020202020204" charset="-18"/>
              </a:rPr>
              <a:t>Za svaki obrazovni program moguće je pregledati detaljnije </a:t>
            </a:r>
            <a:r>
              <a:rPr lang="pl-PL" b="1" dirty="0" smtClean="0">
                <a:latin typeface="Barlow" panose="020B0604020202020204" charset="-18"/>
              </a:rPr>
              <a:t>informacije.</a:t>
            </a:r>
            <a:endParaRPr b="1" dirty="0">
              <a:latin typeface="Barlow" panose="020B0604020202020204" charset="-18"/>
            </a:endParaRPr>
          </a:p>
        </p:txBody>
      </p:sp>
      <p:pic>
        <p:nvPicPr>
          <p:cNvPr id="2" name="Slika 1"/>
          <p:cNvPicPr>
            <a:picLocks noChangeAspect="1"/>
          </p:cNvPicPr>
          <p:nvPr/>
        </p:nvPicPr>
        <p:blipFill>
          <a:blip r:embed="rId4"/>
          <a:stretch>
            <a:fillRect/>
          </a:stretch>
        </p:blipFill>
        <p:spPr>
          <a:xfrm>
            <a:off x="3686134" y="969849"/>
            <a:ext cx="164606" cy="298730"/>
          </a:xfrm>
          <a:prstGeom prst="rect">
            <a:avLst/>
          </a:prstGeom>
        </p:spPr>
      </p:pic>
    </p:spTree>
    <p:extLst>
      <p:ext uri="{BB962C8B-B14F-4D97-AF65-F5344CB8AC3E}">
        <p14:creationId xmlns:p14="http://schemas.microsoft.com/office/powerpoint/2010/main" val="22209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AADC23B4-480B-4EFF-9A53-2B27BF8B2019}"/>
              </a:ext>
            </a:extLst>
          </p:cNvPr>
          <p:cNvSpPr>
            <a:spLocks noGrp="1"/>
          </p:cNvSpPr>
          <p:nvPr>
            <p:ph type="body" idx="1"/>
          </p:nvPr>
        </p:nvSpPr>
        <p:spPr>
          <a:xfrm>
            <a:off x="2264640" y="1420900"/>
            <a:ext cx="6158460" cy="3182400"/>
          </a:xfrm>
        </p:spPr>
        <p:txBody>
          <a:bodyPr/>
          <a:lstStyle/>
          <a:p>
            <a:r>
              <a:rPr lang="hr-HR" sz="1800" b="1" dirty="0">
                <a:effectLst>
                  <a:outerShdw blurRad="38100" dist="38100" dir="2700000" algn="tl">
                    <a:srgbClr val="000000">
                      <a:alpha val="43137"/>
                    </a:srgbClr>
                  </a:outerShdw>
                </a:effectLst>
              </a:rPr>
              <a:t>Dodjeljuje učenicima i razrednicima </a:t>
            </a:r>
            <a:r>
              <a:rPr lang="hr-HR" sz="1800" dirty="0">
                <a:effectLst>
                  <a:outerShdw blurRad="38100" dist="38100" dir="2700000" algn="tl">
                    <a:srgbClr val="000000">
                      <a:alpha val="43137"/>
                    </a:srgbClr>
                  </a:outerShdw>
                </a:effectLst>
              </a:rPr>
              <a:t>osmog razreda </a:t>
            </a:r>
            <a:r>
              <a:rPr lang="hr-HR" sz="1800" b="1" dirty="0">
                <a:effectLst>
                  <a:outerShdw blurRad="38100" dist="38100" dir="2700000" algn="tl">
                    <a:srgbClr val="000000">
                      <a:alpha val="43137"/>
                    </a:srgbClr>
                  </a:outerShdw>
                </a:effectLst>
              </a:rPr>
              <a:t>elektronički identitet </a:t>
            </a:r>
            <a:r>
              <a:rPr lang="hr-HR" sz="1800" dirty="0">
                <a:effectLst>
                  <a:outerShdw blurRad="38100" dist="38100" dir="2700000" algn="tl">
                    <a:srgbClr val="000000">
                      <a:alpha val="43137"/>
                    </a:srgbClr>
                  </a:outerShdw>
                </a:effectLst>
              </a:rPr>
              <a:t>iz AAI@Edu.hr sustava </a:t>
            </a:r>
          </a:p>
          <a:p>
            <a:r>
              <a:rPr lang="hr-HR" sz="1800" b="1" dirty="0">
                <a:effectLst>
                  <a:outerShdw blurRad="38100" dist="38100" dir="2700000" algn="tl">
                    <a:srgbClr val="000000">
                      <a:alpha val="43137"/>
                    </a:srgbClr>
                  </a:outerShdw>
                </a:effectLst>
              </a:rPr>
              <a:t>Osigurava točnost unesenih podataka </a:t>
            </a:r>
            <a:r>
              <a:rPr lang="hr-HR" sz="1800" dirty="0">
                <a:effectLst>
                  <a:outerShdw blurRad="38100" dist="38100" dir="2700000" algn="tl">
                    <a:srgbClr val="000000">
                      <a:alpha val="43137"/>
                    </a:srgbClr>
                  </a:outerShdw>
                </a:effectLst>
              </a:rPr>
              <a:t>u e-Maticu </a:t>
            </a:r>
          </a:p>
          <a:p>
            <a:r>
              <a:rPr lang="hr-HR" sz="1800" b="1" dirty="0">
                <a:effectLst>
                  <a:outerShdw blurRad="38100" dist="38100" dir="2700000" algn="tl">
                    <a:srgbClr val="000000">
                      <a:alpha val="43137"/>
                    </a:srgbClr>
                  </a:outerShdw>
                </a:effectLst>
              </a:rPr>
              <a:t>Omogućuje učenicima iz školskih informatičkih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učionica pristup sustavu </a:t>
            </a:r>
          </a:p>
          <a:p>
            <a:r>
              <a:rPr lang="hr-HR" sz="1800" dirty="0">
                <a:effectLst>
                  <a:outerShdw blurRad="38100" dist="38100" dir="2700000" algn="tl">
                    <a:srgbClr val="000000">
                      <a:alpha val="43137"/>
                    </a:srgbClr>
                  </a:outerShdw>
                </a:effectLst>
              </a:rPr>
              <a:t>O samom sustavu </a:t>
            </a:r>
            <a:r>
              <a:rPr lang="hr-HR" sz="1800" b="1" dirty="0">
                <a:effectLst>
                  <a:outerShdw blurRad="38100" dist="38100" dir="2700000" algn="tl">
                    <a:srgbClr val="000000">
                      <a:alpha val="43137"/>
                    </a:srgbClr>
                  </a:outerShdw>
                </a:effectLst>
              </a:rPr>
              <a:t>redovito informira učenike na satu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razrednika i roditelje učenika putem roditeljskih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sastanaka </a:t>
            </a:r>
          </a:p>
          <a:p>
            <a:r>
              <a:rPr lang="hr-HR" sz="1800" dirty="0">
                <a:effectLst>
                  <a:outerShdw blurRad="38100" dist="38100" dir="2700000" algn="tl">
                    <a:srgbClr val="000000">
                      <a:alpha val="43137"/>
                    </a:srgbClr>
                  </a:outerShdw>
                </a:effectLst>
              </a:rPr>
              <a:t>Škola će imati </a:t>
            </a:r>
            <a:r>
              <a:rPr lang="hr-HR" sz="1800" b="1" dirty="0">
                <a:effectLst>
                  <a:outerShdw blurRad="38100" dist="38100" dir="2700000" algn="tl">
                    <a:srgbClr val="000000">
                      <a:alpha val="43137"/>
                    </a:srgbClr>
                  </a:outerShdw>
                </a:effectLst>
              </a:rPr>
              <a:t>uvid u uspješnost svojih učenika </a:t>
            </a:r>
            <a:r>
              <a:rPr lang="hr-HR" sz="1800" dirty="0">
                <a:effectLst>
                  <a:outerShdw blurRad="38100" dist="38100" dir="2700000" algn="tl">
                    <a:srgbClr val="000000">
                      <a:alpha val="43137"/>
                    </a:srgbClr>
                  </a:outerShdw>
                </a:effectLst>
              </a:rPr>
              <a:t/>
            </a:r>
            <a:br>
              <a:rPr lang="hr-HR" sz="1800" dirty="0">
                <a:effectLst>
                  <a:outerShdw blurRad="38100" dist="38100" dir="2700000" algn="tl">
                    <a:srgbClr val="000000">
                      <a:alpha val="43137"/>
                    </a:srgbClr>
                  </a:outerShdw>
                </a:effectLst>
              </a:rPr>
            </a:br>
            <a:r>
              <a:rPr lang="hr-HR" sz="1800" dirty="0">
                <a:effectLst>
                  <a:outerShdw blurRad="38100" dist="38100" dir="2700000" algn="tl">
                    <a:srgbClr val="000000">
                      <a:alpha val="43137"/>
                    </a:srgbClr>
                  </a:outerShdw>
                </a:effectLst>
              </a:rPr>
              <a:t>(</a:t>
            </a:r>
            <a:r>
              <a:rPr lang="hr-HR" sz="1800" i="1" dirty="0">
                <a:effectLst>
                  <a:outerShdw blurRad="38100" dist="38100" dir="2700000" algn="tl">
                    <a:srgbClr val="000000">
                      <a:alpha val="43137"/>
                    </a:srgbClr>
                  </a:outerShdw>
                </a:effectLst>
              </a:rPr>
              <a:t>gdje se tko upisao</a:t>
            </a:r>
            <a:r>
              <a:rPr lang="hr-HR" sz="1800" dirty="0">
                <a:effectLst>
                  <a:outerShdw blurRad="38100" dist="38100" dir="2700000" algn="tl">
                    <a:srgbClr val="000000">
                      <a:alpha val="43137"/>
                    </a:srgbClr>
                  </a:outerShdw>
                </a:effectLst>
              </a:rPr>
              <a:t>)</a:t>
            </a:r>
          </a:p>
        </p:txBody>
      </p:sp>
      <p:sp>
        <p:nvSpPr>
          <p:cNvPr id="3" name="Naslov 2">
            <a:extLst>
              <a:ext uri="{FF2B5EF4-FFF2-40B4-BE49-F238E27FC236}">
                <a16:creationId xmlns:a16="http://schemas.microsoft.com/office/drawing/2014/main" id="{96C6ECE2-8427-48BB-8C1F-08A661FBF7BE}"/>
              </a:ext>
            </a:extLst>
          </p:cNvPr>
          <p:cNvSpPr>
            <a:spLocks noGrp="1"/>
          </p:cNvSpPr>
          <p:nvPr>
            <p:ph type="title"/>
          </p:nvPr>
        </p:nvSpPr>
        <p:spPr/>
        <p:txBody>
          <a:bodyPr/>
          <a:lstStyle/>
          <a:p>
            <a:r>
              <a:rPr lang="pl-PL" b="1" dirty="0">
                <a:effectLst>
                  <a:outerShdw blurRad="38100" dist="38100" dir="2700000" algn="tl">
                    <a:srgbClr val="000000">
                      <a:alpha val="43137"/>
                    </a:srgbClr>
                  </a:outerShdw>
                </a:effectLst>
              </a:rPr>
              <a:t>Zadaci osnovne škole na upisima</a:t>
            </a:r>
            <a:endParaRPr lang="hr-HR" b="1" dirty="0">
              <a:effectLst>
                <a:outerShdw blurRad="38100" dist="38100" dir="2700000" algn="tl">
                  <a:srgbClr val="000000">
                    <a:alpha val="43137"/>
                  </a:srgbClr>
                </a:outerShdw>
              </a:effectLst>
            </a:endParaRPr>
          </a:p>
        </p:txBody>
      </p:sp>
      <p:grpSp>
        <p:nvGrpSpPr>
          <p:cNvPr id="4" name="Google Shape;1615;p82">
            <a:extLst>
              <a:ext uri="{FF2B5EF4-FFF2-40B4-BE49-F238E27FC236}">
                <a16:creationId xmlns:a16="http://schemas.microsoft.com/office/drawing/2014/main" id="{D3BF3C08-1DDF-468B-8CBC-E61D419BCBA6}"/>
              </a:ext>
            </a:extLst>
          </p:cNvPr>
          <p:cNvGrpSpPr/>
          <p:nvPr/>
        </p:nvGrpSpPr>
        <p:grpSpPr>
          <a:xfrm>
            <a:off x="565509" y="1289185"/>
            <a:ext cx="1526406" cy="3417606"/>
            <a:chOff x="571500" y="1291950"/>
            <a:chExt cx="1526406" cy="3417606"/>
          </a:xfrm>
        </p:grpSpPr>
        <p:sp>
          <p:nvSpPr>
            <p:cNvPr id="5" name="Google Shape;1616;p82">
              <a:extLst>
                <a:ext uri="{FF2B5EF4-FFF2-40B4-BE49-F238E27FC236}">
                  <a16:creationId xmlns:a16="http://schemas.microsoft.com/office/drawing/2014/main" id="{711F17E2-A75C-4A58-A21B-87847A825A75}"/>
                </a:ext>
              </a:extLst>
            </p:cNvPr>
            <p:cNvSpPr/>
            <p:nvPr/>
          </p:nvSpPr>
          <p:spPr>
            <a:xfrm>
              <a:off x="571500" y="4483839"/>
              <a:ext cx="1045913" cy="225718"/>
            </a:xfrm>
            <a:custGeom>
              <a:avLst/>
              <a:gdLst/>
              <a:ahLst/>
              <a:cxnLst/>
              <a:rect l="l" t="t" r="r" b="b"/>
              <a:pathLst>
                <a:path w="24239" h="5231" extrusionOk="0">
                  <a:moveTo>
                    <a:pt x="12117" y="0"/>
                  </a:moveTo>
                  <a:cubicBezTo>
                    <a:pt x="5425" y="0"/>
                    <a:pt x="0" y="1169"/>
                    <a:pt x="0" y="2614"/>
                  </a:cubicBezTo>
                  <a:cubicBezTo>
                    <a:pt x="0" y="4059"/>
                    <a:pt x="5425" y="5231"/>
                    <a:pt x="12117" y="5231"/>
                  </a:cubicBezTo>
                  <a:cubicBezTo>
                    <a:pt x="18810" y="5231"/>
                    <a:pt x="24238" y="4059"/>
                    <a:pt x="24238" y="2614"/>
                  </a:cubicBezTo>
                  <a:cubicBezTo>
                    <a:pt x="24238" y="1169"/>
                    <a:pt x="18810" y="0"/>
                    <a:pt x="12117" y="0"/>
                  </a:cubicBezTo>
                  <a:close/>
                </a:path>
              </a:pathLst>
            </a:custGeom>
            <a:solidFill>
              <a:srgbClr val="002A4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17;p82">
              <a:extLst>
                <a:ext uri="{FF2B5EF4-FFF2-40B4-BE49-F238E27FC236}">
                  <a16:creationId xmlns:a16="http://schemas.microsoft.com/office/drawing/2014/main" id="{779F70E0-CDD9-48C7-BD9E-D2E617755DB3}"/>
                </a:ext>
              </a:extLst>
            </p:cNvPr>
            <p:cNvSpPr/>
            <p:nvPr/>
          </p:nvSpPr>
          <p:spPr>
            <a:xfrm>
              <a:off x="956517" y="2813161"/>
              <a:ext cx="583043" cy="1693594"/>
            </a:xfrm>
            <a:custGeom>
              <a:avLst/>
              <a:gdLst/>
              <a:ahLst/>
              <a:cxnLst/>
              <a:rect l="l" t="t" r="r" b="b"/>
              <a:pathLst>
                <a:path w="13512" h="39249" extrusionOk="0">
                  <a:moveTo>
                    <a:pt x="5941" y="1"/>
                  </a:moveTo>
                  <a:lnTo>
                    <a:pt x="1" y="38719"/>
                  </a:lnTo>
                  <a:lnTo>
                    <a:pt x="516" y="39249"/>
                  </a:lnTo>
                  <a:lnTo>
                    <a:pt x="8206" y="4407"/>
                  </a:lnTo>
                  <a:lnTo>
                    <a:pt x="10529" y="3810"/>
                  </a:lnTo>
                  <a:lnTo>
                    <a:pt x="10529" y="3810"/>
                  </a:lnTo>
                  <a:lnTo>
                    <a:pt x="4212" y="38586"/>
                  </a:lnTo>
                  <a:lnTo>
                    <a:pt x="5264" y="38142"/>
                  </a:lnTo>
                  <a:lnTo>
                    <a:pt x="13511" y="534"/>
                  </a:lnTo>
                  <a:lnTo>
                    <a:pt x="5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18;p82">
              <a:extLst>
                <a:ext uri="{FF2B5EF4-FFF2-40B4-BE49-F238E27FC236}">
                  <a16:creationId xmlns:a16="http://schemas.microsoft.com/office/drawing/2014/main" id="{1B08C22E-B5E6-4353-8F1B-E66FD9EFC423}"/>
                </a:ext>
              </a:extLst>
            </p:cNvPr>
            <p:cNvSpPr/>
            <p:nvPr/>
          </p:nvSpPr>
          <p:spPr>
            <a:xfrm>
              <a:off x="1189995" y="1682317"/>
              <a:ext cx="140324" cy="386538"/>
            </a:xfrm>
            <a:custGeom>
              <a:avLst/>
              <a:gdLst/>
              <a:ahLst/>
              <a:cxnLst/>
              <a:rect l="l" t="t" r="r" b="b"/>
              <a:pathLst>
                <a:path w="3252" h="8958" extrusionOk="0">
                  <a:moveTo>
                    <a:pt x="35" y="1"/>
                  </a:moveTo>
                  <a:lnTo>
                    <a:pt x="35" y="1"/>
                  </a:lnTo>
                  <a:cubicBezTo>
                    <a:pt x="1" y="154"/>
                    <a:pt x="1029" y="8889"/>
                    <a:pt x="1029" y="8889"/>
                  </a:cubicBezTo>
                  <a:cubicBezTo>
                    <a:pt x="1029" y="8889"/>
                    <a:pt x="2022" y="8957"/>
                    <a:pt x="2679" y="8957"/>
                  </a:cubicBezTo>
                  <a:cubicBezTo>
                    <a:pt x="3007" y="8957"/>
                    <a:pt x="3252" y="8940"/>
                    <a:pt x="3246" y="8889"/>
                  </a:cubicBezTo>
                  <a:cubicBezTo>
                    <a:pt x="3229" y="8739"/>
                    <a:pt x="2010" y="2583"/>
                    <a:pt x="2010" y="2583"/>
                  </a:cubicBezTo>
                  <a:lnTo>
                    <a:pt x="35"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19;p82">
              <a:extLst>
                <a:ext uri="{FF2B5EF4-FFF2-40B4-BE49-F238E27FC236}">
                  <a16:creationId xmlns:a16="http://schemas.microsoft.com/office/drawing/2014/main" id="{2AEF0DD9-96DC-4087-B35E-A329C3285605}"/>
                </a:ext>
              </a:extLst>
            </p:cNvPr>
            <p:cNvSpPr/>
            <p:nvPr/>
          </p:nvSpPr>
          <p:spPr>
            <a:xfrm>
              <a:off x="1145336" y="1291950"/>
              <a:ext cx="396549" cy="618253"/>
            </a:xfrm>
            <a:custGeom>
              <a:avLst/>
              <a:gdLst/>
              <a:ahLst/>
              <a:cxnLst/>
              <a:rect l="l" t="t" r="r" b="b"/>
              <a:pathLst>
                <a:path w="9190" h="14328" extrusionOk="0">
                  <a:moveTo>
                    <a:pt x="3585" y="0"/>
                  </a:moveTo>
                  <a:cubicBezTo>
                    <a:pt x="2518" y="0"/>
                    <a:pt x="1209" y="287"/>
                    <a:pt x="0" y="723"/>
                  </a:cubicBezTo>
                  <a:cubicBezTo>
                    <a:pt x="0" y="1374"/>
                    <a:pt x="120" y="6482"/>
                    <a:pt x="940" y="9871"/>
                  </a:cubicBezTo>
                  <a:cubicBezTo>
                    <a:pt x="1676" y="12929"/>
                    <a:pt x="3607" y="14327"/>
                    <a:pt x="5868" y="14327"/>
                  </a:cubicBezTo>
                  <a:cubicBezTo>
                    <a:pt x="6114" y="14327"/>
                    <a:pt x="6364" y="14310"/>
                    <a:pt x="6618" y="14278"/>
                  </a:cubicBezTo>
                  <a:cubicBezTo>
                    <a:pt x="9190" y="13943"/>
                    <a:pt x="8743" y="12324"/>
                    <a:pt x="7923" y="9871"/>
                  </a:cubicBezTo>
                  <a:cubicBezTo>
                    <a:pt x="7106" y="7421"/>
                    <a:pt x="5760" y="1132"/>
                    <a:pt x="5760" y="1132"/>
                  </a:cubicBezTo>
                  <a:cubicBezTo>
                    <a:pt x="5581" y="323"/>
                    <a:pt x="4719" y="0"/>
                    <a:pt x="3585"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20;p82">
              <a:extLst>
                <a:ext uri="{FF2B5EF4-FFF2-40B4-BE49-F238E27FC236}">
                  <a16:creationId xmlns:a16="http://schemas.microsoft.com/office/drawing/2014/main" id="{339A3F0C-032B-46FA-9210-ABF06DE64BB0}"/>
                </a:ext>
              </a:extLst>
            </p:cNvPr>
            <p:cNvSpPr/>
            <p:nvPr/>
          </p:nvSpPr>
          <p:spPr>
            <a:xfrm>
              <a:off x="1063785" y="1521113"/>
              <a:ext cx="113312" cy="121510"/>
            </a:xfrm>
            <a:custGeom>
              <a:avLst/>
              <a:gdLst/>
              <a:ahLst/>
              <a:cxnLst/>
              <a:rect l="l" t="t" r="r" b="b"/>
              <a:pathLst>
                <a:path w="2626" h="2816" extrusionOk="0">
                  <a:moveTo>
                    <a:pt x="1458" y="1"/>
                  </a:moveTo>
                  <a:cubicBezTo>
                    <a:pt x="1303" y="1"/>
                    <a:pt x="1133" y="44"/>
                    <a:pt x="951" y="150"/>
                  </a:cubicBezTo>
                  <a:cubicBezTo>
                    <a:pt x="0" y="697"/>
                    <a:pt x="1240" y="2816"/>
                    <a:pt x="2273" y="2816"/>
                  </a:cubicBezTo>
                  <a:cubicBezTo>
                    <a:pt x="2394" y="2816"/>
                    <a:pt x="2513" y="2786"/>
                    <a:pt x="2625" y="2722"/>
                  </a:cubicBezTo>
                  <a:lnTo>
                    <a:pt x="2625" y="1007"/>
                  </a:lnTo>
                  <a:cubicBezTo>
                    <a:pt x="2625" y="1007"/>
                    <a:pt x="2204" y="1"/>
                    <a:pt x="145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21;p82">
              <a:extLst>
                <a:ext uri="{FF2B5EF4-FFF2-40B4-BE49-F238E27FC236}">
                  <a16:creationId xmlns:a16="http://schemas.microsoft.com/office/drawing/2014/main" id="{8E41FC1E-243D-4641-9DE4-5FB7908AB19B}"/>
                </a:ext>
              </a:extLst>
            </p:cNvPr>
            <p:cNvSpPr/>
            <p:nvPr/>
          </p:nvSpPr>
          <p:spPr>
            <a:xfrm>
              <a:off x="1145336" y="1291950"/>
              <a:ext cx="252557" cy="243625"/>
            </a:xfrm>
            <a:custGeom>
              <a:avLst/>
              <a:gdLst/>
              <a:ahLst/>
              <a:cxnLst/>
              <a:rect l="l" t="t" r="r" b="b"/>
              <a:pathLst>
                <a:path w="5853" h="5646" extrusionOk="0">
                  <a:moveTo>
                    <a:pt x="3585" y="0"/>
                  </a:moveTo>
                  <a:cubicBezTo>
                    <a:pt x="2518" y="0"/>
                    <a:pt x="1209" y="287"/>
                    <a:pt x="0" y="723"/>
                  </a:cubicBezTo>
                  <a:cubicBezTo>
                    <a:pt x="0" y="1128"/>
                    <a:pt x="48" y="3271"/>
                    <a:pt x="281" y="5645"/>
                  </a:cubicBezTo>
                  <a:cubicBezTo>
                    <a:pt x="281" y="5645"/>
                    <a:pt x="1142" y="3868"/>
                    <a:pt x="981" y="1579"/>
                  </a:cubicBezTo>
                  <a:cubicBezTo>
                    <a:pt x="1442" y="1512"/>
                    <a:pt x="2195" y="1489"/>
                    <a:pt x="2996" y="1489"/>
                  </a:cubicBezTo>
                  <a:cubicBezTo>
                    <a:pt x="4052" y="1489"/>
                    <a:pt x="5192" y="1528"/>
                    <a:pt x="5853" y="1556"/>
                  </a:cubicBezTo>
                  <a:cubicBezTo>
                    <a:pt x="5791" y="1286"/>
                    <a:pt x="5760" y="1132"/>
                    <a:pt x="5760" y="1132"/>
                  </a:cubicBezTo>
                  <a:cubicBezTo>
                    <a:pt x="5581" y="323"/>
                    <a:pt x="4719" y="0"/>
                    <a:pt x="3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22;p82">
              <a:extLst>
                <a:ext uri="{FF2B5EF4-FFF2-40B4-BE49-F238E27FC236}">
                  <a16:creationId xmlns:a16="http://schemas.microsoft.com/office/drawing/2014/main" id="{6F7F339D-262A-49D1-8CB3-D1FEBA328BE8}"/>
                </a:ext>
              </a:extLst>
            </p:cNvPr>
            <p:cNvSpPr/>
            <p:nvPr/>
          </p:nvSpPr>
          <p:spPr>
            <a:xfrm>
              <a:off x="1191462" y="1643440"/>
              <a:ext cx="350421" cy="266710"/>
            </a:xfrm>
            <a:custGeom>
              <a:avLst/>
              <a:gdLst/>
              <a:ahLst/>
              <a:cxnLst/>
              <a:rect l="l" t="t" r="r" b="b"/>
              <a:pathLst>
                <a:path w="8121" h="6181" extrusionOk="0">
                  <a:moveTo>
                    <a:pt x="3562" y="0"/>
                  </a:moveTo>
                  <a:cubicBezTo>
                    <a:pt x="3408" y="0"/>
                    <a:pt x="3250" y="8"/>
                    <a:pt x="3089" y="23"/>
                  </a:cubicBezTo>
                  <a:cubicBezTo>
                    <a:pt x="1251" y="201"/>
                    <a:pt x="397" y="1304"/>
                    <a:pt x="1" y="2203"/>
                  </a:cubicBezTo>
                  <a:cubicBezTo>
                    <a:pt x="816" y="4930"/>
                    <a:pt x="2661" y="6181"/>
                    <a:pt x="4800" y="6181"/>
                  </a:cubicBezTo>
                  <a:cubicBezTo>
                    <a:pt x="5046" y="6181"/>
                    <a:pt x="5296" y="6164"/>
                    <a:pt x="5549" y="6132"/>
                  </a:cubicBezTo>
                  <a:cubicBezTo>
                    <a:pt x="8121" y="5797"/>
                    <a:pt x="7674" y="4178"/>
                    <a:pt x="6854" y="1725"/>
                  </a:cubicBezTo>
                  <a:cubicBezTo>
                    <a:pt x="6796" y="1547"/>
                    <a:pt x="6734" y="1349"/>
                    <a:pt x="6669" y="1134"/>
                  </a:cubicBezTo>
                  <a:cubicBezTo>
                    <a:pt x="5914" y="541"/>
                    <a:pt x="4870"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23;p82">
              <a:extLst>
                <a:ext uri="{FF2B5EF4-FFF2-40B4-BE49-F238E27FC236}">
                  <a16:creationId xmlns:a16="http://schemas.microsoft.com/office/drawing/2014/main" id="{AB83E509-5FA6-46CB-B074-A924B12AB997}"/>
                </a:ext>
              </a:extLst>
            </p:cNvPr>
            <p:cNvSpPr/>
            <p:nvPr/>
          </p:nvSpPr>
          <p:spPr>
            <a:xfrm>
              <a:off x="1113794" y="1552224"/>
              <a:ext cx="64035" cy="62783"/>
            </a:xfrm>
            <a:custGeom>
              <a:avLst/>
              <a:gdLst/>
              <a:ahLst/>
              <a:cxnLst/>
              <a:rect l="l" t="t" r="r" b="b"/>
              <a:pathLst>
                <a:path w="1484" h="1455" extrusionOk="0">
                  <a:moveTo>
                    <a:pt x="47" y="1"/>
                  </a:moveTo>
                  <a:cubicBezTo>
                    <a:pt x="20" y="1"/>
                    <a:pt x="4" y="2"/>
                    <a:pt x="0" y="3"/>
                  </a:cubicBezTo>
                  <a:lnTo>
                    <a:pt x="17" y="190"/>
                  </a:lnTo>
                  <a:cubicBezTo>
                    <a:pt x="20" y="190"/>
                    <a:pt x="31" y="189"/>
                    <a:pt x="48" y="189"/>
                  </a:cubicBezTo>
                  <a:cubicBezTo>
                    <a:pt x="167" y="189"/>
                    <a:pt x="600" y="230"/>
                    <a:pt x="1032" y="737"/>
                  </a:cubicBezTo>
                  <a:cubicBezTo>
                    <a:pt x="1021" y="736"/>
                    <a:pt x="1010" y="736"/>
                    <a:pt x="999" y="736"/>
                  </a:cubicBezTo>
                  <a:cubicBezTo>
                    <a:pt x="904" y="736"/>
                    <a:pt x="822" y="766"/>
                    <a:pt x="779" y="840"/>
                  </a:cubicBezTo>
                  <a:cubicBezTo>
                    <a:pt x="704" y="972"/>
                    <a:pt x="804" y="1157"/>
                    <a:pt x="1107" y="1455"/>
                  </a:cubicBezTo>
                  <a:lnTo>
                    <a:pt x="1241" y="1318"/>
                  </a:lnTo>
                  <a:cubicBezTo>
                    <a:pt x="933" y="1017"/>
                    <a:pt x="940" y="942"/>
                    <a:pt x="940" y="938"/>
                  </a:cubicBezTo>
                  <a:cubicBezTo>
                    <a:pt x="951" y="931"/>
                    <a:pt x="975" y="927"/>
                    <a:pt x="1007" y="927"/>
                  </a:cubicBezTo>
                  <a:cubicBezTo>
                    <a:pt x="1066" y="927"/>
                    <a:pt x="1152" y="939"/>
                    <a:pt x="1227" y="958"/>
                  </a:cubicBezTo>
                  <a:lnTo>
                    <a:pt x="1483" y="1031"/>
                  </a:lnTo>
                  <a:lnTo>
                    <a:pt x="1332" y="812"/>
                  </a:lnTo>
                  <a:cubicBezTo>
                    <a:pt x="808" y="60"/>
                    <a:pt x="216" y="1"/>
                    <a:pt x="47" y="1"/>
                  </a:cubicBezTo>
                  <a:close/>
                </a:path>
              </a:pathLst>
            </a:custGeom>
            <a:solidFill>
              <a:srgbClr val="AA5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4;p82">
              <a:extLst>
                <a:ext uri="{FF2B5EF4-FFF2-40B4-BE49-F238E27FC236}">
                  <a16:creationId xmlns:a16="http://schemas.microsoft.com/office/drawing/2014/main" id="{04E7D037-5CBE-4EF7-9EAE-2A95021FC7E2}"/>
                </a:ext>
              </a:extLst>
            </p:cNvPr>
            <p:cNvSpPr/>
            <p:nvPr/>
          </p:nvSpPr>
          <p:spPr>
            <a:xfrm>
              <a:off x="1272754" y="1573410"/>
              <a:ext cx="133679" cy="85998"/>
            </a:xfrm>
            <a:custGeom>
              <a:avLst/>
              <a:gdLst/>
              <a:ahLst/>
              <a:cxnLst/>
              <a:rect l="l" t="t" r="r" b="b"/>
              <a:pathLst>
                <a:path w="3098" h="1993" extrusionOk="0">
                  <a:moveTo>
                    <a:pt x="1864" y="0"/>
                  </a:moveTo>
                  <a:lnTo>
                    <a:pt x="925" y="1086"/>
                  </a:lnTo>
                  <a:cubicBezTo>
                    <a:pt x="925" y="1086"/>
                    <a:pt x="664" y="865"/>
                    <a:pt x="432" y="865"/>
                  </a:cubicBezTo>
                  <a:cubicBezTo>
                    <a:pt x="303" y="865"/>
                    <a:pt x="183" y="934"/>
                    <a:pt x="122" y="1148"/>
                  </a:cubicBezTo>
                  <a:cubicBezTo>
                    <a:pt x="0" y="1566"/>
                    <a:pt x="271" y="1838"/>
                    <a:pt x="574" y="1838"/>
                  </a:cubicBezTo>
                  <a:cubicBezTo>
                    <a:pt x="705" y="1838"/>
                    <a:pt x="842" y="1788"/>
                    <a:pt x="956" y="1677"/>
                  </a:cubicBezTo>
                  <a:cubicBezTo>
                    <a:pt x="1250" y="1913"/>
                    <a:pt x="1495" y="1992"/>
                    <a:pt x="1691" y="1992"/>
                  </a:cubicBezTo>
                  <a:cubicBezTo>
                    <a:pt x="2089" y="1992"/>
                    <a:pt x="2285" y="1664"/>
                    <a:pt x="2285" y="1664"/>
                  </a:cubicBezTo>
                  <a:cubicBezTo>
                    <a:pt x="2411" y="1724"/>
                    <a:pt x="2525" y="1752"/>
                    <a:pt x="2625" y="1752"/>
                  </a:cubicBezTo>
                  <a:cubicBezTo>
                    <a:pt x="2927" y="1752"/>
                    <a:pt x="3097" y="1500"/>
                    <a:pt x="3097" y="1178"/>
                  </a:cubicBezTo>
                  <a:cubicBezTo>
                    <a:pt x="3097" y="997"/>
                    <a:pt x="2942" y="945"/>
                    <a:pt x="2764" y="945"/>
                  </a:cubicBezTo>
                  <a:cubicBezTo>
                    <a:pt x="2526" y="945"/>
                    <a:pt x="2247" y="1038"/>
                    <a:pt x="2247" y="1038"/>
                  </a:cubicBezTo>
                  <a:lnTo>
                    <a:pt x="1864"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25;p82">
              <a:extLst>
                <a:ext uri="{FF2B5EF4-FFF2-40B4-BE49-F238E27FC236}">
                  <a16:creationId xmlns:a16="http://schemas.microsoft.com/office/drawing/2014/main" id="{5E3968C4-7A04-460A-A64E-40F0A391625C}"/>
                </a:ext>
              </a:extLst>
            </p:cNvPr>
            <p:cNvSpPr/>
            <p:nvPr/>
          </p:nvSpPr>
          <p:spPr>
            <a:xfrm>
              <a:off x="1274178" y="1573410"/>
              <a:ext cx="135923" cy="89881"/>
            </a:xfrm>
            <a:custGeom>
              <a:avLst/>
              <a:gdLst/>
              <a:ahLst/>
              <a:cxnLst/>
              <a:rect l="l" t="t" r="r" b="b"/>
              <a:pathLst>
                <a:path w="3150" h="2083" extrusionOk="0">
                  <a:moveTo>
                    <a:pt x="1831" y="0"/>
                  </a:moveTo>
                  <a:lnTo>
                    <a:pt x="1831" y="0"/>
                  </a:lnTo>
                  <a:cubicBezTo>
                    <a:pt x="1883" y="177"/>
                    <a:pt x="1937" y="352"/>
                    <a:pt x="1995" y="529"/>
                  </a:cubicBezTo>
                  <a:cubicBezTo>
                    <a:pt x="2050" y="704"/>
                    <a:pt x="2104" y="882"/>
                    <a:pt x="2162" y="1055"/>
                  </a:cubicBezTo>
                  <a:lnTo>
                    <a:pt x="2180" y="1103"/>
                  </a:lnTo>
                  <a:lnTo>
                    <a:pt x="2231" y="1090"/>
                  </a:lnTo>
                  <a:cubicBezTo>
                    <a:pt x="2384" y="1045"/>
                    <a:pt x="2549" y="1014"/>
                    <a:pt x="2705" y="1014"/>
                  </a:cubicBezTo>
                  <a:cubicBezTo>
                    <a:pt x="2719" y="1014"/>
                    <a:pt x="2733" y="1014"/>
                    <a:pt x="2747" y="1014"/>
                  </a:cubicBezTo>
                  <a:cubicBezTo>
                    <a:pt x="2829" y="1018"/>
                    <a:pt x="2911" y="1038"/>
                    <a:pt x="2949" y="1079"/>
                  </a:cubicBezTo>
                  <a:cubicBezTo>
                    <a:pt x="2986" y="1117"/>
                    <a:pt x="2986" y="1182"/>
                    <a:pt x="2976" y="1267"/>
                  </a:cubicBezTo>
                  <a:cubicBezTo>
                    <a:pt x="2958" y="1431"/>
                    <a:pt x="2877" y="1582"/>
                    <a:pt x="2740" y="1633"/>
                  </a:cubicBezTo>
                  <a:cubicBezTo>
                    <a:pt x="2694" y="1652"/>
                    <a:pt x="2645" y="1661"/>
                    <a:pt x="2594" y="1661"/>
                  </a:cubicBezTo>
                  <a:cubicBezTo>
                    <a:pt x="2495" y="1661"/>
                    <a:pt x="2389" y="1629"/>
                    <a:pt x="2293" y="1582"/>
                  </a:cubicBezTo>
                  <a:lnTo>
                    <a:pt x="2221" y="1544"/>
                  </a:lnTo>
                  <a:lnTo>
                    <a:pt x="2173" y="1615"/>
                  </a:lnTo>
                  <a:cubicBezTo>
                    <a:pt x="2115" y="1701"/>
                    <a:pt x="2026" y="1783"/>
                    <a:pt x="1927" y="1831"/>
                  </a:cubicBezTo>
                  <a:cubicBezTo>
                    <a:pt x="1842" y="1876"/>
                    <a:pt x="1747" y="1900"/>
                    <a:pt x="1648" y="1900"/>
                  </a:cubicBezTo>
                  <a:cubicBezTo>
                    <a:pt x="1635" y="1900"/>
                    <a:pt x="1622" y="1900"/>
                    <a:pt x="1609" y="1899"/>
                  </a:cubicBezTo>
                  <a:cubicBezTo>
                    <a:pt x="1497" y="1896"/>
                    <a:pt x="1387" y="1851"/>
                    <a:pt x="1278" y="1807"/>
                  </a:cubicBezTo>
                  <a:cubicBezTo>
                    <a:pt x="1227" y="1776"/>
                    <a:pt x="1175" y="1749"/>
                    <a:pt x="1124" y="1718"/>
                  </a:cubicBezTo>
                  <a:lnTo>
                    <a:pt x="974" y="1612"/>
                  </a:lnTo>
                  <a:lnTo>
                    <a:pt x="912" y="1568"/>
                  </a:lnTo>
                  <a:lnTo>
                    <a:pt x="865" y="1619"/>
                  </a:lnTo>
                  <a:cubicBezTo>
                    <a:pt x="772" y="1707"/>
                    <a:pt x="649" y="1760"/>
                    <a:pt x="526" y="1760"/>
                  </a:cubicBezTo>
                  <a:cubicBezTo>
                    <a:pt x="481" y="1760"/>
                    <a:pt x="437" y="1753"/>
                    <a:pt x="393" y="1738"/>
                  </a:cubicBezTo>
                  <a:cubicBezTo>
                    <a:pt x="229" y="1687"/>
                    <a:pt x="116" y="1523"/>
                    <a:pt x="116" y="1342"/>
                  </a:cubicBezTo>
                  <a:cubicBezTo>
                    <a:pt x="116" y="1164"/>
                    <a:pt x="171" y="943"/>
                    <a:pt x="352" y="902"/>
                  </a:cubicBezTo>
                  <a:cubicBezTo>
                    <a:pt x="374" y="898"/>
                    <a:pt x="397" y="896"/>
                    <a:pt x="419" y="896"/>
                  </a:cubicBezTo>
                  <a:cubicBezTo>
                    <a:pt x="582" y="896"/>
                    <a:pt x="747" y="990"/>
                    <a:pt x="892" y="1086"/>
                  </a:cubicBezTo>
                  <a:cubicBezTo>
                    <a:pt x="747" y="961"/>
                    <a:pt x="579" y="836"/>
                    <a:pt x="366" y="836"/>
                  </a:cubicBezTo>
                  <a:cubicBezTo>
                    <a:pt x="358" y="836"/>
                    <a:pt x="350" y="836"/>
                    <a:pt x="341" y="836"/>
                  </a:cubicBezTo>
                  <a:cubicBezTo>
                    <a:pt x="229" y="847"/>
                    <a:pt x="133" y="932"/>
                    <a:pt x="82" y="1032"/>
                  </a:cubicBezTo>
                  <a:cubicBezTo>
                    <a:pt x="38" y="1127"/>
                    <a:pt x="7" y="1230"/>
                    <a:pt x="4" y="1339"/>
                  </a:cubicBezTo>
                  <a:cubicBezTo>
                    <a:pt x="0" y="1448"/>
                    <a:pt x="24" y="1561"/>
                    <a:pt x="86" y="1660"/>
                  </a:cubicBezTo>
                  <a:cubicBezTo>
                    <a:pt x="144" y="1756"/>
                    <a:pt x="236" y="1834"/>
                    <a:pt x="341" y="1875"/>
                  </a:cubicBezTo>
                  <a:cubicBezTo>
                    <a:pt x="408" y="1903"/>
                    <a:pt x="478" y="1916"/>
                    <a:pt x="547" y="1916"/>
                  </a:cubicBezTo>
                  <a:cubicBezTo>
                    <a:pt x="683" y="1916"/>
                    <a:pt x="818" y="1867"/>
                    <a:pt x="926" y="1785"/>
                  </a:cubicBezTo>
                  <a:lnTo>
                    <a:pt x="926" y="1785"/>
                  </a:lnTo>
                  <a:lnTo>
                    <a:pt x="1029" y="1861"/>
                  </a:lnTo>
                  <a:cubicBezTo>
                    <a:pt x="1083" y="1896"/>
                    <a:pt x="1145" y="1930"/>
                    <a:pt x="1202" y="1964"/>
                  </a:cubicBezTo>
                  <a:cubicBezTo>
                    <a:pt x="1325" y="2019"/>
                    <a:pt x="1456" y="2074"/>
                    <a:pt x="1599" y="2080"/>
                  </a:cubicBezTo>
                  <a:cubicBezTo>
                    <a:pt x="1620" y="2082"/>
                    <a:pt x="1641" y="2083"/>
                    <a:pt x="1662" y="2083"/>
                  </a:cubicBezTo>
                  <a:cubicBezTo>
                    <a:pt x="1783" y="2083"/>
                    <a:pt x="1905" y="2056"/>
                    <a:pt x="2016" y="1998"/>
                  </a:cubicBezTo>
                  <a:cubicBezTo>
                    <a:pt x="2122" y="1942"/>
                    <a:pt x="2210" y="1870"/>
                    <a:pt x="2283" y="1776"/>
                  </a:cubicBezTo>
                  <a:lnTo>
                    <a:pt x="2283" y="1776"/>
                  </a:lnTo>
                  <a:cubicBezTo>
                    <a:pt x="2377" y="1813"/>
                    <a:pt x="2481" y="1840"/>
                    <a:pt x="2587" y="1840"/>
                  </a:cubicBezTo>
                  <a:cubicBezTo>
                    <a:pt x="2662" y="1840"/>
                    <a:pt x="2737" y="1826"/>
                    <a:pt x="2812" y="1793"/>
                  </a:cubicBezTo>
                  <a:cubicBezTo>
                    <a:pt x="3020" y="1701"/>
                    <a:pt x="3122" y="1482"/>
                    <a:pt x="3140" y="1287"/>
                  </a:cubicBezTo>
                  <a:cubicBezTo>
                    <a:pt x="3143" y="1237"/>
                    <a:pt x="3150" y="1196"/>
                    <a:pt x="3140" y="1131"/>
                  </a:cubicBezTo>
                  <a:cubicBezTo>
                    <a:pt x="3136" y="1103"/>
                    <a:pt x="3129" y="1073"/>
                    <a:pt x="3113" y="1045"/>
                  </a:cubicBezTo>
                  <a:cubicBezTo>
                    <a:pt x="3099" y="1014"/>
                    <a:pt x="3078" y="991"/>
                    <a:pt x="3054" y="970"/>
                  </a:cubicBezTo>
                  <a:cubicBezTo>
                    <a:pt x="2955" y="885"/>
                    <a:pt x="2846" y="882"/>
                    <a:pt x="2750" y="877"/>
                  </a:cubicBezTo>
                  <a:cubicBezTo>
                    <a:pt x="2569" y="881"/>
                    <a:pt x="2406" y="921"/>
                    <a:pt x="2243" y="972"/>
                  </a:cubicBezTo>
                  <a:lnTo>
                    <a:pt x="2243" y="972"/>
                  </a:lnTo>
                  <a:cubicBezTo>
                    <a:pt x="2183" y="816"/>
                    <a:pt x="2115" y="664"/>
                    <a:pt x="2050" y="508"/>
                  </a:cubicBezTo>
                  <a:cubicBezTo>
                    <a:pt x="1978" y="338"/>
                    <a:pt x="1907" y="167"/>
                    <a:pt x="1831" y="0"/>
                  </a:cubicBezTo>
                  <a:close/>
                </a:path>
              </a:pathLst>
            </a:custGeom>
            <a:solidFill>
              <a:srgbClr val="AA5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6;p82">
              <a:extLst>
                <a:ext uri="{FF2B5EF4-FFF2-40B4-BE49-F238E27FC236}">
                  <a16:creationId xmlns:a16="http://schemas.microsoft.com/office/drawing/2014/main" id="{A0376576-F58D-4841-92B1-67BCF5D1EBE9}"/>
                </a:ext>
              </a:extLst>
            </p:cNvPr>
            <p:cNvSpPr/>
            <p:nvPr/>
          </p:nvSpPr>
          <p:spPr>
            <a:xfrm>
              <a:off x="1268396" y="1695564"/>
              <a:ext cx="99245" cy="38274"/>
            </a:xfrm>
            <a:custGeom>
              <a:avLst/>
              <a:gdLst/>
              <a:ahLst/>
              <a:cxnLst/>
              <a:rect l="l" t="t" r="r" b="b"/>
              <a:pathLst>
                <a:path w="2300" h="887" extrusionOk="0">
                  <a:moveTo>
                    <a:pt x="1" y="1"/>
                  </a:moveTo>
                  <a:lnTo>
                    <a:pt x="1" y="1"/>
                  </a:lnTo>
                  <a:cubicBezTo>
                    <a:pt x="49" y="107"/>
                    <a:pt x="97" y="213"/>
                    <a:pt x="158" y="312"/>
                  </a:cubicBezTo>
                  <a:cubicBezTo>
                    <a:pt x="234" y="404"/>
                    <a:pt x="291" y="510"/>
                    <a:pt x="387" y="581"/>
                  </a:cubicBezTo>
                  <a:cubicBezTo>
                    <a:pt x="557" y="752"/>
                    <a:pt x="800" y="859"/>
                    <a:pt x="1046" y="882"/>
                  </a:cubicBezTo>
                  <a:cubicBezTo>
                    <a:pt x="1079" y="885"/>
                    <a:pt x="1112" y="886"/>
                    <a:pt x="1145" y="886"/>
                  </a:cubicBezTo>
                  <a:cubicBezTo>
                    <a:pt x="1357" y="886"/>
                    <a:pt x="1563" y="831"/>
                    <a:pt x="1746" y="742"/>
                  </a:cubicBezTo>
                  <a:cubicBezTo>
                    <a:pt x="1962" y="636"/>
                    <a:pt x="2153" y="496"/>
                    <a:pt x="2300" y="318"/>
                  </a:cubicBezTo>
                  <a:lnTo>
                    <a:pt x="2300" y="318"/>
                  </a:lnTo>
                  <a:cubicBezTo>
                    <a:pt x="2102" y="435"/>
                    <a:pt x="1900" y="534"/>
                    <a:pt x="1692" y="605"/>
                  </a:cubicBezTo>
                  <a:cubicBezTo>
                    <a:pt x="1523" y="661"/>
                    <a:pt x="1351" y="696"/>
                    <a:pt x="1180" y="696"/>
                  </a:cubicBezTo>
                  <a:cubicBezTo>
                    <a:pt x="1141" y="696"/>
                    <a:pt x="1102" y="694"/>
                    <a:pt x="1063" y="691"/>
                  </a:cubicBezTo>
                  <a:cubicBezTo>
                    <a:pt x="855" y="674"/>
                    <a:pt x="653" y="599"/>
                    <a:pt x="483" y="469"/>
                  </a:cubicBezTo>
                  <a:cubicBezTo>
                    <a:pt x="434" y="438"/>
                    <a:pt x="393" y="408"/>
                    <a:pt x="352" y="367"/>
                  </a:cubicBezTo>
                  <a:lnTo>
                    <a:pt x="230" y="254"/>
                  </a:lnTo>
                  <a:cubicBezTo>
                    <a:pt x="152" y="175"/>
                    <a:pt x="83" y="86"/>
                    <a:pt x="1" y="1"/>
                  </a:cubicBezTo>
                  <a:close/>
                </a:path>
              </a:pathLst>
            </a:custGeom>
            <a:solidFill>
              <a:srgbClr val="CC7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27;p82">
              <a:extLst>
                <a:ext uri="{FF2B5EF4-FFF2-40B4-BE49-F238E27FC236}">
                  <a16:creationId xmlns:a16="http://schemas.microsoft.com/office/drawing/2014/main" id="{3356DD50-8F34-44A8-9598-F84623C0DE90}"/>
                </a:ext>
              </a:extLst>
            </p:cNvPr>
            <p:cNvSpPr/>
            <p:nvPr/>
          </p:nvSpPr>
          <p:spPr>
            <a:xfrm>
              <a:off x="1295666" y="1541566"/>
              <a:ext cx="18900" cy="25804"/>
            </a:xfrm>
            <a:custGeom>
              <a:avLst/>
              <a:gdLst/>
              <a:ahLst/>
              <a:cxnLst/>
              <a:rect l="l" t="t" r="r" b="b"/>
              <a:pathLst>
                <a:path w="438" h="598" extrusionOk="0">
                  <a:moveTo>
                    <a:pt x="220" y="0"/>
                  </a:moveTo>
                  <a:cubicBezTo>
                    <a:pt x="100" y="0"/>
                    <a:pt x="1" y="133"/>
                    <a:pt x="1" y="297"/>
                  </a:cubicBezTo>
                  <a:cubicBezTo>
                    <a:pt x="1" y="464"/>
                    <a:pt x="100" y="598"/>
                    <a:pt x="220" y="598"/>
                  </a:cubicBezTo>
                  <a:cubicBezTo>
                    <a:pt x="339" y="598"/>
                    <a:pt x="438" y="464"/>
                    <a:pt x="438" y="297"/>
                  </a:cubicBezTo>
                  <a:cubicBezTo>
                    <a:pt x="438" y="133"/>
                    <a:pt x="339"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28;p82">
              <a:extLst>
                <a:ext uri="{FF2B5EF4-FFF2-40B4-BE49-F238E27FC236}">
                  <a16:creationId xmlns:a16="http://schemas.microsoft.com/office/drawing/2014/main" id="{204E8FF9-B7E2-4A16-BC02-C53478389067}"/>
                </a:ext>
              </a:extLst>
            </p:cNvPr>
            <p:cNvSpPr/>
            <p:nvPr/>
          </p:nvSpPr>
          <p:spPr>
            <a:xfrm>
              <a:off x="1358189" y="1541566"/>
              <a:ext cx="18900" cy="25804"/>
            </a:xfrm>
            <a:custGeom>
              <a:avLst/>
              <a:gdLst/>
              <a:ahLst/>
              <a:cxnLst/>
              <a:rect l="l" t="t" r="r" b="b"/>
              <a:pathLst>
                <a:path w="438" h="598" extrusionOk="0">
                  <a:moveTo>
                    <a:pt x="219" y="0"/>
                  </a:moveTo>
                  <a:cubicBezTo>
                    <a:pt x="100" y="0"/>
                    <a:pt x="1" y="133"/>
                    <a:pt x="1" y="297"/>
                  </a:cubicBezTo>
                  <a:cubicBezTo>
                    <a:pt x="1" y="464"/>
                    <a:pt x="100" y="598"/>
                    <a:pt x="219" y="598"/>
                  </a:cubicBezTo>
                  <a:cubicBezTo>
                    <a:pt x="338" y="598"/>
                    <a:pt x="438" y="464"/>
                    <a:pt x="438" y="297"/>
                  </a:cubicBezTo>
                  <a:cubicBezTo>
                    <a:pt x="438" y="133"/>
                    <a:pt x="33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29;p82">
              <a:extLst>
                <a:ext uri="{FF2B5EF4-FFF2-40B4-BE49-F238E27FC236}">
                  <a16:creationId xmlns:a16="http://schemas.microsoft.com/office/drawing/2014/main" id="{AB7D4067-1AF4-42E6-B6AA-15CC4B48ACC6}"/>
                </a:ext>
              </a:extLst>
            </p:cNvPr>
            <p:cNvSpPr/>
            <p:nvPr/>
          </p:nvSpPr>
          <p:spPr>
            <a:xfrm>
              <a:off x="1260888" y="1479690"/>
              <a:ext cx="64164" cy="33010"/>
            </a:xfrm>
            <a:custGeom>
              <a:avLst/>
              <a:gdLst/>
              <a:ahLst/>
              <a:cxnLst/>
              <a:rect l="l" t="t" r="r" b="b"/>
              <a:pathLst>
                <a:path w="1487" h="765" extrusionOk="0">
                  <a:moveTo>
                    <a:pt x="702" y="1"/>
                  </a:moveTo>
                  <a:cubicBezTo>
                    <a:pt x="467" y="1"/>
                    <a:pt x="214" y="186"/>
                    <a:pt x="1" y="764"/>
                  </a:cubicBezTo>
                  <a:lnTo>
                    <a:pt x="1487" y="583"/>
                  </a:lnTo>
                  <a:cubicBezTo>
                    <a:pt x="1487" y="583"/>
                    <a:pt x="1121"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30;p82">
              <a:extLst>
                <a:ext uri="{FF2B5EF4-FFF2-40B4-BE49-F238E27FC236}">
                  <a16:creationId xmlns:a16="http://schemas.microsoft.com/office/drawing/2014/main" id="{ED425595-FAE2-4BDB-BC12-E1D83FA1331F}"/>
                </a:ext>
              </a:extLst>
            </p:cNvPr>
            <p:cNvSpPr/>
            <p:nvPr/>
          </p:nvSpPr>
          <p:spPr>
            <a:xfrm>
              <a:off x="1353184" y="1487414"/>
              <a:ext cx="53247" cy="29687"/>
            </a:xfrm>
            <a:custGeom>
              <a:avLst/>
              <a:gdLst/>
              <a:ahLst/>
              <a:cxnLst/>
              <a:rect l="l" t="t" r="r" b="b"/>
              <a:pathLst>
                <a:path w="1234" h="688" extrusionOk="0">
                  <a:moveTo>
                    <a:pt x="521" y="0"/>
                  </a:moveTo>
                  <a:cubicBezTo>
                    <a:pt x="194" y="0"/>
                    <a:pt x="0" y="466"/>
                    <a:pt x="0" y="466"/>
                  </a:cubicBezTo>
                  <a:lnTo>
                    <a:pt x="1233" y="688"/>
                  </a:lnTo>
                  <a:cubicBezTo>
                    <a:pt x="957" y="165"/>
                    <a:pt x="71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1;p82">
              <a:extLst>
                <a:ext uri="{FF2B5EF4-FFF2-40B4-BE49-F238E27FC236}">
                  <a16:creationId xmlns:a16="http://schemas.microsoft.com/office/drawing/2014/main" id="{AA2A5A7E-6E64-4875-9B2E-BD90380E8392}"/>
                </a:ext>
              </a:extLst>
            </p:cNvPr>
            <p:cNvSpPr/>
            <p:nvPr/>
          </p:nvSpPr>
          <p:spPr>
            <a:xfrm>
              <a:off x="938998" y="1993334"/>
              <a:ext cx="878707" cy="880433"/>
            </a:xfrm>
            <a:custGeom>
              <a:avLst/>
              <a:gdLst/>
              <a:ahLst/>
              <a:cxnLst/>
              <a:rect l="l" t="t" r="r" b="b"/>
              <a:pathLst>
                <a:path w="20364" h="20404" extrusionOk="0">
                  <a:moveTo>
                    <a:pt x="9716" y="0"/>
                  </a:moveTo>
                  <a:lnTo>
                    <a:pt x="5848" y="517"/>
                  </a:lnTo>
                  <a:lnTo>
                    <a:pt x="6429" y="1750"/>
                  </a:lnTo>
                  <a:cubicBezTo>
                    <a:pt x="2627" y="540"/>
                    <a:pt x="516" y="246"/>
                    <a:pt x="516" y="246"/>
                  </a:cubicBezTo>
                  <a:lnTo>
                    <a:pt x="516" y="246"/>
                  </a:lnTo>
                  <a:cubicBezTo>
                    <a:pt x="0" y="5182"/>
                    <a:pt x="1455" y="14031"/>
                    <a:pt x="1455" y="14031"/>
                  </a:cubicBezTo>
                  <a:cubicBezTo>
                    <a:pt x="2951" y="14323"/>
                    <a:pt x="3877" y="14378"/>
                    <a:pt x="4361" y="14378"/>
                  </a:cubicBezTo>
                  <a:cubicBezTo>
                    <a:pt x="4651" y="14378"/>
                    <a:pt x="4782" y="14359"/>
                    <a:pt x="4782" y="14359"/>
                  </a:cubicBezTo>
                  <a:lnTo>
                    <a:pt x="5852" y="19333"/>
                  </a:lnTo>
                  <a:cubicBezTo>
                    <a:pt x="4850" y="19428"/>
                    <a:pt x="5162" y="19848"/>
                    <a:pt x="5848" y="19971"/>
                  </a:cubicBezTo>
                  <a:cubicBezTo>
                    <a:pt x="6857" y="20284"/>
                    <a:pt x="8161" y="20403"/>
                    <a:pt x="9443" y="20403"/>
                  </a:cubicBezTo>
                  <a:cubicBezTo>
                    <a:pt x="11546" y="20403"/>
                    <a:pt x="13588" y="20084"/>
                    <a:pt x="14170" y="19776"/>
                  </a:cubicBezTo>
                  <a:cubicBezTo>
                    <a:pt x="15110" y="19278"/>
                    <a:pt x="14126" y="19240"/>
                    <a:pt x="14126" y="19240"/>
                  </a:cubicBezTo>
                  <a:cubicBezTo>
                    <a:pt x="14126" y="19240"/>
                    <a:pt x="14313" y="14454"/>
                    <a:pt x="14594" y="11359"/>
                  </a:cubicBezTo>
                  <a:cubicBezTo>
                    <a:pt x="15370" y="12296"/>
                    <a:pt x="16379" y="12589"/>
                    <a:pt x="17336" y="12589"/>
                  </a:cubicBezTo>
                  <a:cubicBezTo>
                    <a:pt x="18921" y="12589"/>
                    <a:pt x="20363" y="11786"/>
                    <a:pt x="20363" y="11786"/>
                  </a:cubicBezTo>
                  <a:lnTo>
                    <a:pt x="16425" y="6877"/>
                  </a:lnTo>
                  <a:lnTo>
                    <a:pt x="14218" y="318"/>
                  </a:lnTo>
                  <a:cubicBezTo>
                    <a:pt x="14218" y="318"/>
                    <a:pt x="14213" y="318"/>
                    <a:pt x="14205" y="318"/>
                  </a:cubicBezTo>
                  <a:cubicBezTo>
                    <a:pt x="14045" y="318"/>
                    <a:pt x="12329" y="352"/>
                    <a:pt x="9329" y="1750"/>
                  </a:cubicBezTo>
                  <a:cubicBezTo>
                    <a:pt x="9647" y="963"/>
                    <a:pt x="9716" y="0"/>
                    <a:pt x="9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32;p82">
              <a:extLst>
                <a:ext uri="{FF2B5EF4-FFF2-40B4-BE49-F238E27FC236}">
                  <a16:creationId xmlns:a16="http://schemas.microsoft.com/office/drawing/2014/main" id="{2EAAB591-F261-49DC-957E-01E750081099}"/>
                </a:ext>
              </a:extLst>
            </p:cNvPr>
            <p:cNvSpPr/>
            <p:nvPr/>
          </p:nvSpPr>
          <p:spPr>
            <a:xfrm>
              <a:off x="1492036" y="2131884"/>
              <a:ext cx="61920" cy="216009"/>
            </a:xfrm>
            <a:custGeom>
              <a:avLst/>
              <a:gdLst/>
              <a:ahLst/>
              <a:cxnLst/>
              <a:rect l="l" t="t" r="r" b="b"/>
              <a:pathLst>
                <a:path w="1435" h="5006" extrusionOk="0">
                  <a:moveTo>
                    <a:pt x="0" y="1"/>
                  </a:moveTo>
                  <a:cubicBezTo>
                    <a:pt x="79" y="431"/>
                    <a:pt x="191" y="852"/>
                    <a:pt x="298" y="1271"/>
                  </a:cubicBezTo>
                  <a:cubicBezTo>
                    <a:pt x="404" y="1692"/>
                    <a:pt x="527" y="2108"/>
                    <a:pt x="646" y="2525"/>
                  </a:cubicBezTo>
                  <a:cubicBezTo>
                    <a:pt x="769" y="2942"/>
                    <a:pt x="892" y="3355"/>
                    <a:pt x="1025" y="3769"/>
                  </a:cubicBezTo>
                  <a:lnTo>
                    <a:pt x="1227" y="4387"/>
                  </a:lnTo>
                  <a:lnTo>
                    <a:pt x="1435" y="5005"/>
                  </a:lnTo>
                  <a:cubicBezTo>
                    <a:pt x="1370" y="4575"/>
                    <a:pt x="1271" y="4152"/>
                    <a:pt x="1168" y="3728"/>
                  </a:cubicBezTo>
                  <a:cubicBezTo>
                    <a:pt x="1066" y="3307"/>
                    <a:pt x="946" y="2887"/>
                    <a:pt x="827" y="2471"/>
                  </a:cubicBezTo>
                  <a:cubicBezTo>
                    <a:pt x="704" y="2057"/>
                    <a:pt x="577" y="1640"/>
                    <a:pt x="437" y="1230"/>
                  </a:cubicBezTo>
                  <a:lnTo>
                    <a:pt x="226" y="61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33;p82">
              <a:extLst>
                <a:ext uri="{FF2B5EF4-FFF2-40B4-BE49-F238E27FC236}">
                  <a16:creationId xmlns:a16="http://schemas.microsoft.com/office/drawing/2014/main" id="{C2B73A53-855E-4C16-95FD-FCA95A4C2F97}"/>
                </a:ext>
              </a:extLst>
            </p:cNvPr>
            <p:cNvSpPr/>
            <p:nvPr/>
          </p:nvSpPr>
          <p:spPr>
            <a:xfrm>
              <a:off x="1094636" y="2166360"/>
              <a:ext cx="315642" cy="448674"/>
            </a:xfrm>
            <a:custGeom>
              <a:avLst/>
              <a:gdLst/>
              <a:ahLst/>
              <a:cxnLst/>
              <a:rect l="l" t="t" r="r" b="b"/>
              <a:pathLst>
                <a:path w="7315" h="10398" extrusionOk="0">
                  <a:moveTo>
                    <a:pt x="451" y="1"/>
                  </a:moveTo>
                  <a:lnTo>
                    <a:pt x="219" y="3414"/>
                  </a:lnTo>
                  <a:lnTo>
                    <a:pt x="7" y="6823"/>
                  </a:lnTo>
                  <a:lnTo>
                    <a:pt x="1" y="6976"/>
                  </a:lnTo>
                  <a:lnTo>
                    <a:pt x="1" y="6976"/>
                  </a:lnTo>
                  <a:lnTo>
                    <a:pt x="133" y="6894"/>
                  </a:lnTo>
                  <a:cubicBezTo>
                    <a:pt x="212" y="6847"/>
                    <a:pt x="305" y="6799"/>
                    <a:pt x="393" y="6768"/>
                  </a:cubicBezTo>
                  <a:cubicBezTo>
                    <a:pt x="434" y="6751"/>
                    <a:pt x="482" y="6741"/>
                    <a:pt x="516" y="6738"/>
                  </a:cubicBezTo>
                  <a:cubicBezTo>
                    <a:pt x="557" y="6741"/>
                    <a:pt x="557" y="6744"/>
                    <a:pt x="564" y="6755"/>
                  </a:cubicBezTo>
                  <a:cubicBezTo>
                    <a:pt x="581" y="6799"/>
                    <a:pt x="551" y="6908"/>
                    <a:pt x="516" y="6994"/>
                  </a:cubicBezTo>
                  <a:cubicBezTo>
                    <a:pt x="482" y="7086"/>
                    <a:pt x="434" y="7175"/>
                    <a:pt x="390" y="7263"/>
                  </a:cubicBezTo>
                  <a:lnTo>
                    <a:pt x="270" y="7489"/>
                  </a:lnTo>
                  <a:lnTo>
                    <a:pt x="499" y="7380"/>
                  </a:lnTo>
                  <a:cubicBezTo>
                    <a:pt x="998" y="7140"/>
                    <a:pt x="1514" y="6939"/>
                    <a:pt x="2036" y="6744"/>
                  </a:cubicBezTo>
                  <a:cubicBezTo>
                    <a:pt x="2555" y="6550"/>
                    <a:pt x="3082" y="6372"/>
                    <a:pt x="3611" y="6202"/>
                  </a:cubicBezTo>
                  <a:cubicBezTo>
                    <a:pt x="4639" y="5865"/>
                    <a:pt x="5677" y="5546"/>
                    <a:pt x="6718" y="5254"/>
                  </a:cubicBezTo>
                  <a:lnTo>
                    <a:pt x="6718" y="5254"/>
                  </a:lnTo>
                  <a:lnTo>
                    <a:pt x="7135" y="6806"/>
                  </a:lnTo>
                  <a:lnTo>
                    <a:pt x="7135" y="6806"/>
                  </a:lnTo>
                  <a:cubicBezTo>
                    <a:pt x="6759" y="7256"/>
                    <a:pt x="6351" y="7690"/>
                    <a:pt x="5924" y="8094"/>
                  </a:cubicBezTo>
                  <a:cubicBezTo>
                    <a:pt x="5486" y="8510"/>
                    <a:pt x="5022" y="8900"/>
                    <a:pt x="4530" y="9248"/>
                  </a:cubicBezTo>
                  <a:cubicBezTo>
                    <a:pt x="4038" y="9590"/>
                    <a:pt x="3515" y="9904"/>
                    <a:pt x="2952" y="10120"/>
                  </a:cubicBezTo>
                  <a:cubicBezTo>
                    <a:pt x="2529" y="10282"/>
                    <a:pt x="2076" y="10382"/>
                    <a:pt x="1620" y="10382"/>
                  </a:cubicBezTo>
                  <a:cubicBezTo>
                    <a:pt x="1472" y="10382"/>
                    <a:pt x="1323" y="10371"/>
                    <a:pt x="1175" y="10349"/>
                  </a:cubicBezTo>
                  <a:lnTo>
                    <a:pt x="1175" y="10349"/>
                  </a:lnTo>
                  <a:cubicBezTo>
                    <a:pt x="1354" y="10382"/>
                    <a:pt x="1535" y="10398"/>
                    <a:pt x="1717" y="10398"/>
                  </a:cubicBezTo>
                  <a:cubicBezTo>
                    <a:pt x="2142" y="10398"/>
                    <a:pt x="2569" y="10312"/>
                    <a:pt x="2969" y="10171"/>
                  </a:cubicBezTo>
                  <a:cubicBezTo>
                    <a:pt x="3546" y="9973"/>
                    <a:pt x="4086" y="9675"/>
                    <a:pt x="4592" y="9334"/>
                  </a:cubicBezTo>
                  <a:cubicBezTo>
                    <a:pt x="5094" y="8992"/>
                    <a:pt x="5568" y="8606"/>
                    <a:pt x="6019" y="8196"/>
                  </a:cubicBezTo>
                  <a:cubicBezTo>
                    <a:pt x="6467" y="7783"/>
                    <a:pt x="6894" y="7349"/>
                    <a:pt x="7290" y="6881"/>
                  </a:cubicBezTo>
                  <a:lnTo>
                    <a:pt x="7315" y="6847"/>
                  </a:lnTo>
                  <a:lnTo>
                    <a:pt x="7304" y="6806"/>
                  </a:lnTo>
                  <a:lnTo>
                    <a:pt x="6864" y="5125"/>
                  </a:lnTo>
                  <a:lnTo>
                    <a:pt x="6839" y="5040"/>
                  </a:lnTo>
                  <a:lnTo>
                    <a:pt x="6754" y="5064"/>
                  </a:lnTo>
                  <a:cubicBezTo>
                    <a:pt x="5681" y="5361"/>
                    <a:pt x="4612" y="5672"/>
                    <a:pt x="3553" y="6024"/>
                  </a:cubicBezTo>
                  <a:cubicBezTo>
                    <a:pt x="3023" y="6197"/>
                    <a:pt x="2494" y="6379"/>
                    <a:pt x="1972" y="6577"/>
                  </a:cubicBezTo>
                  <a:cubicBezTo>
                    <a:pt x="1526" y="6747"/>
                    <a:pt x="1077" y="6923"/>
                    <a:pt x="642" y="7124"/>
                  </a:cubicBezTo>
                  <a:lnTo>
                    <a:pt x="642" y="7124"/>
                  </a:lnTo>
                  <a:cubicBezTo>
                    <a:pt x="652" y="7101"/>
                    <a:pt x="661" y="7078"/>
                    <a:pt x="670" y="7055"/>
                  </a:cubicBezTo>
                  <a:cubicBezTo>
                    <a:pt x="690" y="7004"/>
                    <a:pt x="707" y="6953"/>
                    <a:pt x="721" y="6894"/>
                  </a:cubicBezTo>
                  <a:cubicBezTo>
                    <a:pt x="731" y="6837"/>
                    <a:pt x="745" y="6776"/>
                    <a:pt x="715" y="6697"/>
                  </a:cubicBezTo>
                  <a:cubicBezTo>
                    <a:pt x="704" y="6656"/>
                    <a:pt x="666" y="6615"/>
                    <a:pt x="625" y="6598"/>
                  </a:cubicBezTo>
                  <a:cubicBezTo>
                    <a:pt x="593" y="6581"/>
                    <a:pt x="561" y="6576"/>
                    <a:pt x="534" y="6576"/>
                  </a:cubicBezTo>
                  <a:cubicBezTo>
                    <a:pt x="526" y="6576"/>
                    <a:pt x="519" y="6576"/>
                    <a:pt x="513" y="6577"/>
                  </a:cubicBezTo>
                  <a:cubicBezTo>
                    <a:pt x="444" y="6580"/>
                    <a:pt x="390" y="6594"/>
                    <a:pt x="335" y="6615"/>
                  </a:cubicBezTo>
                  <a:cubicBezTo>
                    <a:pt x="279" y="6635"/>
                    <a:pt x="226" y="6660"/>
                    <a:pt x="174" y="6687"/>
                  </a:cubicBezTo>
                  <a:lnTo>
                    <a:pt x="174" y="6687"/>
                  </a:lnTo>
                  <a:lnTo>
                    <a:pt x="321" y="3417"/>
                  </a:lnTo>
                  <a:lnTo>
                    <a:pt x="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34;p82">
              <a:extLst>
                <a:ext uri="{FF2B5EF4-FFF2-40B4-BE49-F238E27FC236}">
                  <a16:creationId xmlns:a16="http://schemas.microsoft.com/office/drawing/2014/main" id="{3395811E-9830-4D3D-88C4-49C4CF488734}"/>
                </a:ext>
              </a:extLst>
            </p:cNvPr>
            <p:cNvSpPr/>
            <p:nvPr/>
          </p:nvSpPr>
          <p:spPr>
            <a:xfrm>
              <a:off x="1113363" y="4458942"/>
              <a:ext cx="403064" cy="99072"/>
            </a:xfrm>
            <a:custGeom>
              <a:avLst/>
              <a:gdLst/>
              <a:ahLst/>
              <a:cxnLst/>
              <a:rect l="l" t="t" r="r" b="b"/>
              <a:pathLst>
                <a:path w="9341" h="2296" extrusionOk="0">
                  <a:moveTo>
                    <a:pt x="1629" y="0"/>
                  </a:moveTo>
                  <a:lnTo>
                    <a:pt x="577" y="444"/>
                  </a:lnTo>
                  <a:lnTo>
                    <a:pt x="0" y="1838"/>
                  </a:lnTo>
                  <a:lnTo>
                    <a:pt x="9340" y="2296"/>
                  </a:lnTo>
                  <a:lnTo>
                    <a:pt x="16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35;p82">
              <a:extLst>
                <a:ext uri="{FF2B5EF4-FFF2-40B4-BE49-F238E27FC236}">
                  <a16:creationId xmlns:a16="http://schemas.microsoft.com/office/drawing/2014/main" id="{62814C33-24AA-45A1-84F7-34C679CB75C6}"/>
                </a:ext>
              </a:extLst>
            </p:cNvPr>
            <p:cNvSpPr/>
            <p:nvPr/>
          </p:nvSpPr>
          <p:spPr>
            <a:xfrm>
              <a:off x="820900" y="4483839"/>
              <a:ext cx="235772" cy="173679"/>
            </a:xfrm>
            <a:custGeom>
              <a:avLst/>
              <a:gdLst/>
              <a:ahLst/>
              <a:cxnLst/>
              <a:rect l="l" t="t" r="r" b="b"/>
              <a:pathLst>
                <a:path w="5464" h="4025" extrusionOk="0">
                  <a:moveTo>
                    <a:pt x="3144" y="0"/>
                  </a:moveTo>
                  <a:cubicBezTo>
                    <a:pt x="3144" y="0"/>
                    <a:pt x="0" y="2020"/>
                    <a:pt x="205" y="2573"/>
                  </a:cubicBezTo>
                  <a:cubicBezTo>
                    <a:pt x="414" y="3126"/>
                    <a:pt x="2419" y="4025"/>
                    <a:pt x="2419" y="4025"/>
                  </a:cubicBezTo>
                  <a:cubicBezTo>
                    <a:pt x="2419" y="4025"/>
                    <a:pt x="5186" y="2986"/>
                    <a:pt x="5326" y="2641"/>
                  </a:cubicBezTo>
                  <a:cubicBezTo>
                    <a:pt x="5463" y="2296"/>
                    <a:pt x="3659" y="530"/>
                    <a:pt x="3659" y="530"/>
                  </a:cubicBezTo>
                  <a:lnTo>
                    <a:pt x="3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36;p82">
              <a:extLst>
                <a:ext uri="{FF2B5EF4-FFF2-40B4-BE49-F238E27FC236}">
                  <a16:creationId xmlns:a16="http://schemas.microsoft.com/office/drawing/2014/main" id="{80BFF8CD-A9AE-45F0-8867-9E96CDBD7F90}"/>
                </a:ext>
              </a:extLst>
            </p:cNvPr>
            <p:cNvSpPr/>
            <p:nvPr/>
          </p:nvSpPr>
          <p:spPr>
            <a:xfrm>
              <a:off x="1330013" y="2460894"/>
              <a:ext cx="648199" cy="40992"/>
            </a:xfrm>
            <a:custGeom>
              <a:avLst/>
              <a:gdLst/>
              <a:ahLst/>
              <a:cxnLst/>
              <a:rect l="l" t="t" r="r" b="b"/>
              <a:pathLst>
                <a:path w="15022" h="950" extrusionOk="0">
                  <a:moveTo>
                    <a:pt x="1" y="0"/>
                  </a:moveTo>
                  <a:lnTo>
                    <a:pt x="1" y="950"/>
                  </a:lnTo>
                  <a:lnTo>
                    <a:pt x="15022" y="950"/>
                  </a:lnTo>
                  <a:lnTo>
                    <a:pt x="15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37;p82">
              <a:extLst>
                <a:ext uri="{FF2B5EF4-FFF2-40B4-BE49-F238E27FC236}">
                  <a16:creationId xmlns:a16="http://schemas.microsoft.com/office/drawing/2014/main" id="{453F1519-2CDF-41E9-B62D-72A0A12523CF}"/>
                </a:ext>
              </a:extLst>
            </p:cNvPr>
            <p:cNvSpPr/>
            <p:nvPr/>
          </p:nvSpPr>
          <p:spPr>
            <a:xfrm>
              <a:off x="1387055" y="2347801"/>
              <a:ext cx="209968" cy="102265"/>
            </a:xfrm>
            <a:custGeom>
              <a:avLst/>
              <a:gdLst/>
              <a:ahLst/>
              <a:cxnLst/>
              <a:rect l="l" t="t" r="r" b="b"/>
              <a:pathLst>
                <a:path w="4866" h="2370" extrusionOk="0">
                  <a:moveTo>
                    <a:pt x="2978" y="0"/>
                  </a:moveTo>
                  <a:cubicBezTo>
                    <a:pt x="1843" y="0"/>
                    <a:pt x="1" y="1231"/>
                    <a:pt x="1" y="1231"/>
                  </a:cubicBezTo>
                  <a:lnTo>
                    <a:pt x="448" y="2297"/>
                  </a:lnTo>
                  <a:cubicBezTo>
                    <a:pt x="595" y="2349"/>
                    <a:pt x="737" y="2370"/>
                    <a:pt x="869" y="2370"/>
                  </a:cubicBezTo>
                  <a:cubicBezTo>
                    <a:pt x="1433" y="2370"/>
                    <a:pt x="1832" y="1986"/>
                    <a:pt x="1832" y="1986"/>
                  </a:cubicBezTo>
                  <a:lnTo>
                    <a:pt x="4866" y="2297"/>
                  </a:lnTo>
                  <a:lnTo>
                    <a:pt x="4453" y="818"/>
                  </a:lnTo>
                  <a:lnTo>
                    <a:pt x="3533" y="152"/>
                  </a:lnTo>
                  <a:cubicBezTo>
                    <a:pt x="3386" y="45"/>
                    <a:pt x="3195" y="0"/>
                    <a:pt x="2978"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38;p82">
              <a:extLst>
                <a:ext uri="{FF2B5EF4-FFF2-40B4-BE49-F238E27FC236}">
                  <a16:creationId xmlns:a16="http://schemas.microsoft.com/office/drawing/2014/main" id="{73677036-9D23-4218-9B78-121007144BE7}"/>
                </a:ext>
              </a:extLst>
            </p:cNvPr>
            <p:cNvSpPr/>
            <p:nvPr/>
          </p:nvSpPr>
          <p:spPr>
            <a:xfrm>
              <a:off x="1477711" y="2166360"/>
              <a:ext cx="620195" cy="316850"/>
            </a:xfrm>
            <a:custGeom>
              <a:avLst/>
              <a:gdLst/>
              <a:ahLst/>
              <a:cxnLst/>
              <a:rect l="l" t="t" r="r" b="b"/>
              <a:pathLst>
                <a:path w="14373" h="7343" extrusionOk="0">
                  <a:moveTo>
                    <a:pt x="1942" y="1"/>
                  </a:moveTo>
                  <a:lnTo>
                    <a:pt x="1" y="7342"/>
                  </a:lnTo>
                  <a:lnTo>
                    <a:pt x="12165" y="7342"/>
                  </a:lnTo>
                  <a:lnTo>
                    <a:pt x="14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39;p82">
              <a:extLst>
                <a:ext uri="{FF2B5EF4-FFF2-40B4-BE49-F238E27FC236}">
                  <a16:creationId xmlns:a16="http://schemas.microsoft.com/office/drawing/2014/main" id="{7355AA90-BFFE-40DA-94AC-30A30FD5AE64}"/>
                </a:ext>
              </a:extLst>
            </p:cNvPr>
            <p:cNvSpPr/>
            <p:nvPr/>
          </p:nvSpPr>
          <p:spPr>
            <a:xfrm>
              <a:off x="1729312" y="2501842"/>
              <a:ext cx="198015" cy="42330"/>
            </a:xfrm>
            <a:custGeom>
              <a:avLst/>
              <a:gdLst/>
              <a:ahLst/>
              <a:cxnLst/>
              <a:rect l="l" t="t" r="r" b="b"/>
              <a:pathLst>
                <a:path w="4589" h="981" extrusionOk="0">
                  <a:moveTo>
                    <a:pt x="1" y="1"/>
                  </a:moveTo>
                  <a:cubicBezTo>
                    <a:pt x="1" y="1"/>
                    <a:pt x="606" y="980"/>
                    <a:pt x="1805" y="980"/>
                  </a:cubicBezTo>
                  <a:cubicBezTo>
                    <a:pt x="1838" y="980"/>
                    <a:pt x="1872" y="980"/>
                    <a:pt x="1907" y="978"/>
                  </a:cubicBezTo>
                  <a:cubicBezTo>
                    <a:pt x="3175" y="923"/>
                    <a:pt x="4589" y="1"/>
                    <a:pt x="458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40;p82">
              <a:extLst>
                <a:ext uri="{FF2B5EF4-FFF2-40B4-BE49-F238E27FC236}">
                  <a16:creationId xmlns:a16="http://schemas.microsoft.com/office/drawing/2014/main" id="{6952C4DE-1378-490C-B16D-0D15A71945E6}"/>
                </a:ext>
              </a:extLst>
            </p:cNvPr>
            <p:cNvSpPr/>
            <p:nvPr/>
          </p:nvSpPr>
          <p:spPr>
            <a:xfrm>
              <a:off x="1225075" y="2068801"/>
              <a:ext cx="110033" cy="14067"/>
            </a:xfrm>
            <a:custGeom>
              <a:avLst/>
              <a:gdLst/>
              <a:ahLst/>
              <a:cxnLst/>
              <a:rect l="l" t="t" r="r" b="b"/>
              <a:pathLst>
                <a:path w="2550" h="326" extrusionOk="0">
                  <a:moveTo>
                    <a:pt x="0" y="1"/>
                  </a:moveTo>
                  <a:lnTo>
                    <a:pt x="0" y="1"/>
                  </a:lnTo>
                  <a:cubicBezTo>
                    <a:pt x="192" y="110"/>
                    <a:pt x="404" y="185"/>
                    <a:pt x="615" y="239"/>
                  </a:cubicBezTo>
                  <a:cubicBezTo>
                    <a:pt x="831" y="291"/>
                    <a:pt x="1049" y="318"/>
                    <a:pt x="1271" y="325"/>
                  </a:cubicBezTo>
                  <a:cubicBezTo>
                    <a:pt x="1286" y="326"/>
                    <a:pt x="1302" y="326"/>
                    <a:pt x="1317" y="326"/>
                  </a:cubicBezTo>
                  <a:cubicBezTo>
                    <a:pt x="1524" y="326"/>
                    <a:pt x="1734" y="305"/>
                    <a:pt x="1934" y="260"/>
                  </a:cubicBezTo>
                  <a:cubicBezTo>
                    <a:pt x="2149" y="215"/>
                    <a:pt x="2358" y="127"/>
                    <a:pt x="2549" y="18"/>
                  </a:cubicBezTo>
                  <a:lnTo>
                    <a:pt x="2549" y="18"/>
                  </a:lnTo>
                  <a:cubicBezTo>
                    <a:pt x="2330" y="51"/>
                    <a:pt x="2122" y="96"/>
                    <a:pt x="1910" y="113"/>
                  </a:cubicBezTo>
                  <a:cubicBezTo>
                    <a:pt x="1750" y="126"/>
                    <a:pt x="1589" y="137"/>
                    <a:pt x="1430" y="137"/>
                  </a:cubicBezTo>
                  <a:cubicBezTo>
                    <a:pt x="1380" y="137"/>
                    <a:pt x="1329" y="136"/>
                    <a:pt x="1279" y="133"/>
                  </a:cubicBezTo>
                  <a:cubicBezTo>
                    <a:pt x="855" y="127"/>
                    <a:pt x="434" y="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830;p82">
            <a:extLst>
              <a:ext uri="{FF2B5EF4-FFF2-40B4-BE49-F238E27FC236}">
                <a16:creationId xmlns:a16="http://schemas.microsoft.com/office/drawing/2014/main" id="{EDFE6E45-76A5-42F8-8014-1611EFFE5FA7}"/>
              </a:ext>
            </a:extLst>
          </p:cNvPr>
          <p:cNvGrpSpPr/>
          <p:nvPr/>
        </p:nvGrpSpPr>
        <p:grpSpPr>
          <a:xfrm rot="-790651" flipH="1">
            <a:off x="1562477" y="156398"/>
            <a:ext cx="998591" cy="514276"/>
            <a:chOff x="1255637" y="720502"/>
            <a:chExt cx="761125" cy="522000"/>
          </a:xfrm>
        </p:grpSpPr>
        <p:sp>
          <p:nvSpPr>
            <p:cNvPr id="31" name="Google Shape;1831;p82">
              <a:extLst>
                <a:ext uri="{FF2B5EF4-FFF2-40B4-BE49-F238E27FC236}">
                  <a16:creationId xmlns:a16="http://schemas.microsoft.com/office/drawing/2014/main" id="{4C3552C3-D756-49EC-8878-62381FBE1D3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32;p82">
              <a:extLst>
                <a:ext uri="{FF2B5EF4-FFF2-40B4-BE49-F238E27FC236}">
                  <a16:creationId xmlns:a16="http://schemas.microsoft.com/office/drawing/2014/main" id="{F2880C0B-2783-4D40-90DD-40464153018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3;p82">
              <a:extLst>
                <a:ext uri="{FF2B5EF4-FFF2-40B4-BE49-F238E27FC236}">
                  <a16:creationId xmlns:a16="http://schemas.microsoft.com/office/drawing/2014/main" id="{F0E4AD42-2ADC-4D39-B3FB-DE8667DAB7A1}"/>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34;p82">
              <a:extLst>
                <a:ext uri="{FF2B5EF4-FFF2-40B4-BE49-F238E27FC236}">
                  <a16:creationId xmlns:a16="http://schemas.microsoft.com/office/drawing/2014/main" id="{FAA47519-1210-4F6F-9620-AF1EC2E66FCA}"/>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35;p82">
              <a:extLst>
                <a:ext uri="{FF2B5EF4-FFF2-40B4-BE49-F238E27FC236}">
                  <a16:creationId xmlns:a16="http://schemas.microsoft.com/office/drawing/2014/main" id="{951252D3-B6A7-419C-BDF7-955C17E41FCE}"/>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6010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E335C6-B3ED-47F4-9F20-FDF73BC9FBBC}"/>
              </a:ext>
            </a:extLst>
          </p:cNvPr>
          <p:cNvPicPr>
            <a:picLocks noChangeAspect="1"/>
          </p:cNvPicPr>
          <p:nvPr/>
        </p:nvPicPr>
        <p:blipFill>
          <a:blip r:embed="rId3"/>
          <a:stretch>
            <a:fillRect/>
          </a:stretch>
        </p:blipFill>
        <p:spPr>
          <a:xfrm>
            <a:off x="515155" y="509486"/>
            <a:ext cx="8113690" cy="4124528"/>
          </a:xfrm>
          <a:prstGeom prst="rect">
            <a:avLst/>
          </a:prstGeom>
        </p:spPr>
      </p:pic>
      <p:sp>
        <p:nvSpPr>
          <p:cNvPr id="7" name="Elipsa 6">
            <a:extLst>
              <a:ext uri="{FF2B5EF4-FFF2-40B4-BE49-F238E27FC236}">
                <a16:creationId xmlns:a16="http://schemas.microsoft.com/office/drawing/2014/main" id="{D49217A0-FC06-4260-8831-134DE1F62733}"/>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62B2FEB7-FB29-4A18-8FCD-48420FB54069}"/>
              </a:ext>
            </a:extLst>
          </p:cNvPr>
          <p:cNvSpPr/>
          <p:nvPr/>
        </p:nvSpPr>
        <p:spPr>
          <a:xfrm>
            <a:off x="2723001" y="2996226"/>
            <a:ext cx="2247584"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28952D8B-0C37-4BB8-8A17-699556F0DC11}"/>
              </a:ext>
            </a:extLst>
          </p:cNvPr>
          <p:cNvGrpSpPr/>
          <p:nvPr/>
        </p:nvGrpSpPr>
        <p:grpSpPr>
          <a:xfrm rot="559330">
            <a:off x="3656326" y="1573846"/>
            <a:ext cx="2326266" cy="1432344"/>
            <a:chOff x="1552150" y="303550"/>
            <a:chExt cx="6018600" cy="828456"/>
          </a:xfrm>
        </p:grpSpPr>
        <p:sp>
          <p:nvSpPr>
            <p:cNvPr id="6" name="Google Shape;684;p56">
              <a:extLst>
                <a:ext uri="{FF2B5EF4-FFF2-40B4-BE49-F238E27FC236}">
                  <a16:creationId xmlns:a16="http://schemas.microsoft.com/office/drawing/2014/main" id="{96F973A4-EB0F-4A91-A07F-63A076A2EC1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56">
              <a:extLst>
                <a:ext uri="{FF2B5EF4-FFF2-40B4-BE49-F238E27FC236}">
                  <a16:creationId xmlns:a16="http://schemas.microsoft.com/office/drawing/2014/main" id="{AA702836-D16C-4479-B0A3-866F58365CD8}"/>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726;p59">
            <a:extLst>
              <a:ext uri="{FF2B5EF4-FFF2-40B4-BE49-F238E27FC236}">
                <a16:creationId xmlns:a16="http://schemas.microsoft.com/office/drawing/2014/main" id="{40A42752-7F26-4ACF-BB81-B9181EBD785E}"/>
              </a:ext>
            </a:extLst>
          </p:cNvPr>
          <p:cNvSpPr txBox="1">
            <a:spLocks/>
          </p:cNvSpPr>
          <p:nvPr/>
        </p:nvSpPr>
        <p:spPr>
          <a:xfrm rot="575452">
            <a:off x="3775204" y="1255604"/>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Navedeni „zeleni gumb” neće biti vidljiv dok nisu moguće prijave obrazovnih programa.</a:t>
            </a:r>
          </a:p>
        </p:txBody>
      </p:sp>
    </p:spTree>
    <p:extLst>
      <p:ext uri="{BB962C8B-B14F-4D97-AF65-F5344CB8AC3E}">
        <p14:creationId xmlns:p14="http://schemas.microsoft.com/office/powerpoint/2010/main" val="718090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F242CBC-F558-453E-8360-979EBA3E2219}"/>
              </a:ext>
            </a:extLst>
          </p:cNvPr>
          <p:cNvPicPr>
            <a:picLocks noChangeAspect="1"/>
          </p:cNvPicPr>
          <p:nvPr/>
        </p:nvPicPr>
        <p:blipFill>
          <a:blip r:embed="rId3"/>
          <a:stretch>
            <a:fillRect/>
          </a:stretch>
        </p:blipFill>
        <p:spPr>
          <a:xfrm>
            <a:off x="515155" y="499758"/>
            <a:ext cx="8113690" cy="4143983"/>
          </a:xfrm>
          <a:prstGeom prst="rect">
            <a:avLst/>
          </a:prstGeom>
        </p:spPr>
      </p:pic>
      <p:pic>
        <p:nvPicPr>
          <p:cNvPr id="2" name="Slika 1"/>
          <p:cNvPicPr>
            <a:picLocks noChangeAspect="1"/>
          </p:cNvPicPr>
          <p:nvPr/>
        </p:nvPicPr>
        <p:blipFill>
          <a:blip r:embed="rId4"/>
          <a:stretch>
            <a:fillRect/>
          </a:stretch>
        </p:blipFill>
        <p:spPr>
          <a:xfrm>
            <a:off x="3352694" y="0"/>
            <a:ext cx="2567816" cy="1499746"/>
          </a:xfrm>
          <a:prstGeom prst="rect">
            <a:avLst/>
          </a:prstGeom>
        </p:spPr>
      </p:pic>
      <p:pic>
        <p:nvPicPr>
          <p:cNvPr id="4" name="Slika 3"/>
          <p:cNvPicPr>
            <a:picLocks noChangeAspect="1"/>
          </p:cNvPicPr>
          <p:nvPr/>
        </p:nvPicPr>
        <p:blipFill>
          <a:blip r:embed="rId5"/>
          <a:stretch>
            <a:fillRect/>
          </a:stretch>
        </p:blipFill>
        <p:spPr>
          <a:xfrm>
            <a:off x="4434278" y="1227521"/>
            <a:ext cx="137722" cy="298730"/>
          </a:xfrm>
          <a:prstGeom prst="rect">
            <a:avLst/>
          </a:prstGeom>
        </p:spPr>
      </p:pic>
      <p:sp>
        <p:nvSpPr>
          <p:cNvPr id="5" name="Pravokutnik 4"/>
          <p:cNvSpPr/>
          <p:nvPr/>
        </p:nvSpPr>
        <p:spPr>
          <a:xfrm rot="595444">
            <a:off x="3341890" y="242042"/>
            <a:ext cx="2589428" cy="1015663"/>
          </a:xfrm>
          <a:prstGeom prst="rect">
            <a:avLst/>
          </a:prstGeom>
        </p:spPr>
        <p:txBody>
          <a:bodyPr wrap="square">
            <a:spAutoFit/>
          </a:bodyPr>
          <a:lstStyle/>
          <a:p>
            <a:pPr algn="ctr"/>
            <a:r>
              <a:rPr lang="hr-HR" sz="1200" b="1" dirty="0">
                <a:latin typeface="Barlow" panose="020B0604020202020204" charset="-18"/>
              </a:rPr>
              <a:t>Prilikom odabira programa, otvorit će se skočni prozor </a:t>
            </a:r>
            <a:r>
              <a:rPr lang="hr-HR" sz="1200" b="1" dirty="0" smtClean="0">
                <a:latin typeface="Barlow" panose="020B0604020202020204" charset="-18"/>
              </a:rPr>
              <a:t>za </a:t>
            </a:r>
            <a:r>
              <a:rPr lang="hr-HR" sz="1200" b="1" dirty="0">
                <a:latin typeface="Barlow" panose="020B0604020202020204" charset="-18"/>
              </a:rPr>
              <a:t>odabir stranih jezika </a:t>
            </a:r>
            <a:r>
              <a:rPr lang="hr-HR" sz="1200" b="1" dirty="0" smtClean="0">
                <a:latin typeface="Barlow" panose="020B0604020202020204" charset="-18"/>
              </a:rPr>
              <a:t>(1. i 2.) te </a:t>
            </a:r>
            <a:r>
              <a:rPr lang="hr-HR" sz="1200" b="1" dirty="0">
                <a:latin typeface="Barlow" panose="020B0604020202020204" charset="-18"/>
              </a:rPr>
              <a:t>odabir izbornih </a:t>
            </a:r>
            <a:r>
              <a:rPr lang="hr-HR" sz="1200" b="1" dirty="0" smtClean="0">
                <a:latin typeface="Barlow" panose="020B0604020202020204" charset="-18"/>
              </a:rPr>
              <a:t>predmeta. Navedeno se MORA izabrati.</a:t>
            </a:r>
            <a:endParaRPr lang="hr-HR" sz="1200" b="1" dirty="0">
              <a:latin typeface="Barlow" panose="020B0604020202020204" charset="-18"/>
            </a:endParaRPr>
          </a:p>
        </p:txBody>
      </p:sp>
    </p:spTree>
    <p:extLst>
      <p:ext uri="{BB962C8B-B14F-4D97-AF65-F5344CB8AC3E}">
        <p14:creationId xmlns:p14="http://schemas.microsoft.com/office/powerpoint/2010/main" val="1156111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AD091EC-69DD-4114-9E9C-A11B1BA836C3}"/>
              </a:ext>
            </a:extLst>
          </p:cNvPr>
          <p:cNvPicPr>
            <a:picLocks noChangeAspect="1"/>
          </p:cNvPicPr>
          <p:nvPr/>
        </p:nvPicPr>
        <p:blipFill>
          <a:blip r:embed="rId3"/>
          <a:stretch>
            <a:fillRect/>
          </a:stretch>
        </p:blipFill>
        <p:spPr>
          <a:xfrm>
            <a:off x="515155" y="658643"/>
            <a:ext cx="8113690" cy="3826213"/>
          </a:xfrm>
          <a:prstGeom prst="rect">
            <a:avLst/>
          </a:prstGeom>
        </p:spPr>
      </p:pic>
      <p:sp>
        <p:nvSpPr>
          <p:cNvPr id="9" name="Elipsa 8">
            <a:extLst>
              <a:ext uri="{FF2B5EF4-FFF2-40B4-BE49-F238E27FC236}">
                <a16:creationId xmlns:a16="http://schemas.microsoft.com/office/drawing/2014/main" id="{71D953F5-4EBC-4C91-A832-582E0B863677}"/>
              </a:ext>
            </a:extLst>
          </p:cNvPr>
          <p:cNvSpPr/>
          <p:nvPr/>
        </p:nvSpPr>
        <p:spPr>
          <a:xfrm>
            <a:off x="515155" y="233116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4" name="Google Shape;683;p56">
            <a:extLst>
              <a:ext uri="{FF2B5EF4-FFF2-40B4-BE49-F238E27FC236}">
                <a16:creationId xmlns:a16="http://schemas.microsoft.com/office/drawing/2014/main" id="{5FE36BD6-DB1B-4C30-9D91-B61D2B3CE8B8}"/>
              </a:ext>
            </a:extLst>
          </p:cNvPr>
          <p:cNvGrpSpPr/>
          <p:nvPr/>
        </p:nvGrpSpPr>
        <p:grpSpPr>
          <a:xfrm rot="559330">
            <a:off x="1965101" y="-200437"/>
            <a:ext cx="2326266" cy="1432344"/>
            <a:chOff x="1552150" y="303550"/>
            <a:chExt cx="6018600" cy="828456"/>
          </a:xfrm>
        </p:grpSpPr>
        <p:sp>
          <p:nvSpPr>
            <p:cNvPr id="5" name="Google Shape;684;p56">
              <a:extLst>
                <a:ext uri="{FF2B5EF4-FFF2-40B4-BE49-F238E27FC236}">
                  <a16:creationId xmlns:a16="http://schemas.microsoft.com/office/drawing/2014/main" id="{8BFEEFA8-B158-4DEA-8227-0B11F8374216}"/>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6">
              <a:extLst>
                <a:ext uri="{FF2B5EF4-FFF2-40B4-BE49-F238E27FC236}">
                  <a16:creationId xmlns:a16="http://schemas.microsoft.com/office/drawing/2014/main" id="{F5401F53-EB92-4D35-A397-9D61382DC6D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726;p59">
            <a:extLst>
              <a:ext uri="{FF2B5EF4-FFF2-40B4-BE49-F238E27FC236}">
                <a16:creationId xmlns:a16="http://schemas.microsoft.com/office/drawing/2014/main" id="{E674D5B1-F2BA-4CD9-B1C0-990941BB8E41}"/>
              </a:ext>
            </a:extLst>
          </p:cNvPr>
          <p:cNvSpPr txBox="1">
            <a:spLocks/>
          </p:cNvSpPr>
          <p:nvPr/>
        </p:nvSpPr>
        <p:spPr>
          <a:xfrm rot="575452">
            <a:off x="2083978" y="-397481"/>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Odabrani obrazovni program prikazat će se na kartici </a:t>
            </a:r>
            <a:r>
              <a:rPr lang="pl-PL" sz="1200" b="1" i="1"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Moj</a:t>
            </a: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 </a:t>
            </a:r>
            <a:r>
              <a:rPr lang="pl-PL" sz="1200" b="1" i="1"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odabir</a:t>
            </a: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 </a:t>
            </a:r>
          </a:p>
        </p:txBody>
      </p:sp>
    </p:spTree>
    <p:extLst>
      <p:ext uri="{BB962C8B-B14F-4D97-AF65-F5344CB8AC3E}">
        <p14:creationId xmlns:p14="http://schemas.microsoft.com/office/powerpoint/2010/main" val="3314422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72BE500-4840-4B2B-98F0-23411634E435}"/>
              </a:ext>
            </a:extLst>
          </p:cNvPr>
          <p:cNvPicPr>
            <a:picLocks noChangeAspect="1"/>
          </p:cNvPicPr>
          <p:nvPr/>
        </p:nvPicPr>
        <p:blipFill>
          <a:blip r:embed="rId3"/>
          <a:stretch>
            <a:fillRect/>
          </a:stretch>
        </p:blipFill>
        <p:spPr>
          <a:xfrm>
            <a:off x="515155" y="490031"/>
            <a:ext cx="8113690" cy="4163438"/>
          </a:xfrm>
          <a:prstGeom prst="rect">
            <a:avLst/>
          </a:prstGeom>
        </p:spPr>
      </p:pic>
      <p:sp>
        <p:nvSpPr>
          <p:cNvPr id="10" name="Elipsa 9">
            <a:extLst>
              <a:ext uri="{FF2B5EF4-FFF2-40B4-BE49-F238E27FC236}">
                <a16:creationId xmlns:a16="http://schemas.microsoft.com/office/drawing/2014/main" id="{EFE871F2-8F1A-4B6B-8F41-1CEAB4C3D84C}"/>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17A885B1-B735-41A5-8CED-82DE3343044B}"/>
              </a:ext>
            </a:extLst>
          </p:cNvPr>
          <p:cNvSpPr/>
          <p:nvPr/>
        </p:nvSpPr>
        <p:spPr>
          <a:xfrm>
            <a:off x="2732729" y="3171324"/>
            <a:ext cx="2247584"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8B95B2AA-0E40-4D12-9E3D-4DCEC1B8809D}"/>
              </a:ext>
            </a:extLst>
          </p:cNvPr>
          <p:cNvGrpSpPr/>
          <p:nvPr/>
        </p:nvGrpSpPr>
        <p:grpSpPr>
          <a:xfrm rot="559330">
            <a:off x="3656326" y="1578291"/>
            <a:ext cx="2326266" cy="1432344"/>
            <a:chOff x="1552150" y="303550"/>
            <a:chExt cx="6018600" cy="828456"/>
          </a:xfrm>
        </p:grpSpPr>
        <p:sp>
          <p:nvSpPr>
            <p:cNvPr id="6" name="Google Shape;684;p56">
              <a:extLst>
                <a:ext uri="{FF2B5EF4-FFF2-40B4-BE49-F238E27FC236}">
                  <a16:creationId xmlns:a16="http://schemas.microsoft.com/office/drawing/2014/main" id="{D1F0B918-48D7-42DA-8C42-0318B336DA7F}"/>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00BA2E4E-5659-4406-987F-37AAF814288C}"/>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726;p59">
            <a:extLst>
              <a:ext uri="{FF2B5EF4-FFF2-40B4-BE49-F238E27FC236}">
                <a16:creationId xmlns:a16="http://schemas.microsoft.com/office/drawing/2014/main" id="{F47734A6-2D3F-4BBE-9756-B7769E0C8F15}"/>
              </a:ext>
            </a:extLst>
          </p:cNvPr>
          <p:cNvSpPr txBox="1">
            <a:spLocks/>
          </p:cNvSpPr>
          <p:nvPr/>
        </p:nvSpPr>
        <p:spPr>
          <a:xfrm rot="575452">
            <a:off x="3775204" y="1255604"/>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Ako ste već prijavili 6 obrazovnih programa, GUMB </a:t>
            </a:r>
            <a:r>
              <a:rPr lang="hr-HR" sz="1200" b="1" i="0" u="none" strike="noStrike" baseline="0" dirty="0" smtClean="0">
                <a:solidFill>
                  <a:srgbClr val="000000"/>
                </a:solidFill>
                <a:effectLst>
                  <a:outerShdw blurRad="38100" dist="38100" dir="2700000" algn="tl">
                    <a:srgbClr val="000000">
                      <a:alpha val="43137"/>
                    </a:srgbClr>
                  </a:outerShdw>
                </a:effectLst>
                <a:latin typeface="Barlow" panose="00000500000000000000" pitchFamily="2" charset="-18"/>
              </a:rPr>
              <a:t>će postati siv i </a:t>
            </a: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više nećete moći dodati niti jedan.</a:t>
            </a:r>
          </a:p>
        </p:txBody>
      </p:sp>
    </p:spTree>
    <p:extLst>
      <p:ext uri="{BB962C8B-B14F-4D97-AF65-F5344CB8AC3E}">
        <p14:creationId xmlns:p14="http://schemas.microsoft.com/office/powerpoint/2010/main" val="332239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ECEEB5F-41DB-4F54-8A42-6647DADD53BD}"/>
              </a:ext>
            </a:extLst>
          </p:cNvPr>
          <p:cNvPicPr>
            <a:picLocks noChangeAspect="1"/>
          </p:cNvPicPr>
          <p:nvPr/>
        </p:nvPicPr>
        <p:blipFill>
          <a:blip r:embed="rId3"/>
          <a:stretch>
            <a:fillRect/>
          </a:stretch>
        </p:blipFill>
        <p:spPr>
          <a:xfrm>
            <a:off x="515155" y="496516"/>
            <a:ext cx="8113690" cy="4150468"/>
          </a:xfrm>
          <a:prstGeom prst="rect">
            <a:avLst/>
          </a:prstGeom>
        </p:spPr>
      </p:pic>
      <p:sp>
        <p:nvSpPr>
          <p:cNvPr id="12" name="Elipsa 11">
            <a:extLst>
              <a:ext uri="{FF2B5EF4-FFF2-40B4-BE49-F238E27FC236}">
                <a16:creationId xmlns:a16="http://schemas.microsoft.com/office/drawing/2014/main" id="{FD36DC0B-A973-4394-8E18-998B6F64D1DD}"/>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3" name="Elipsa 12">
            <a:extLst>
              <a:ext uri="{FF2B5EF4-FFF2-40B4-BE49-F238E27FC236}">
                <a16:creationId xmlns:a16="http://schemas.microsoft.com/office/drawing/2014/main" id="{8B183EA7-4CC9-4328-ABDA-039A7DE01129}"/>
              </a:ext>
            </a:extLst>
          </p:cNvPr>
          <p:cNvSpPr/>
          <p:nvPr/>
        </p:nvSpPr>
        <p:spPr>
          <a:xfrm>
            <a:off x="2693818" y="3852260"/>
            <a:ext cx="2247584"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EF008FBB-774A-4431-877E-B2309A2AA61F}"/>
              </a:ext>
            </a:extLst>
          </p:cNvPr>
          <p:cNvGrpSpPr/>
          <p:nvPr/>
        </p:nvGrpSpPr>
        <p:grpSpPr>
          <a:xfrm rot="559330">
            <a:off x="3778268" y="2410090"/>
            <a:ext cx="2326266" cy="1432344"/>
            <a:chOff x="1552150" y="303550"/>
            <a:chExt cx="6018600" cy="828456"/>
          </a:xfrm>
        </p:grpSpPr>
        <p:sp>
          <p:nvSpPr>
            <p:cNvPr id="6" name="Google Shape;684;p56">
              <a:extLst>
                <a:ext uri="{FF2B5EF4-FFF2-40B4-BE49-F238E27FC236}">
                  <a16:creationId xmlns:a16="http://schemas.microsoft.com/office/drawing/2014/main" id="{D57D8F59-CEC6-4853-9202-000B07462D8C}"/>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6BD18E26-14BB-4782-B641-B2B6A9CE43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726;p59">
            <a:extLst>
              <a:ext uri="{FF2B5EF4-FFF2-40B4-BE49-F238E27FC236}">
                <a16:creationId xmlns:a16="http://schemas.microsoft.com/office/drawing/2014/main" id="{21626E98-0E85-4B1E-ADDA-1F8A3997D421}"/>
              </a:ext>
            </a:extLst>
          </p:cNvPr>
          <p:cNvSpPr txBox="1">
            <a:spLocks/>
          </p:cNvSpPr>
          <p:nvPr/>
        </p:nvSpPr>
        <p:spPr>
          <a:xfrm rot="575452">
            <a:off x="3935307" y="2091848"/>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Na listu nije moguće dodati program koji ste već dodali. U tom slučaju pojavit će se crveni gumb gdje program možete maknuti s liste.</a:t>
            </a:r>
          </a:p>
        </p:txBody>
      </p:sp>
    </p:spTree>
    <p:extLst>
      <p:ext uri="{BB962C8B-B14F-4D97-AF65-F5344CB8AC3E}">
        <p14:creationId xmlns:p14="http://schemas.microsoft.com/office/powerpoint/2010/main" val="26283311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9D78B6B-2A2D-4A9B-A049-6FACAD041F79}"/>
              </a:ext>
            </a:extLst>
          </p:cNvPr>
          <p:cNvPicPr>
            <a:picLocks noChangeAspect="1"/>
          </p:cNvPicPr>
          <p:nvPr/>
        </p:nvPicPr>
        <p:blipFill>
          <a:blip r:embed="rId3"/>
          <a:stretch>
            <a:fillRect/>
          </a:stretch>
        </p:blipFill>
        <p:spPr>
          <a:xfrm>
            <a:off x="515155" y="499758"/>
            <a:ext cx="8113690" cy="4143983"/>
          </a:xfrm>
          <a:prstGeom prst="rect">
            <a:avLst/>
          </a:prstGeom>
        </p:spPr>
      </p:pic>
      <p:sp>
        <p:nvSpPr>
          <p:cNvPr id="11" name="Elipsa 10">
            <a:extLst>
              <a:ext uri="{FF2B5EF4-FFF2-40B4-BE49-F238E27FC236}">
                <a16:creationId xmlns:a16="http://schemas.microsoft.com/office/drawing/2014/main" id="{66AFFD19-FAA6-446B-857F-2E2FD0B4260C}"/>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4" name="Elipsa 13">
            <a:extLst>
              <a:ext uri="{FF2B5EF4-FFF2-40B4-BE49-F238E27FC236}">
                <a16:creationId xmlns:a16="http://schemas.microsoft.com/office/drawing/2014/main" id="{1AC2E355-4514-41EC-A78D-3A4BD805A5AE}"/>
              </a:ext>
            </a:extLst>
          </p:cNvPr>
          <p:cNvSpPr/>
          <p:nvPr/>
        </p:nvSpPr>
        <p:spPr>
          <a:xfrm>
            <a:off x="3448208" y="1819178"/>
            <a:ext cx="2247584" cy="148822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6668089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CDDA617-6D5E-457E-BAD1-150488AEAACB}"/>
              </a:ext>
            </a:extLst>
          </p:cNvPr>
          <p:cNvPicPr>
            <a:picLocks noChangeAspect="1"/>
          </p:cNvPicPr>
          <p:nvPr/>
        </p:nvPicPr>
        <p:blipFill>
          <a:blip r:embed="rId3"/>
          <a:stretch>
            <a:fillRect/>
          </a:stretch>
        </p:blipFill>
        <p:spPr>
          <a:xfrm>
            <a:off x="515155" y="493273"/>
            <a:ext cx="8113690" cy="4156953"/>
          </a:xfrm>
          <a:prstGeom prst="rect">
            <a:avLst/>
          </a:prstGeom>
        </p:spPr>
      </p:pic>
      <p:sp>
        <p:nvSpPr>
          <p:cNvPr id="14" name="Elipsa 13">
            <a:extLst>
              <a:ext uri="{FF2B5EF4-FFF2-40B4-BE49-F238E27FC236}">
                <a16:creationId xmlns:a16="http://schemas.microsoft.com/office/drawing/2014/main" id="{6DE7C0C5-346D-4923-957B-450AA0EF0643}"/>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5" name="Elipsa 14">
            <a:extLst>
              <a:ext uri="{FF2B5EF4-FFF2-40B4-BE49-F238E27FC236}">
                <a16:creationId xmlns:a16="http://schemas.microsoft.com/office/drawing/2014/main" id="{6076E35A-A657-49D8-92AE-99246451F161}"/>
              </a:ext>
            </a:extLst>
          </p:cNvPr>
          <p:cNvSpPr/>
          <p:nvPr/>
        </p:nvSpPr>
        <p:spPr>
          <a:xfrm>
            <a:off x="8128670" y="2149592"/>
            <a:ext cx="39276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6" name="Elipsa 15">
            <a:extLst>
              <a:ext uri="{FF2B5EF4-FFF2-40B4-BE49-F238E27FC236}">
                <a16:creationId xmlns:a16="http://schemas.microsoft.com/office/drawing/2014/main" id="{F8A94466-4B9C-4340-8E6B-4AF344C416C8}"/>
              </a:ext>
            </a:extLst>
          </p:cNvPr>
          <p:cNvSpPr/>
          <p:nvPr/>
        </p:nvSpPr>
        <p:spPr>
          <a:xfrm>
            <a:off x="6975751" y="4296164"/>
            <a:ext cx="1653093"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6" name="Google Shape;683;p56">
            <a:extLst>
              <a:ext uri="{FF2B5EF4-FFF2-40B4-BE49-F238E27FC236}">
                <a16:creationId xmlns:a16="http://schemas.microsoft.com/office/drawing/2014/main" id="{2F2C25D4-2115-4A05-B67D-8FD63F598C9E}"/>
              </a:ext>
            </a:extLst>
          </p:cNvPr>
          <p:cNvGrpSpPr/>
          <p:nvPr/>
        </p:nvGrpSpPr>
        <p:grpSpPr>
          <a:xfrm>
            <a:off x="6261172" y="789426"/>
            <a:ext cx="1750979" cy="1070195"/>
            <a:chOff x="1552150" y="303550"/>
            <a:chExt cx="6018600" cy="828456"/>
          </a:xfrm>
        </p:grpSpPr>
        <p:sp>
          <p:nvSpPr>
            <p:cNvPr id="7"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6187624" y="911735"/>
            <a:ext cx="1898073" cy="646331"/>
          </a:xfrm>
          <a:prstGeom prst="rect">
            <a:avLst/>
          </a:prstGeom>
        </p:spPr>
        <p:txBody>
          <a:bodyPr wrap="square">
            <a:spAutoFit/>
          </a:bodyPr>
          <a:lstStyle/>
          <a:p>
            <a:pPr algn="ctr"/>
            <a:r>
              <a:rPr lang="hr-HR" sz="1200" b="1" dirty="0">
                <a:latin typeface="Barlow" panose="020B0604020202020204" charset="-18"/>
              </a:rPr>
              <a:t>Odabrane obrazovne programe moguće je obrisati s liste </a:t>
            </a:r>
            <a:r>
              <a:rPr lang="hr-HR" sz="1200" b="1" dirty="0" smtClean="0">
                <a:latin typeface="Barlow" panose="020B0604020202020204" charset="-18"/>
              </a:rPr>
              <a:t>prioriteta. </a:t>
            </a:r>
            <a:endParaRPr lang="hr-HR" sz="1200" b="1" dirty="0">
              <a:latin typeface="Barlow" panose="020B0604020202020204" charset="-18"/>
            </a:endParaRPr>
          </a:p>
        </p:txBody>
      </p:sp>
      <p:grpSp>
        <p:nvGrpSpPr>
          <p:cNvPr id="10" name="Google Shape;683;p56">
            <a:extLst>
              <a:ext uri="{FF2B5EF4-FFF2-40B4-BE49-F238E27FC236}">
                <a16:creationId xmlns:a16="http://schemas.microsoft.com/office/drawing/2014/main" id="{2F2C25D4-2115-4A05-B67D-8FD63F598C9E}"/>
              </a:ext>
            </a:extLst>
          </p:cNvPr>
          <p:cNvGrpSpPr/>
          <p:nvPr/>
        </p:nvGrpSpPr>
        <p:grpSpPr>
          <a:xfrm>
            <a:off x="3305536" y="277581"/>
            <a:ext cx="2208573" cy="1070195"/>
            <a:chOff x="1552150" y="303550"/>
            <a:chExt cx="6018600" cy="828456"/>
          </a:xfrm>
        </p:grpSpPr>
        <p:sp>
          <p:nvSpPr>
            <p:cNvPr id="11"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Pravokutnik 12"/>
          <p:cNvSpPr/>
          <p:nvPr/>
        </p:nvSpPr>
        <p:spPr>
          <a:xfrm>
            <a:off x="3423870" y="307557"/>
            <a:ext cx="1971903" cy="830997"/>
          </a:xfrm>
          <a:prstGeom prst="rect">
            <a:avLst/>
          </a:prstGeom>
        </p:spPr>
        <p:txBody>
          <a:bodyPr wrap="square">
            <a:spAutoFit/>
          </a:bodyPr>
          <a:lstStyle/>
          <a:p>
            <a:pPr algn="ctr"/>
            <a:r>
              <a:rPr lang="hr-HR" sz="1200" b="1" dirty="0">
                <a:latin typeface="Barlow" panose="020B0604020202020204" charset="-18"/>
              </a:rPr>
              <a:t>Na ovoj kartici nalaze se odabrani programi poredani po prioritetima tzv. lista prioriteta. </a:t>
            </a:r>
          </a:p>
        </p:txBody>
      </p:sp>
    </p:spTree>
    <p:extLst>
      <p:ext uri="{BB962C8B-B14F-4D97-AF65-F5344CB8AC3E}">
        <p14:creationId xmlns:p14="http://schemas.microsoft.com/office/powerpoint/2010/main" val="3517139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DCD2831-9368-47FA-8A4E-DB26EA6E3D9E}"/>
              </a:ext>
            </a:extLst>
          </p:cNvPr>
          <p:cNvPicPr>
            <a:picLocks noChangeAspect="1"/>
          </p:cNvPicPr>
          <p:nvPr/>
        </p:nvPicPr>
        <p:blipFill>
          <a:blip r:embed="rId3"/>
          <a:stretch>
            <a:fillRect/>
          </a:stretch>
        </p:blipFill>
        <p:spPr>
          <a:xfrm>
            <a:off x="515155" y="509486"/>
            <a:ext cx="8113690" cy="4124528"/>
          </a:xfrm>
          <a:prstGeom prst="rect">
            <a:avLst/>
          </a:prstGeom>
        </p:spPr>
      </p:pic>
      <p:sp>
        <p:nvSpPr>
          <p:cNvPr id="6" name="Elipsa 5">
            <a:extLst>
              <a:ext uri="{FF2B5EF4-FFF2-40B4-BE49-F238E27FC236}">
                <a16:creationId xmlns:a16="http://schemas.microsoft.com/office/drawing/2014/main" id="{C3C0A2AD-4513-48E2-B54D-88B9FE70D014}"/>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9" name="Google Shape;683;p56">
            <a:extLst>
              <a:ext uri="{FF2B5EF4-FFF2-40B4-BE49-F238E27FC236}">
                <a16:creationId xmlns:a16="http://schemas.microsoft.com/office/drawing/2014/main" id="{2F2C25D4-2115-4A05-B67D-8FD63F598C9E}"/>
              </a:ext>
            </a:extLst>
          </p:cNvPr>
          <p:cNvGrpSpPr/>
          <p:nvPr/>
        </p:nvGrpSpPr>
        <p:grpSpPr>
          <a:xfrm>
            <a:off x="7110918" y="924127"/>
            <a:ext cx="1750979" cy="1070195"/>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Elipsa 11">
            <a:extLst>
              <a:ext uri="{FF2B5EF4-FFF2-40B4-BE49-F238E27FC236}">
                <a16:creationId xmlns:a16="http://schemas.microsoft.com/office/drawing/2014/main" id="{5FF10518-357A-4B23-8022-9DB5F96A3A09}"/>
              </a:ext>
            </a:extLst>
          </p:cNvPr>
          <p:cNvSpPr/>
          <p:nvPr/>
        </p:nvSpPr>
        <p:spPr>
          <a:xfrm>
            <a:off x="7253023" y="2060592"/>
            <a:ext cx="1375822"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3" name="Google Shape;726;p59">
            <a:extLst>
              <a:ext uri="{FF2B5EF4-FFF2-40B4-BE49-F238E27FC236}">
                <a16:creationId xmlns:a16="http://schemas.microsoft.com/office/drawing/2014/main" id="{B07037F9-1982-4796-A874-1554E238B6BA}"/>
              </a:ext>
            </a:extLst>
          </p:cNvPr>
          <p:cNvSpPr txBox="1">
            <a:spLocks/>
          </p:cNvSpPr>
          <p:nvPr/>
        </p:nvSpPr>
        <p:spPr>
          <a:xfrm>
            <a:off x="7110917" y="509486"/>
            <a:ext cx="1750979"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Uz pomoć </a:t>
            </a:r>
            <a:r>
              <a:rPr lang="hr-HR" sz="1200" b="1" i="0" u="none" strike="noStrike" baseline="0" dirty="0" smtClean="0">
                <a:solidFill>
                  <a:srgbClr val="000000"/>
                </a:solidFill>
                <a:effectLst>
                  <a:outerShdw blurRad="38100" dist="38100" dir="2700000" algn="tl">
                    <a:srgbClr val="000000">
                      <a:alpha val="43137"/>
                    </a:srgbClr>
                  </a:outerShdw>
                </a:effectLst>
                <a:latin typeface="Barlow" panose="00000500000000000000" pitchFamily="2" charset="-18"/>
              </a:rPr>
              <a:t>strelica </a:t>
            </a: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pomičeš programe po svojem prioritetu</a:t>
            </a:r>
          </a:p>
        </p:txBody>
      </p:sp>
    </p:spTree>
    <p:extLst>
      <p:ext uri="{BB962C8B-B14F-4D97-AF65-F5344CB8AC3E}">
        <p14:creationId xmlns:p14="http://schemas.microsoft.com/office/powerpoint/2010/main" val="2143522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31FE5BB-C630-46FC-AAB5-29F0975DCA62}"/>
              </a:ext>
            </a:extLst>
          </p:cNvPr>
          <p:cNvPicPr>
            <a:picLocks noChangeAspect="1"/>
          </p:cNvPicPr>
          <p:nvPr/>
        </p:nvPicPr>
        <p:blipFill>
          <a:blip r:embed="rId3"/>
          <a:stretch>
            <a:fillRect/>
          </a:stretch>
        </p:blipFill>
        <p:spPr>
          <a:xfrm>
            <a:off x="515155" y="499758"/>
            <a:ext cx="8113690" cy="4143983"/>
          </a:xfrm>
          <a:prstGeom prst="rect">
            <a:avLst/>
          </a:prstGeom>
        </p:spPr>
      </p:pic>
      <p:sp>
        <p:nvSpPr>
          <p:cNvPr id="8" name="Elipsa 7">
            <a:extLst>
              <a:ext uri="{FF2B5EF4-FFF2-40B4-BE49-F238E27FC236}">
                <a16:creationId xmlns:a16="http://schemas.microsoft.com/office/drawing/2014/main" id="{5585122A-9107-4D9E-8ACD-07B35B9AEBA2}"/>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EA8AA751-BC05-46DF-950B-5A147E952566}"/>
              </a:ext>
            </a:extLst>
          </p:cNvPr>
          <p:cNvSpPr/>
          <p:nvPr/>
        </p:nvSpPr>
        <p:spPr>
          <a:xfrm>
            <a:off x="4704534" y="4305487"/>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13" name="Google Shape;683;p56">
            <a:extLst>
              <a:ext uri="{FF2B5EF4-FFF2-40B4-BE49-F238E27FC236}">
                <a16:creationId xmlns:a16="http://schemas.microsoft.com/office/drawing/2014/main" id="{2F2C25D4-2115-4A05-B67D-8FD63F598C9E}"/>
              </a:ext>
            </a:extLst>
          </p:cNvPr>
          <p:cNvGrpSpPr/>
          <p:nvPr/>
        </p:nvGrpSpPr>
        <p:grpSpPr>
          <a:xfrm>
            <a:off x="4390351" y="124483"/>
            <a:ext cx="1977664" cy="1233262"/>
            <a:chOff x="1552150" y="303550"/>
            <a:chExt cx="6018600" cy="828456"/>
          </a:xfrm>
        </p:grpSpPr>
        <p:sp>
          <p:nvSpPr>
            <p:cNvPr id="14"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4430428" y="124483"/>
            <a:ext cx="1897510" cy="1015663"/>
          </a:xfrm>
          <a:prstGeom prst="rect">
            <a:avLst/>
          </a:prstGeom>
        </p:spPr>
        <p:txBody>
          <a:bodyPr wrap="square">
            <a:spAutoFit/>
          </a:bodyPr>
          <a:lstStyle/>
          <a:p>
            <a:pPr algn="ctr"/>
            <a:r>
              <a:rPr lang="hr-HR" sz="1200" b="1" dirty="0" smtClean="0">
                <a:latin typeface="Barlow" panose="020B0604020202020204" charset="-18"/>
              </a:rPr>
              <a:t>Klikom na gumb Dodaj program mogu se pretraživati </a:t>
            </a:r>
            <a:r>
              <a:rPr lang="hr-HR" sz="1200" b="1" dirty="0">
                <a:latin typeface="Barlow" panose="020B0604020202020204" charset="-18"/>
              </a:rPr>
              <a:t>i dodavati </a:t>
            </a:r>
            <a:r>
              <a:rPr lang="hr-HR" sz="1200" b="1" dirty="0" smtClean="0">
                <a:latin typeface="Barlow" panose="020B0604020202020204" charset="-18"/>
              </a:rPr>
              <a:t>novi obrazovni programi </a:t>
            </a:r>
            <a:r>
              <a:rPr lang="hr-HR" sz="1200" b="1" dirty="0">
                <a:latin typeface="Barlow" panose="020B0604020202020204" charset="-18"/>
              </a:rPr>
              <a:t>na listu prioriteta. </a:t>
            </a:r>
          </a:p>
        </p:txBody>
      </p:sp>
    </p:spTree>
    <p:extLst>
      <p:ext uri="{BB962C8B-B14F-4D97-AF65-F5344CB8AC3E}">
        <p14:creationId xmlns:p14="http://schemas.microsoft.com/office/powerpoint/2010/main" val="2099005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0" b="1" dirty="0" smtClean="0">
                <a:solidFill>
                  <a:schemeClr val="accent4">
                    <a:lumMod val="75000"/>
                  </a:schemeClr>
                </a:solidFill>
              </a:rPr>
              <a:t>!!!</a:t>
            </a:r>
            <a:endParaRPr lang="hr-HR" sz="3600" b="1" dirty="0">
              <a:solidFill>
                <a:schemeClr val="accent4">
                  <a:lumMod val="75000"/>
                </a:schemeClr>
              </a:solidFill>
            </a:endParaRPr>
          </a:p>
        </p:txBody>
      </p:sp>
      <p:sp>
        <p:nvSpPr>
          <p:cNvPr id="3" name="Rezervirano mjesto teksta 2"/>
          <p:cNvSpPr>
            <a:spLocks noGrp="1"/>
          </p:cNvSpPr>
          <p:nvPr>
            <p:ph type="body" idx="1"/>
          </p:nvPr>
        </p:nvSpPr>
        <p:spPr>
          <a:xfrm>
            <a:off x="720000" y="1182254"/>
            <a:ext cx="7703100" cy="3504173"/>
          </a:xfrm>
        </p:spPr>
        <p:txBody>
          <a:bodyPr/>
          <a:lstStyle/>
          <a:p>
            <a:pPr algn="just"/>
            <a:r>
              <a:rPr lang="hr-HR" b="1" dirty="0"/>
              <a:t>Programi obrazovanja koji se žele upisati, dodaju se na listu prioriteta koja se može mijenjati do roka navedenoga u </a:t>
            </a:r>
            <a:r>
              <a:rPr lang="hr-HR" b="1" dirty="0" smtClean="0"/>
              <a:t>Kalendaru.</a:t>
            </a:r>
          </a:p>
          <a:p>
            <a:pPr marL="152400" indent="0" algn="just">
              <a:buNone/>
            </a:pPr>
            <a:endParaRPr lang="hr-HR" b="1" dirty="0"/>
          </a:p>
          <a:p>
            <a:pPr algn="just"/>
            <a:r>
              <a:rPr lang="hr-HR" b="1" dirty="0"/>
              <a:t>Listu prioriteta treba pažljivo pripremiti tako da se na vrh liste postavi program obrazovanja koji se najviše želi upisati, a zatim i ostali, željenim redoslijedom. </a:t>
            </a:r>
            <a:endParaRPr lang="hr-HR" b="1" dirty="0" smtClean="0"/>
          </a:p>
          <a:p>
            <a:pPr algn="just"/>
            <a:endParaRPr lang="hr-HR" b="1" dirty="0"/>
          </a:p>
          <a:p>
            <a:pPr algn="just"/>
            <a:r>
              <a:rPr lang="hr-HR" b="1" dirty="0"/>
              <a:t>Važno je da kandidati provjere jesu li im svi programi obrazovanja na listi prioriteta poredani prema njihovim željama i mogućnostima jer nakon zaključavanja odabira programa odnosno škola, nikakve izmjene više neće biti moguće. Važno je, također, da se na listi prioriteta nalaze samo programi obrazovanja koje kandidat doista namjerava upisati</a:t>
            </a:r>
            <a:r>
              <a:rPr lang="hr-HR" b="1" dirty="0" smtClean="0"/>
              <a:t>.</a:t>
            </a:r>
          </a:p>
          <a:p>
            <a:pPr algn="just"/>
            <a:endParaRPr lang="hr-HR" b="1" dirty="0"/>
          </a:p>
          <a:p>
            <a:pPr algn="just"/>
            <a:r>
              <a:rPr lang="hr-HR" b="1" dirty="0" smtClean="0"/>
              <a:t>Programi </a:t>
            </a:r>
            <a:r>
              <a:rPr lang="hr-HR" b="1" dirty="0"/>
              <a:t>obrazovanja za koje škole provode dodatne provjere imaju raniji rok prijave te ih je nužno prijaviti do roka navedenog u </a:t>
            </a:r>
            <a:r>
              <a:rPr lang="hr-HR" b="1" dirty="0" smtClean="0"/>
              <a:t>Kalendaru. </a:t>
            </a:r>
            <a:r>
              <a:rPr lang="hr-HR" b="1" dirty="0"/>
              <a:t>Ne brisati programe s ranijim rokom prijave, jer ih kasnije nećete moći ponovno upisati! Dodatne bodove unose srednje škole u sustav</a:t>
            </a:r>
            <a:r>
              <a:rPr lang="hr-HR" b="1" dirty="0" smtClean="0"/>
              <a:t>.</a:t>
            </a:r>
          </a:p>
          <a:p>
            <a:pPr algn="just"/>
            <a:endParaRPr lang="hr-HR" b="1" dirty="0" smtClean="0"/>
          </a:p>
          <a:p>
            <a:pPr algn="just"/>
            <a:r>
              <a:rPr lang="hr-HR" b="1" dirty="0"/>
              <a:t>Ako kandidat nije zadovoljio potrebne preduvjete za upis nekog od prijavljenih programa obrazovanja, navedeno će biti vidljivo na detaljnom prikazu bodovanja za prijavljeni program obrazovanja u svakom trenutku. Kandidat takve programe obrazovanja može obrisati sa svoje liste, ako ne postoji mogućnost zadovoljenja potrebnih preduvjeta i, umjesto njih, prijaviti druge programe obrazovanja.</a:t>
            </a:r>
          </a:p>
          <a:p>
            <a:endParaRPr lang="hr-HR" dirty="0"/>
          </a:p>
        </p:txBody>
      </p:sp>
    </p:spTree>
    <p:extLst>
      <p:ext uri="{BB962C8B-B14F-4D97-AF65-F5344CB8AC3E}">
        <p14:creationId xmlns:p14="http://schemas.microsoft.com/office/powerpoint/2010/main" val="128964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A775EAB5-E8A2-4976-BA86-A414F4039830}"/>
              </a:ext>
            </a:extLst>
          </p:cNvPr>
          <p:cNvSpPr>
            <a:spLocks noGrp="1"/>
          </p:cNvSpPr>
          <p:nvPr>
            <p:ph type="body" idx="1"/>
          </p:nvPr>
        </p:nvSpPr>
        <p:spPr/>
        <p:txBody>
          <a:bodyPr/>
          <a:lstStyle/>
          <a:p>
            <a:pPr marL="152400" indent="0">
              <a:buNone/>
            </a:pPr>
            <a:r>
              <a:rPr lang="hr-HR" sz="1800" u="sng" dirty="0">
                <a:effectLst>
                  <a:outerShdw blurRad="38100" dist="38100" dir="2700000" algn="tl">
                    <a:srgbClr val="000000">
                      <a:alpha val="43137"/>
                    </a:srgbClr>
                  </a:outerShdw>
                </a:effectLst>
              </a:rPr>
              <a:t>Oni unose: </a:t>
            </a:r>
          </a:p>
          <a:p>
            <a:r>
              <a:rPr lang="hr-HR" sz="1800" dirty="0">
                <a:effectLst>
                  <a:outerShdw blurRad="38100" dist="38100" dir="2700000" algn="tl">
                    <a:srgbClr val="000000">
                      <a:alpha val="43137"/>
                    </a:srgbClr>
                  </a:outerShdw>
                </a:effectLst>
              </a:rPr>
              <a:t> </a:t>
            </a:r>
            <a:r>
              <a:rPr lang="hr-HR" sz="1800" b="1" dirty="0">
                <a:effectLst>
                  <a:outerShdw blurRad="38100" dist="38100" dir="2700000" algn="tl">
                    <a:srgbClr val="000000">
                      <a:alpha val="43137"/>
                    </a:srgbClr>
                  </a:outerShdw>
                </a:effectLst>
              </a:rPr>
              <a:t>Rezultate natjecanja  </a:t>
            </a:r>
            <a:r>
              <a:rPr lang="hr-HR" sz="1800" dirty="0">
                <a:effectLst>
                  <a:outerShdw blurRad="38100" dist="38100" dir="2700000" algn="tl">
                    <a:srgbClr val="000000">
                      <a:alpha val="43137"/>
                    </a:srgbClr>
                  </a:outerShdw>
                </a:effectLst>
              </a:rPr>
              <a:t>(natjecanja u znanju i sportu)</a:t>
            </a:r>
          </a:p>
          <a:p>
            <a:r>
              <a:rPr lang="hr-HR" sz="1800" b="1" dirty="0">
                <a:effectLst>
                  <a:outerShdw blurRad="38100" dist="38100" dir="2700000" algn="tl">
                    <a:srgbClr val="000000">
                      <a:alpha val="43137"/>
                    </a:srgbClr>
                  </a:outerShdw>
                </a:effectLst>
              </a:rPr>
              <a:t> Dodatna postignuća </a:t>
            </a:r>
          </a:p>
          <a:p>
            <a:r>
              <a:rPr lang="hr-HR" sz="1800" dirty="0">
                <a:effectLst>
                  <a:outerShdw blurRad="38100" dist="38100" dir="2700000" algn="tl">
                    <a:srgbClr val="000000">
                      <a:alpha val="43137"/>
                    </a:srgbClr>
                  </a:outerShdw>
                </a:effectLst>
              </a:rPr>
              <a:t> </a:t>
            </a:r>
            <a:r>
              <a:rPr lang="hr-HR" sz="1800" b="1" dirty="0">
                <a:effectLst>
                  <a:outerShdw blurRad="38100" dist="38100" dir="2700000" algn="tl">
                    <a:srgbClr val="000000">
                      <a:alpha val="43137"/>
                    </a:srgbClr>
                  </a:outerShdw>
                </a:effectLst>
              </a:rPr>
              <a:t>Podatke o eventualnim teškoćama  </a:t>
            </a:r>
            <a:r>
              <a:rPr lang="hr-HR" sz="1800" dirty="0">
                <a:effectLst>
                  <a:outerShdw blurRad="38100" dist="38100" dir="2700000" algn="tl">
                    <a:srgbClr val="000000">
                      <a:alpha val="43137"/>
                    </a:srgbClr>
                  </a:outerShdw>
                </a:effectLst>
              </a:rPr>
              <a:t>(učenici koji se školuju prema primjerenom obliku školovanja)</a:t>
            </a:r>
          </a:p>
          <a:p>
            <a:endParaRPr lang="hr-HR" sz="1800" dirty="0">
              <a:effectLst>
                <a:outerShdw blurRad="38100" dist="38100" dir="2700000" algn="tl">
                  <a:srgbClr val="000000">
                    <a:alpha val="43137"/>
                  </a:srgbClr>
                </a:outerShdw>
              </a:effectLst>
            </a:endParaRPr>
          </a:p>
          <a:p>
            <a:endParaRPr lang="hr-HR" sz="18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B7EB314F-038D-4446-8271-F08DF30C894C}"/>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Upravni odjeli županija/gradova</a:t>
            </a:r>
          </a:p>
        </p:txBody>
      </p:sp>
      <p:grpSp>
        <p:nvGrpSpPr>
          <p:cNvPr id="4" name="Google Shape;1642;p82">
            <a:extLst>
              <a:ext uri="{FF2B5EF4-FFF2-40B4-BE49-F238E27FC236}">
                <a16:creationId xmlns:a16="http://schemas.microsoft.com/office/drawing/2014/main" id="{FF1E09B0-415B-4339-B691-FAF9588C3209}"/>
              </a:ext>
            </a:extLst>
          </p:cNvPr>
          <p:cNvGrpSpPr/>
          <p:nvPr/>
        </p:nvGrpSpPr>
        <p:grpSpPr>
          <a:xfrm>
            <a:off x="833736" y="3374019"/>
            <a:ext cx="2454799" cy="1231145"/>
            <a:chOff x="6123692" y="1260013"/>
            <a:chExt cx="2454799" cy="1231145"/>
          </a:xfrm>
        </p:grpSpPr>
        <p:sp>
          <p:nvSpPr>
            <p:cNvPr id="5" name="Google Shape;1643;p82">
              <a:extLst>
                <a:ext uri="{FF2B5EF4-FFF2-40B4-BE49-F238E27FC236}">
                  <a16:creationId xmlns:a16="http://schemas.microsoft.com/office/drawing/2014/main" id="{E1807D12-C0F6-402E-B5C6-E5E3BEC9C1AD}"/>
                </a:ext>
              </a:extLst>
            </p:cNvPr>
            <p:cNvSpPr/>
            <p:nvPr/>
          </p:nvSpPr>
          <p:spPr>
            <a:xfrm>
              <a:off x="6123692" y="1972270"/>
              <a:ext cx="570844" cy="518888"/>
            </a:xfrm>
            <a:custGeom>
              <a:avLst/>
              <a:gdLst/>
              <a:ahLst/>
              <a:cxnLst/>
              <a:rect l="l" t="t" r="r" b="b"/>
              <a:pathLst>
                <a:path w="17601" h="15999" extrusionOk="0">
                  <a:moveTo>
                    <a:pt x="6614" y="1"/>
                  </a:moveTo>
                  <a:cubicBezTo>
                    <a:pt x="3343" y="1"/>
                    <a:pt x="224" y="655"/>
                    <a:pt x="144" y="2963"/>
                  </a:cubicBezTo>
                  <a:cubicBezTo>
                    <a:pt x="0" y="7099"/>
                    <a:pt x="3403" y="15503"/>
                    <a:pt x="3403" y="15503"/>
                  </a:cubicBezTo>
                  <a:lnTo>
                    <a:pt x="17601" y="15999"/>
                  </a:lnTo>
                  <a:lnTo>
                    <a:pt x="17601" y="5907"/>
                  </a:lnTo>
                  <a:cubicBezTo>
                    <a:pt x="17601" y="5907"/>
                    <a:pt x="16292" y="1473"/>
                    <a:pt x="13252" y="738"/>
                  </a:cubicBezTo>
                  <a:cubicBezTo>
                    <a:pt x="11906" y="413"/>
                    <a:pt x="9212" y="1"/>
                    <a:pt x="66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644;p82">
              <a:extLst>
                <a:ext uri="{FF2B5EF4-FFF2-40B4-BE49-F238E27FC236}">
                  <a16:creationId xmlns:a16="http://schemas.microsoft.com/office/drawing/2014/main" id="{36EAA176-76A9-4E8C-95B8-B0D9B4DF3BDC}"/>
                </a:ext>
              </a:extLst>
            </p:cNvPr>
            <p:cNvSpPr/>
            <p:nvPr/>
          </p:nvSpPr>
          <p:spPr>
            <a:xfrm>
              <a:off x="6150190" y="1989751"/>
              <a:ext cx="157817" cy="137092"/>
            </a:xfrm>
            <a:custGeom>
              <a:avLst/>
              <a:gdLst/>
              <a:ahLst/>
              <a:cxnLst/>
              <a:rect l="l" t="t" r="r" b="b"/>
              <a:pathLst>
                <a:path w="4866" h="4227" extrusionOk="0">
                  <a:moveTo>
                    <a:pt x="3650" y="0"/>
                  </a:moveTo>
                  <a:cubicBezTo>
                    <a:pt x="3632" y="0"/>
                    <a:pt x="3615" y="0"/>
                    <a:pt x="3598" y="1"/>
                  </a:cubicBezTo>
                  <a:cubicBezTo>
                    <a:pt x="3287" y="12"/>
                    <a:pt x="2975" y="128"/>
                    <a:pt x="2675" y="193"/>
                  </a:cubicBezTo>
                  <a:cubicBezTo>
                    <a:pt x="2091" y="319"/>
                    <a:pt x="1565" y="490"/>
                    <a:pt x="1155" y="944"/>
                  </a:cubicBezTo>
                  <a:cubicBezTo>
                    <a:pt x="731" y="1412"/>
                    <a:pt x="335" y="1921"/>
                    <a:pt x="154" y="2536"/>
                  </a:cubicBezTo>
                  <a:cubicBezTo>
                    <a:pt x="62" y="2843"/>
                    <a:pt x="96" y="3162"/>
                    <a:pt x="75" y="3479"/>
                  </a:cubicBezTo>
                  <a:cubicBezTo>
                    <a:pt x="58" y="3742"/>
                    <a:pt x="0" y="3930"/>
                    <a:pt x="130" y="4169"/>
                  </a:cubicBezTo>
                  <a:cubicBezTo>
                    <a:pt x="150" y="4205"/>
                    <a:pt x="192" y="4226"/>
                    <a:pt x="233" y="4226"/>
                  </a:cubicBezTo>
                  <a:cubicBezTo>
                    <a:pt x="263" y="4226"/>
                    <a:pt x="291" y="4216"/>
                    <a:pt x="311" y="4193"/>
                  </a:cubicBezTo>
                  <a:cubicBezTo>
                    <a:pt x="602" y="3858"/>
                    <a:pt x="752" y="3572"/>
                    <a:pt x="769" y="3134"/>
                  </a:cubicBezTo>
                  <a:cubicBezTo>
                    <a:pt x="796" y="2475"/>
                    <a:pt x="1118" y="1959"/>
                    <a:pt x="1545" y="1470"/>
                  </a:cubicBezTo>
                  <a:cubicBezTo>
                    <a:pt x="2275" y="640"/>
                    <a:pt x="3656" y="422"/>
                    <a:pt x="4711" y="354"/>
                  </a:cubicBezTo>
                  <a:cubicBezTo>
                    <a:pt x="4865" y="343"/>
                    <a:pt x="4865" y="121"/>
                    <a:pt x="4711" y="111"/>
                  </a:cubicBezTo>
                  <a:cubicBezTo>
                    <a:pt x="4366" y="88"/>
                    <a:pt x="3994" y="0"/>
                    <a:pt x="3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645;p82">
              <a:extLst>
                <a:ext uri="{FF2B5EF4-FFF2-40B4-BE49-F238E27FC236}">
                  <a16:creationId xmlns:a16="http://schemas.microsoft.com/office/drawing/2014/main" id="{CF892C2E-1C93-4AF5-9A7B-261F9D9B6CA5}"/>
                </a:ext>
              </a:extLst>
            </p:cNvPr>
            <p:cNvSpPr/>
            <p:nvPr/>
          </p:nvSpPr>
          <p:spPr>
            <a:xfrm>
              <a:off x="6191444" y="2207083"/>
              <a:ext cx="63470" cy="211784"/>
            </a:xfrm>
            <a:custGeom>
              <a:avLst/>
              <a:gdLst/>
              <a:ahLst/>
              <a:cxnLst/>
              <a:rect l="l" t="t" r="r" b="b"/>
              <a:pathLst>
                <a:path w="1957" h="6530" extrusionOk="0">
                  <a:moveTo>
                    <a:pt x="93" y="0"/>
                  </a:moveTo>
                  <a:cubicBezTo>
                    <a:pt x="47" y="0"/>
                    <a:pt x="0" y="30"/>
                    <a:pt x="6" y="84"/>
                  </a:cubicBezTo>
                  <a:cubicBezTo>
                    <a:pt x="30" y="317"/>
                    <a:pt x="98" y="532"/>
                    <a:pt x="95" y="768"/>
                  </a:cubicBezTo>
                  <a:cubicBezTo>
                    <a:pt x="95" y="980"/>
                    <a:pt x="88" y="1089"/>
                    <a:pt x="153" y="1290"/>
                  </a:cubicBezTo>
                  <a:cubicBezTo>
                    <a:pt x="207" y="1468"/>
                    <a:pt x="279" y="1489"/>
                    <a:pt x="327" y="1732"/>
                  </a:cubicBezTo>
                  <a:cubicBezTo>
                    <a:pt x="364" y="1919"/>
                    <a:pt x="337" y="2118"/>
                    <a:pt x="361" y="2309"/>
                  </a:cubicBezTo>
                  <a:cubicBezTo>
                    <a:pt x="402" y="2596"/>
                    <a:pt x="505" y="2876"/>
                    <a:pt x="569" y="3159"/>
                  </a:cubicBezTo>
                  <a:cubicBezTo>
                    <a:pt x="819" y="4253"/>
                    <a:pt x="993" y="5503"/>
                    <a:pt x="1625" y="6452"/>
                  </a:cubicBezTo>
                  <a:cubicBezTo>
                    <a:pt x="1660" y="6506"/>
                    <a:pt x="1712" y="6530"/>
                    <a:pt x="1764" y="6530"/>
                  </a:cubicBezTo>
                  <a:cubicBezTo>
                    <a:pt x="1844" y="6530"/>
                    <a:pt x="1923" y="6470"/>
                    <a:pt x="1929" y="6370"/>
                  </a:cubicBezTo>
                  <a:cubicBezTo>
                    <a:pt x="1957" y="5878"/>
                    <a:pt x="1721" y="5346"/>
                    <a:pt x="1588" y="4877"/>
                  </a:cubicBezTo>
                  <a:cubicBezTo>
                    <a:pt x="1420" y="4290"/>
                    <a:pt x="1266" y="3706"/>
                    <a:pt x="1085" y="3122"/>
                  </a:cubicBezTo>
                  <a:cubicBezTo>
                    <a:pt x="983" y="2783"/>
                    <a:pt x="826" y="2459"/>
                    <a:pt x="771" y="2107"/>
                  </a:cubicBezTo>
                  <a:cubicBezTo>
                    <a:pt x="733" y="1855"/>
                    <a:pt x="716" y="1646"/>
                    <a:pt x="610" y="1404"/>
                  </a:cubicBezTo>
                  <a:cubicBezTo>
                    <a:pt x="501" y="1144"/>
                    <a:pt x="416" y="901"/>
                    <a:pt x="358" y="617"/>
                  </a:cubicBezTo>
                  <a:cubicBezTo>
                    <a:pt x="317" y="423"/>
                    <a:pt x="224" y="259"/>
                    <a:pt x="177" y="61"/>
                  </a:cubicBezTo>
                  <a:cubicBezTo>
                    <a:pt x="168" y="20"/>
                    <a:pt x="130" y="0"/>
                    <a:pt x="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646;p82">
              <a:extLst>
                <a:ext uri="{FF2B5EF4-FFF2-40B4-BE49-F238E27FC236}">
                  <a16:creationId xmlns:a16="http://schemas.microsoft.com/office/drawing/2014/main" id="{B75EC299-0761-4112-B95E-872B382CDC4E}"/>
                </a:ext>
              </a:extLst>
            </p:cNvPr>
            <p:cNvSpPr/>
            <p:nvPr/>
          </p:nvSpPr>
          <p:spPr>
            <a:xfrm>
              <a:off x="6693958" y="1260013"/>
              <a:ext cx="806175" cy="548207"/>
            </a:xfrm>
            <a:custGeom>
              <a:avLst/>
              <a:gdLst/>
              <a:ahLst/>
              <a:cxnLst/>
              <a:rect l="l" t="t" r="r" b="b"/>
              <a:pathLst>
                <a:path w="24857" h="16903" extrusionOk="0">
                  <a:moveTo>
                    <a:pt x="13248" y="1"/>
                  </a:moveTo>
                  <a:cubicBezTo>
                    <a:pt x="12920" y="1"/>
                    <a:pt x="12592" y="49"/>
                    <a:pt x="12281" y="156"/>
                  </a:cubicBezTo>
                  <a:cubicBezTo>
                    <a:pt x="11660" y="375"/>
                    <a:pt x="11117" y="853"/>
                    <a:pt x="10908" y="1479"/>
                  </a:cubicBezTo>
                  <a:cubicBezTo>
                    <a:pt x="10833" y="1195"/>
                    <a:pt x="10547" y="988"/>
                    <a:pt x="10257" y="988"/>
                  </a:cubicBezTo>
                  <a:cubicBezTo>
                    <a:pt x="10229" y="988"/>
                    <a:pt x="10202" y="989"/>
                    <a:pt x="10174" y="993"/>
                  </a:cubicBezTo>
                  <a:cubicBezTo>
                    <a:pt x="9867" y="1036"/>
                    <a:pt x="9615" y="1321"/>
                    <a:pt x="9604" y="1629"/>
                  </a:cubicBezTo>
                  <a:lnTo>
                    <a:pt x="9604" y="1629"/>
                  </a:lnTo>
                  <a:cubicBezTo>
                    <a:pt x="9600" y="1183"/>
                    <a:pt x="9324" y="765"/>
                    <a:pt x="8944" y="525"/>
                  </a:cubicBezTo>
                  <a:cubicBezTo>
                    <a:pt x="8608" y="313"/>
                    <a:pt x="8203" y="230"/>
                    <a:pt x="7804" y="230"/>
                  </a:cubicBezTo>
                  <a:cubicBezTo>
                    <a:pt x="7745" y="230"/>
                    <a:pt x="7687" y="231"/>
                    <a:pt x="7628" y="235"/>
                  </a:cubicBezTo>
                  <a:cubicBezTo>
                    <a:pt x="5897" y="348"/>
                    <a:pt x="4448" y="2090"/>
                    <a:pt x="4653" y="3812"/>
                  </a:cubicBezTo>
                  <a:cubicBezTo>
                    <a:pt x="4611" y="3512"/>
                    <a:pt x="4298" y="3330"/>
                    <a:pt x="3991" y="3330"/>
                  </a:cubicBezTo>
                  <a:cubicBezTo>
                    <a:pt x="3905" y="3330"/>
                    <a:pt x="3820" y="3344"/>
                    <a:pt x="3741" y="3374"/>
                  </a:cubicBezTo>
                  <a:cubicBezTo>
                    <a:pt x="3379" y="3508"/>
                    <a:pt x="3140" y="3859"/>
                    <a:pt x="2980" y="4211"/>
                  </a:cubicBezTo>
                  <a:cubicBezTo>
                    <a:pt x="2529" y="5212"/>
                    <a:pt x="2522" y="6408"/>
                    <a:pt x="2963" y="7415"/>
                  </a:cubicBezTo>
                  <a:cubicBezTo>
                    <a:pt x="2796" y="7312"/>
                    <a:pt x="2601" y="7259"/>
                    <a:pt x="2407" y="7259"/>
                  </a:cubicBezTo>
                  <a:cubicBezTo>
                    <a:pt x="2294" y="7259"/>
                    <a:pt x="2181" y="7277"/>
                    <a:pt x="2074" y="7313"/>
                  </a:cubicBezTo>
                  <a:cubicBezTo>
                    <a:pt x="1996" y="7757"/>
                    <a:pt x="2248" y="8239"/>
                    <a:pt x="2655" y="8424"/>
                  </a:cubicBezTo>
                  <a:cubicBezTo>
                    <a:pt x="2474" y="8359"/>
                    <a:pt x="2285" y="8329"/>
                    <a:pt x="2095" y="8329"/>
                  </a:cubicBezTo>
                  <a:cubicBezTo>
                    <a:pt x="1336" y="8329"/>
                    <a:pt x="572" y="8813"/>
                    <a:pt x="315" y="9537"/>
                  </a:cubicBezTo>
                  <a:cubicBezTo>
                    <a:pt x="0" y="10428"/>
                    <a:pt x="410" y="11416"/>
                    <a:pt x="974" y="12175"/>
                  </a:cubicBezTo>
                  <a:cubicBezTo>
                    <a:pt x="1159" y="12417"/>
                    <a:pt x="1367" y="12659"/>
                    <a:pt x="1648" y="12776"/>
                  </a:cubicBezTo>
                  <a:cubicBezTo>
                    <a:pt x="1748" y="12818"/>
                    <a:pt x="1860" y="12841"/>
                    <a:pt x="1970" y="12841"/>
                  </a:cubicBezTo>
                  <a:cubicBezTo>
                    <a:pt x="1987" y="12841"/>
                    <a:pt x="2004" y="12840"/>
                    <a:pt x="2020" y="12839"/>
                  </a:cubicBezTo>
                  <a:lnTo>
                    <a:pt x="2020" y="12839"/>
                  </a:lnTo>
                  <a:cubicBezTo>
                    <a:pt x="1865" y="13012"/>
                    <a:pt x="1788" y="13258"/>
                    <a:pt x="1856" y="13482"/>
                  </a:cubicBezTo>
                  <a:cubicBezTo>
                    <a:pt x="1942" y="13768"/>
                    <a:pt x="2243" y="13953"/>
                    <a:pt x="2536" y="13953"/>
                  </a:cubicBezTo>
                  <a:cubicBezTo>
                    <a:pt x="2568" y="13953"/>
                    <a:pt x="2599" y="13951"/>
                    <a:pt x="2630" y="13947"/>
                  </a:cubicBezTo>
                  <a:lnTo>
                    <a:pt x="2630" y="13947"/>
                  </a:lnTo>
                  <a:cubicBezTo>
                    <a:pt x="2401" y="14079"/>
                    <a:pt x="2243" y="14341"/>
                    <a:pt x="2214" y="14610"/>
                  </a:cubicBezTo>
                  <a:cubicBezTo>
                    <a:pt x="2176" y="14958"/>
                    <a:pt x="2313" y="15311"/>
                    <a:pt x="2508" y="15604"/>
                  </a:cubicBezTo>
                  <a:cubicBezTo>
                    <a:pt x="3038" y="16427"/>
                    <a:pt x="4019" y="16903"/>
                    <a:pt x="4990" y="16903"/>
                  </a:cubicBezTo>
                  <a:cubicBezTo>
                    <a:pt x="5402" y="16903"/>
                    <a:pt x="5811" y="16817"/>
                    <a:pt x="6184" y="16636"/>
                  </a:cubicBezTo>
                  <a:lnTo>
                    <a:pt x="14143" y="15434"/>
                  </a:lnTo>
                  <a:cubicBezTo>
                    <a:pt x="15300" y="15643"/>
                    <a:pt x="16476" y="15747"/>
                    <a:pt x="17651" y="15747"/>
                  </a:cubicBezTo>
                  <a:cubicBezTo>
                    <a:pt x="17992" y="15747"/>
                    <a:pt x="18333" y="15738"/>
                    <a:pt x="18673" y="15721"/>
                  </a:cubicBezTo>
                  <a:cubicBezTo>
                    <a:pt x="19886" y="15659"/>
                    <a:pt x="21156" y="15457"/>
                    <a:pt x="22107" y="14699"/>
                  </a:cubicBezTo>
                  <a:cubicBezTo>
                    <a:pt x="23056" y="13944"/>
                    <a:pt x="23534" y="12478"/>
                    <a:pt x="22854" y="11470"/>
                  </a:cubicBezTo>
                  <a:cubicBezTo>
                    <a:pt x="23220" y="11341"/>
                    <a:pt x="23609" y="11180"/>
                    <a:pt x="23808" y="10846"/>
                  </a:cubicBezTo>
                  <a:cubicBezTo>
                    <a:pt x="24005" y="10514"/>
                    <a:pt x="23873" y="9971"/>
                    <a:pt x="23486" y="9913"/>
                  </a:cubicBezTo>
                  <a:lnTo>
                    <a:pt x="23486" y="9913"/>
                  </a:lnTo>
                  <a:cubicBezTo>
                    <a:pt x="23516" y="9915"/>
                    <a:pt x="23546" y="9916"/>
                    <a:pt x="23576" y="9916"/>
                  </a:cubicBezTo>
                  <a:cubicBezTo>
                    <a:pt x="23804" y="9916"/>
                    <a:pt x="24039" y="9854"/>
                    <a:pt x="24163" y="9670"/>
                  </a:cubicBezTo>
                  <a:cubicBezTo>
                    <a:pt x="24298" y="9473"/>
                    <a:pt x="24173" y="9129"/>
                    <a:pt x="23943" y="9129"/>
                  </a:cubicBezTo>
                  <a:cubicBezTo>
                    <a:pt x="23933" y="9129"/>
                    <a:pt x="23923" y="9129"/>
                    <a:pt x="23914" y="9130"/>
                  </a:cubicBezTo>
                  <a:cubicBezTo>
                    <a:pt x="24587" y="8727"/>
                    <a:pt x="24856" y="7833"/>
                    <a:pt x="24689" y="7067"/>
                  </a:cubicBezTo>
                  <a:cubicBezTo>
                    <a:pt x="24525" y="6302"/>
                    <a:pt x="23996" y="5657"/>
                    <a:pt x="23381" y="5168"/>
                  </a:cubicBezTo>
                  <a:cubicBezTo>
                    <a:pt x="22889" y="4778"/>
                    <a:pt x="22268" y="4466"/>
                    <a:pt x="21657" y="4466"/>
                  </a:cubicBezTo>
                  <a:cubicBezTo>
                    <a:pt x="21546" y="4466"/>
                    <a:pt x="21435" y="4476"/>
                    <a:pt x="21326" y="4499"/>
                  </a:cubicBezTo>
                  <a:lnTo>
                    <a:pt x="21326" y="4499"/>
                  </a:lnTo>
                  <a:cubicBezTo>
                    <a:pt x="21628" y="4335"/>
                    <a:pt x="21768" y="3882"/>
                    <a:pt x="21625" y="3545"/>
                  </a:cubicBezTo>
                  <a:cubicBezTo>
                    <a:pt x="21447" y="3136"/>
                    <a:pt x="21003" y="2903"/>
                    <a:pt x="20569" y="2803"/>
                  </a:cubicBezTo>
                  <a:cubicBezTo>
                    <a:pt x="20343" y="2750"/>
                    <a:pt x="20110" y="2724"/>
                    <a:pt x="19877" y="2724"/>
                  </a:cubicBezTo>
                  <a:cubicBezTo>
                    <a:pt x="19480" y="2724"/>
                    <a:pt x="19082" y="2800"/>
                    <a:pt x="18714" y="2951"/>
                  </a:cubicBezTo>
                  <a:cubicBezTo>
                    <a:pt x="19029" y="2773"/>
                    <a:pt x="18988" y="2271"/>
                    <a:pt x="18731" y="2021"/>
                  </a:cubicBezTo>
                  <a:cubicBezTo>
                    <a:pt x="18471" y="1772"/>
                    <a:pt x="18093" y="1707"/>
                    <a:pt x="17738" y="1652"/>
                  </a:cubicBezTo>
                  <a:cubicBezTo>
                    <a:pt x="17450" y="1610"/>
                    <a:pt x="17143" y="1572"/>
                    <a:pt x="16844" y="1572"/>
                  </a:cubicBezTo>
                  <a:cubicBezTo>
                    <a:pt x="16355" y="1572"/>
                    <a:pt x="15886" y="1672"/>
                    <a:pt x="15551" y="2011"/>
                  </a:cubicBezTo>
                  <a:cubicBezTo>
                    <a:pt x="15770" y="1622"/>
                    <a:pt x="15653" y="1113"/>
                    <a:pt x="15366" y="774"/>
                  </a:cubicBezTo>
                  <a:cubicBezTo>
                    <a:pt x="15079" y="437"/>
                    <a:pt x="14652" y="249"/>
                    <a:pt x="14225" y="132"/>
                  </a:cubicBezTo>
                  <a:cubicBezTo>
                    <a:pt x="13907" y="49"/>
                    <a:pt x="13577" y="1"/>
                    <a:pt x="13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647;p82">
              <a:extLst>
                <a:ext uri="{FF2B5EF4-FFF2-40B4-BE49-F238E27FC236}">
                  <a16:creationId xmlns:a16="http://schemas.microsoft.com/office/drawing/2014/main" id="{3456286B-8268-4CF2-8ED5-57B25DCCA8BD}"/>
                </a:ext>
              </a:extLst>
            </p:cNvPr>
            <p:cNvSpPr/>
            <p:nvPr/>
          </p:nvSpPr>
          <p:spPr>
            <a:xfrm>
              <a:off x="6480550" y="2045406"/>
              <a:ext cx="937137" cy="429698"/>
            </a:xfrm>
            <a:custGeom>
              <a:avLst/>
              <a:gdLst/>
              <a:ahLst/>
              <a:cxnLst/>
              <a:rect l="l" t="t" r="r" b="b"/>
              <a:pathLst>
                <a:path w="28895" h="13249" extrusionOk="0">
                  <a:moveTo>
                    <a:pt x="10396" y="0"/>
                  </a:moveTo>
                  <a:cubicBezTo>
                    <a:pt x="10396" y="0"/>
                    <a:pt x="818" y="3262"/>
                    <a:pt x="1" y="12739"/>
                  </a:cubicBezTo>
                  <a:cubicBezTo>
                    <a:pt x="3607" y="13132"/>
                    <a:pt x="8939" y="13248"/>
                    <a:pt x="14010" y="13248"/>
                  </a:cubicBezTo>
                  <a:cubicBezTo>
                    <a:pt x="21478" y="13248"/>
                    <a:pt x="28382" y="12995"/>
                    <a:pt x="28382" y="12995"/>
                  </a:cubicBezTo>
                  <a:cubicBezTo>
                    <a:pt x="28382" y="12995"/>
                    <a:pt x="28895" y="8561"/>
                    <a:pt x="27569" y="6012"/>
                  </a:cubicBezTo>
                  <a:cubicBezTo>
                    <a:pt x="26244" y="5401"/>
                    <a:pt x="25428" y="5251"/>
                    <a:pt x="25428" y="5251"/>
                  </a:cubicBezTo>
                  <a:lnTo>
                    <a:pt x="22319" y="11516"/>
                  </a:lnTo>
                  <a:cubicBezTo>
                    <a:pt x="22319" y="11516"/>
                    <a:pt x="17328" y="7167"/>
                    <a:pt x="14014" y="1110"/>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648;p82">
              <a:extLst>
                <a:ext uri="{FF2B5EF4-FFF2-40B4-BE49-F238E27FC236}">
                  <a16:creationId xmlns:a16="http://schemas.microsoft.com/office/drawing/2014/main" id="{76ABA737-9408-494D-B32F-3423BF001E2C}"/>
                </a:ext>
              </a:extLst>
            </p:cNvPr>
            <p:cNvSpPr/>
            <p:nvPr/>
          </p:nvSpPr>
          <p:spPr>
            <a:xfrm>
              <a:off x="6957443" y="2235397"/>
              <a:ext cx="51633" cy="169881"/>
            </a:xfrm>
            <a:custGeom>
              <a:avLst/>
              <a:gdLst/>
              <a:ahLst/>
              <a:cxnLst/>
              <a:rect l="l" t="t" r="r" b="b"/>
              <a:pathLst>
                <a:path w="1592" h="5238" extrusionOk="0">
                  <a:moveTo>
                    <a:pt x="1" y="1"/>
                  </a:moveTo>
                  <a:cubicBezTo>
                    <a:pt x="65" y="455"/>
                    <a:pt x="157" y="903"/>
                    <a:pt x="260" y="1347"/>
                  </a:cubicBezTo>
                  <a:cubicBezTo>
                    <a:pt x="362" y="1794"/>
                    <a:pt x="478" y="2235"/>
                    <a:pt x="605" y="2675"/>
                  </a:cubicBezTo>
                  <a:cubicBezTo>
                    <a:pt x="734" y="3113"/>
                    <a:pt x="871" y="3550"/>
                    <a:pt x="1032" y="3981"/>
                  </a:cubicBezTo>
                  <a:cubicBezTo>
                    <a:pt x="1189" y="4411"/>
                    <a:pt x="1363" y="4838"/>
                    <a:pt x="1592" y="5238"/>
                  </a:cubicBezTo>
                  <a:cubicBezTo>
                    <a:pt x="1452" y="4801"/>
                    <a:pt x="1329" y="4364"/>
                    <a:pt x="1202" y="3926"/>
                  </a:cubicBezTo>
                  <a:lnTo>
                    <a:pt x="827" y="2611"/>
                  </a:lnTo>
                  <a:cubicBezTo>
                    <a:pt x="701" y="2174"/>
                    <a:pt x="570" y="1737"/>
                    <a:pt x="434" y="1302"/>
                  </a:cubicBezTo>
                  <a:cubicBezTo>
                    <a:pt x="297" y="865"/>
                    <a:pt x="157" y="431"/>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649;p82">
              <a:extLst>
                <a:ext uri="{FF2B5EF4-FFF2-40B4-BE49-F238E27FC236}">
                  <a16:creationId xmlns:a16="http://schemas.microsoft.com/office/drawing/2014/main" id="{06808982-2360-45E2-AF15-FF124C03F9C6}"/>
                </a:ext>
              </a:extLst>
            </p:cNvPr>
            <p:cNvSpPr/>
            <p:nvPr/>
          </p:nvSpPr>
          <p:spPr>
            <a:xfrm>
              <a:off x="6634898" y="2358155"/>
              <a:ext cx="345601" cy="47124"/>
            </a:xfrm>
            <a:custGeom>
              <a:avLst/>
              <a:gdLst/>
              <a:ahLst/>
              <a:cxnLst/>
              <a:rect l="l" t="t" r="r" b="b"/>
              <a:pathLst>
                <a:path w="10656" h="1453" extrusionOk="0">
                  <a:moveTo>
                    <a:pt x="7017" y="0"/>
                  </a:moveTo>
                  <a:cubicBezTo>
                    <a:pt x="6479" y="0"/>
                    <a:pt x="5941" y="41"/>
                    <a:pt x="5408" y="100"/>
                  </a:cubicBezTo>
                  <a:cubicBezTo>
                    <a:pt x="4483" y="213"/>
                    <a:pt x="3564" y="391"/>
                    <a:pt x="2662" y="620"/>
                  </a:cubicBezTo>
                  <a:cubicBezTo>
                    <a:pt x="1760" y="845"/>
                    <a:pt x="869" y="1118"/>
                    <a:pt x="0" y="1453"/>
                  </a:cubicBezTo>
                  <a:cubicBezTo>
                    <a:pt x="896" y="1203"/>
                    <a:pt x="1798" y="988"/>
                    <a:pt x="2703" y="793"/>
                  </a:cubicBezTo>
                  <a:cubicBezTo>
                    <a:pt x="3608" y="602"/>
                    <a:pt x="4520" y="438"/>
                    <a:pt x="5436" y="333"/>
                  </a:cubicBezTo>
                  <a:cubicBezTo>
                    <a:pt x="5894" y="278"/>
                    <a:pt x="6351" y="240"/>
                    <a:pt x="6813" y="223"/>
                  </a:cubicBezTo>
                  <a:cubicBezTo>
                    <a:pt x="6961" y="217"/>
                    <a:pt x="7109" y="214"/>
                    <a:pt x="7258" y="214"/>
                  </a:cubicBezTo>
                  <a:cubicBezTo>
                    <a:pt x="7568" y="214"/>
                    <a:pt x="7880" y="227"/>
                    <a:pt x="8189" y="257"/>
                  </a:cubicBezTo>
                  <a:cubicBezTo>
                    <a:pt x="8644" y="301"/>
                    <a:pt x="9098" y="387"/>
                    <a:pt x="9525" y="544"/>
                  </a:cubicBezTo>
                  <a:cubicBezTo>
                    <a:pt x="9955" y="701"/>
                    <a:pt x="10355" y="951"/>
                    <a:pt x="10656" y="1306"/>
                  </a:cubicBezTo>
                  <a:cubicBezTo>
                    <a:pt x="10396" y="916"/>
                    <a:pt x="9996" y="633"/>
                    <a:pt x="9569" y="442"/>
                  </a:cubicBezTo>
                  <a:cubicBezTo>
                    <a:pt x="9139" y="251"/>
                    <a:pt x="8675" y="137"/>
                    <a:pt x="8210" y="76"/>
                  </a:cubicBezTo>
                  <a:cubicBezTo>
                    <a:pt x="7813" y="22"/>
                    <a:pt x="7415" y="0"/>
                    <a:pt x="70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650;p82">
              <a:extLst>
                <a:ext uri="{FF2B5EF4-FFF2-40B4-BE49-F238E27FC236}">
                  <a16:creationId xmlns:a16="http://schemas.microsoft.com/office/drawing/2014/main" id="{FF55EF92-C26F-4247-9C66-E17438F1170A}"/>
                </a:ext>
              </a:extLst>
            </p:cNvPr>
            <p:cNvSpPr/>
            <p:nvPr/>
          </p:nvSpPr>
          <p:spPr>
            <a:xfrm>
              <a:off x="7009043" y="2349269"/>
              <a:ext cx="94703" cy="43849"/>
            </a:xfrm>
            <a:custGeom>
              <a:avLst/>
              <a:gdLst/>
              <a:ahLst/>
              <a:cxnLst/>
              <a:rect l="l" t="t" r="r" b="b"/>
              <a:pathLst>
                <a:path w="2920" h="1352" extrusionOk="0">
                  <a:moveTo>
                    <a:pt x="2397" y="0"/>
                  </a:moveTo>
                  <a:cubicBezTo>
                    <a:pt x="2361" y="0"/>
                    <a:pt x="2326" y="7"/>
                    <a:pt x="2293" y="22"/>
                  </a:cubicBezTo>
                  <a:cubicBezTo>
                    <a:pt x="2041" y="132"/>
                    <a:pt x="1" y="627"/>
                    <a:pt x="1" y="627"/>
                  </a:cubicBezTo>
                  <a:lnTo>
                    <a:pt x="954" y="1341"/>
                  </a:lnTo>
                  <a:cubicBezTo>
                    <a:pt x="954" y="1341"/>
                    <a:pt x="1045" y="1351"/>
                    <a:pt x="1186" y="1351"/>
                  </a:cubicBezTo>
                  <a:cubicBezTo>
                    <a:pt x="1531" y="1351"/>
                    <a:pt x="2176" y="1291"/>
                    <a:pt x="2509" y="876"/>
                  </a:cubicBezTo>
                  <a:cubicBezTo>
                    <a:pt x="2919" y="363"/>
                    <a:pt x="2651" y="0"/>
                    <a:pt x="2397" y="0"/>
                  </a:cubicBezTo>
                  <a:close/>
                </a:path>
              </a:pathLst>
            </a:custGeom>
            <a:solidFill>
              <a:srgbClr val="AF51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651;p82">
              <a:extLst>
                <a:ext uri="{FF2B5EF4-FFF2-40B4-BE49-F238E27FC236}">
                  <a16:creationId xmlns:a16="http://schemas.microsoft.com/office/drawing/2014/main" id="{C30EF296-D0C4-47FB-9AE6-B1B2A138AC89}"/>
                </a:ext>
              </a:extLst>
            </p:cNvPr>
            <p:cNvSpPr/>
            <p:nvPr/>
          </p:nvSpPr>
          <p:spPr>
            <a:xfrm>
              <a:off x="6902599" y="2369993"/>
              <a:ext cx="80660" cy="65870"/>
            </a:xfrm>
            <a:custGeom>
              <a:avLst/>
              <a:gdLst/>
              <a:ahLst/>
              <a:cxnLst/>
              <a:rect l="l" t="t" r="r" b="b"/>
              <a:pathLst>
                <a:path w="2487" h="2031" extrusionOk="0">
                  <a:moveTo>
                    <a:pt x="1571" y="0"/>
                  </a:moveTo>
                  <a:cubicBezTo>
                    <a:pt x="1136" y="0"/>
                    <a:pt x="583" y="444"/>
                    <a:pt x="0" y="2030"/>
                  </a:cubicBezTo>
                  <a:cubicBezTo>
                    <a:pt x="498" y="1953"/>
                    <a:pt x="849" y="1930"/>
                    <a:pt x="1091" y="1930"/>
                  </a:cubicBezTo>
                  <a:cubicBezTo>
                    <a:pt x="1434" y="1930"/>
                    <a:pt x="1555" y="1976"/>
                    <a:pt x="1555" y="1976"/>
                  </a:cubicBezTo>
                  <a:lnTo>
                    <a:pt x="2487" y="712"/>
                  </a:lnTo>
                  <a:cubicBezTo>
                    <a:pt x="2487" y="712"/>
                    <a:pt x="2123" y="0"/>
                    <a:pt x="15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652;p82">
              <a:extLst>
                <a:ext uri="{FF2B5EF4-FFF2-40B4-BE49-F238E27FC236}">
                  <a16:creationId xmlns:a16="http://schemas.microsoft.com/office/drawing/2014/main" id="{A262AE6C-10A7-432D-87E8-38B61C2BA608}"/>
                </a:ext>
              </a:extLst>
            </p:cNvPr>
            <p:cNvSpPr/>
            <p:nvPr/>
          </p:nvSpPr>
          <p:spPr>
            <a:xfrm>
              <a:off x="6918556" y="2362566"/>
              <a:ext cx="241428" cy="95352"/>
            </a:xfrm>
            <a:custGeom>
              <a:avLst/>
              <a:gdLst/>
              <a:ahLst/>
              <a:cxnLst/>
              <a:rect l="l" t="t" r="r" b="b"/>
              <a:pathLst>
                <a:path w="7444" h="2940" extrusionOk="0">
                  <a:moveTo>
                    <a:pt x="2319" y="0"/>
                  </a:moveTo>
                  <a:cubicBezTo>
                    <a:pt x="2281" y="0"/>
                    <a:pt x="2246" y="2"/>
                    <a:pt x="2214" y="5"/>
                  </a:cubicBezTo>
                  <a:cubicBezTo>
                    <a:pt x="1254" y="91"/>
                    <a:pt x="0" y="2940"/>
                    <a:pt x="0" y="2940"/>
                  </a:cubicBezTo>
                  <a:lnTo>
                    <a:pt x="6611" y="2940"/>
                  </a:lnTo>
                  <a:cubicBezTo>
                    <a:pt x="7444" y="2940"/>
                    <a:pt x="7249" y="2516"/>
                    <a:pt x="6822" y="1843"/>
                  </a:cubicBezTo>
                  <a:cubicBezTo>
                    <a:pt x="6406" y="1193"/>
                    <a:pt x="3391" y="0"/>
                    <a:pt x="2319"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653;p82">
              <a:extLst>
                <a:ext uri="{FF2B5EF4-FFF2-40B4-BE49-F238E27FC236}">
                  <a16:creationId xmlns:a16="http://schemas.microsoft.com/office/drawing/2014/main" id="{3A463CC9-F443-4810-B27A-F3CF81CC4FCB}"/>
                </a:ext>
              </a:extLst>
            </p:cNvPr>
            <p:cNvSpPr/>
            <p:nvPr/>
          </p:nvSpPr>
          <p:spPr>
            <a:xfrm>
              <a:off x="7019033" y="2392761"/>
              <a:ext cx="128789" cy="41351"/>
            </a:xfrm>
            <a:custGeom>
              <a:avLst/>
              <a:gdLst/>
              <a:ahLst/>
              <a:cxnLst/>
              <a:rect l="l" t="t" r="r" b="b"/>
              <a:pathLst>
                <a:path w="3971" h="1275" extrusionOk="0">
                  <a:moveTo>
                    <a:pt x="0" y="0"/>
                  </a:moveTo>
                  <a:lnTo>
                    <a:pt x="0" y="0"/>
                  </a:lnTo>
                  <a:cubicBezTo>
                    <a:pt x="328" y="130"/>
                    <a:pt x="660" y="239"/>
                    <a:pt x="992" y="341"/>
                  </a:cubicBezTo>
                  <a:cubicBezTo>
                    <a:pt x="1323" y="451"/>
                    <a:pt x="1654" y="549"/>
                    <a:pt x="1985" y="649"/>
                  </a:cubicBezTo>
                  <a:lnTo>
                    <a:pt x="2983" y="943"/>
                  </a:lnTo>
                  <a:cubicBezTo>
                    <a:pt x="3314" y="1046"/>
                    <a:pt x="3645" y="1144"/>
                    <a:pt x="3970" y="1274"/>
                  </a:cubicBezTo>
                  <a:cubicBezTo>
                    <a:pt x="3690" y="1059"/>
                    <a:pt x="3365" y="905"/>
                    <a:pt x="3045" y="772"/>
                  </a:cubicBezTo>
                  <a:cubicBezTo>
                    <a:pt x="2720" y="639"/>
                    <a:pt x="2389" y="526"/>
                    <a:pt x="2053" y="426"/>
                  </a:cubicBezTo>
                  <a:cubicBezTo>
                    <a:pt x="1716" y="328"/>
                    <a:pt x="1377" y="239"/>
                    <a:pt x="1036" y="167"/>
                  </a:cubicBezTo>
                  <a:cubicBezTo>
                    <a:pt x="694" y="95"/>
                    <a:pt x="349" y="34"/>
                    <a:pt x="0"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54;p82">
              <a:extLst>
                <a:ext uri="{FF2B5EF4-FFF2-40B4-BE49-F238E27FC236}">
                  <a16:creationId xmlns:a16="http://schemas.microsoft.com/office/drawing/2014/main" id="{EF13E819-E2ED-42E5-814D-4E551FA101DA}"/>
                </a:ext>
              </a:extLst>
            </p:cNvPr>
            <p:cNvSpPr/>
            <p:nvPr/>
          </p:nvSpPr>
          <p:spPr>
            <a:xfrm>
              <a:off x="7009043" y="2419875"/>
              <a:ext cx="141892" cy="31946"/>
            </a:xfrm>
            <a:custGeom>
              <a:avLst/>
              <a:gdLst/>
              <a:ahLst/>
              <a:cxnLst/>
              <a:rect l="l" t="t" r="r" b="b"/>
              <a:pathLst>
                <a:path w="4375" h="985" extrusionOk="0">
                  <a:moveTo>
                    <a:pt x="1" y="0"/>
                  </a:moveTo>
                  <a:lnTo>
                    <a:pt x="1" y="0"/>
                  </a:lnTo>
                  <a:cubicBezTo>
                    <a:pt x="357" y="131"/>
                    <a:pt x="715" y="237"/>
                    <a:pt x="1074" y="336"/>
                  </a:cubicBezTo>
                  <a:cubicBezTo>
                    <a:pt x="1436" y="435"/>
                    <a:pt x="1798" y="524"/>
                    <a:pt x="2164" y="606"/>
                  </a:cubicBezTo>
                  <a:cubicBezTo>
                    <a:pt x="2525" y="687"/>
                    <a:pt x="2894" y="763"/>
                    <a:pt x="3260" y="828"/>
                  </a:cubicBezTo>
                  <a:cubicBezTo>
                    <a:pt x="3629" y="892"/>
                    <a:pt x="4001" y="951"/>
                    <a:pt x="4374" y="984"/>
                  </a:cubicBezTo>
                  <a:cubicBezTo>
                    <a:pt x="4022" y="855"/>
                    <a:pt x="3663" y="749"/>
                    <a:pt x="3301" y="650"/>
                  </a:cubicBezTo>
                  <a:cubicBezTo>
                    <a:pt x="2943" y="551"/>
                    <a:pt x="2577" y="462"/>
                    <a:pt x="2215" y="380"/>
                  </a:cubicBezTo>
                  <a:cubicBezTo>
                    <a:pt x="1849" y="298"/>
                    <a:pt x="1484" y="223"/>
                    <a:pt x="1115" y="158"/>
                  </a:cubicBezTo>
                  <a:cubicBezTo>
                    <a:pt x="746" y="93"/>
                    <a:pt x="377" y="35"/>
                    <a:pt x="1"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655;p82">
              <a:extLst>
                <a:ext uri="{FF2B5EF4-FFF2-40B4-BE49-F238E27FC236}">
                  <a16:creationId xmlns:a16="http://schemas.microsoft.com/office/drawing/2014/main" id="{05E88167-AC58-4BAF-8049-62F101244B48}"/>
                </a:ext>
              </a:extLst>
            </p:cNvPr>
            <p:cNvSpPr/>
            <p:nvPr/>
          </p:nvSpPr>
          <p:spPr>
            <a:xfrm>
              <a:off x="7000967" y="2445432"/>
              <a:ext cx="90130" cy="12811"/>
            </a:xfrm>
            <a:custGeom>
              <a:avLst/>
              <a:gdLst/>
              <a:ahLst/>
              <a:cxnLst/>
              <a:rect l="l" t="t" r="r" b="b"/>
              <a:pathLst>
                <a:path w="2779" h="395" extrusionOk="0">
                  <a:moveTo>
                    <a:pt x="295" y="0"/>
                  </a:moveTo>
                  <a:cubicBezTo>
                    <a:pt x="198" y="0"/>
                    <a:pt x="99" y="3"/>
                    <a:pt x="1" y="9"/>
                  </a:cubicBezTo>
                  <a:cubicBezTo>
                    <a:pt x="226" y="91"/>
                    <a:pt x="455" y="145"/>
                    <a:pt x="684" y="193"/>
                  </a:cubicBezTo>
                  <a:cubicBezTo>
                    <a:pt x="913" y="241"/>
                    <a:pt x="1142" y="282"/>
                    <a:pt x="1374" y="313"/>
                  </a:cubicBezTo>
                  <a:cubicBezTo>
                    <a:pt x="1606" y="344"/>
                    <a:pt x="1839" y="368"/>
                    <a:pt x="2071" y="381"/>
                  </a:cubicBezTo>
                  <a:cubicBezTo>
                    <a:pt x="2209" y="389"/>
                    <a:pt x="2345" y="395"/>
                    <a:pt x="2483" y="395"/>
                  </a:cubicBezTo>
                  <a:cubicBezTo>
                    <a:pt x="2581" y="395"/>
                    <a:pt x="2679" y="392"/>
                    <a:pt x="2778" y="385"/>
                  </a:cubicBezTo>
                  <a:cubicBezTo>
                    <a:pt x="2553" y="306"/>
                    <a:pt x="2323" y="248"/>
                    <a:pt x="2095" y="200"/>
                  </a:cubicBezTo>
                  <a:cubicBezTo>
                    <a:pt x="1866" y="152"/>
                    <a:pt x="1637" y="111"/>
                    <a:pt x="1405" y="84"/>
                  </a:cubicBezTo>
                  <a:cubicBezTo>
                    <a:pt x="1172" y="50"/>
                    <a:pt x="940" y="29"/>
                    <a:pt x="708" y="16"/>
                  </a:cubicBezTo>
                  <a:cubicBezTo>
                    <a:pt x="571" y="6"/>
                    <a:pt x="434" y="0"/>
                    <a:pt x="29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656;p82">
              <a:extLst>
                <a:ext uri="{FF2B5EF4-FFF2-40B4-BE49-F238E27FC236}">
                  <a16:creationId xmlns:a16="http://schemas.microsoft.com/office/drawing/2014/main" id="{051C2075-3EBB-4CDF-9230-770BDDA48D0F}"/>
                </a:ext>
              </a:extLst>
            </p:cNvPr>
            <p:cNvSpPr/>
            <p:nvPr/>
          </p:nvSpPr>
          <p:spPr>
            <a:xfrm>
              <a:off x="6788824" y="2000876"/>
              <a:ext cx="194238" cy="163006"/>
            </a:xfrm>
            <a:custGeom>
              <a:avLst/>
              <a:gdLst/>
              <a:ahLst/>
              <a:cxnLst/>
              <a:rect l="l" t="t" r="r" b="b"/>
              <a:pathLst>
                <a:path w="5989" h="5026" extrusionOk="0">
                  <a:moveTo>
                    <a:pt x="2627" y="1"/>
                  </a:moveTo>
                  <a:cubicBezTo>
                    <a:pt x="1774" y="1"/>
                    <a:pt x="570" y="345"/>
                    <a:pt x="297" y="2207"/>
                  </a:cubicBezTo>
                  <a:cubicBezTo>
                    <a:pt x="0" y="4225"/>
                    <a:pt x="1507" y="5026"/>
                    <a:pt x="2921" y="5026"/>
                  </a:cubicBezTo>
                  <a:cubicBezTo>
                    <a:pt x="3578" y="5026"/>
                    <a:pt x="4214" y="4853"/>
                    <a:pt x="4642" y="4550"/>
                  </a:cubicBezTo>
                  <a:cubicBezTo>
                    <a:pt x="5988" y="3597"/>
                    <a:pt x="4468" y="772"/>
                    <a:pt x="4468" y="772"/>
                  </a:cubicBezTo>
                  <a:lnTo>
                    <a:pt x="3508" y="120"/>
                  </a:lnTo>
                  <a:cubicBezTo>
                    <a:pt x="3508" y="120"/>
                    <a:pt x="3128" y="1"/>
                    <a:pt x="26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657;p82">
              <a:extLst>
                <a:ext uri="{FF2B5EF4-FFF2-40B4-BE49-F238E27FC236}">
                  <a16:creationId xmlns:a16="http://schemas.microsoft.com/office/drawing/2014/main" id="{9A914447-1578-4361-A8ED-994368906A06}"/>
                </a:ext>
              </a:extLst>
            </p:cNvPr>
            <p:cNvSpPr/>
            <p:nvPr/>
          </p:nvSpPr>
          <p:spPr>
            <a:xfrm>
              <a:off x="6822911" y="2008724"/>
              <a:ext cx="63730" cy="19168"/>
            </a:xfrm>
            <a:custGeom>
              <a:avLst/>
              <a:gdLst/>
              <a:ahLst/>
              <a:cxnLst/>
              <a:rect l="l" t="t" r="r" b="b"/>
              <a:pathLst>
                <a:path w="1965" h="591" extrusionOk="0">
                  <a:moveTo>
                    <a:pt x="1251" y="1"/>
                  </a:moveTo>
                  <a:cubicBezTo>
                    <a:pt x="1119" y="1"/>
                    <a:pt x="988" y="18"/>
                    <a:pt x="862" y="65"/>
                  </a:cubicBezTo>
                  <a:cubicBezTo>
                    <a:pt x="554" y="178"/>
                    <a:pt x="267" y="352"/>
                    <a:pt x="15" y="561"/>
                  </a:cubicBezTo>
                  <a:cubicBezTo>
                    <a:pt x="0" y="572"/>
                    <a:pt x="12" y="591"/>
                    <a:pt x="27" y="591"/>
                  </a:cubicBezTo>
                  <a:cubicBezTo>
                    <a:pt x="29" y="591"/>
                    <a:pt x="32" y="590"/>
                    <a:pt x="35" y="588"/>
                  </a:cubicBezTo>
                  <a:cubicBezTo>
                    <a:pt x="316" y="445"/>
                    <a:pt x="592" y="287"/>
                    <a:pt x="896" y="188"/>
                  </a:cubicBezTo>
                  <a:cubicBezTo>
                    <a:pt x="1076" y="129"/>
                    <a:pt x="1254" y="111"/>
                    <a:pt x="1434" y="111"/>
                  </a:cubicBezTo>
                  <a:cubicBezTo>
                    <a:pt x="1597" y="111"/>
                    <a:pt x="1762" y="126"/>
                    <a:pt x="1931" y="141"/>
                  </a:cubicBezTo>
                  <a:cubicBezTo>
                    <a:pt x="1932" y="141"/>
                    <a:pt x="1933" y="141"/>
                    <a:pt x="1933" y="141"/>
                  </a:cubicBezTo>
                  <a:cubicBezTo>
                    <a:pt x="1959" y="141"/>
                    <a:pt x="1964" y="96"/>
                    <a:pt x="1938" y="89"/>
                  </a:cubicBezTo>
                  <a:cubicBezTo>
                    <a:pt x="1713" y="52"/>
                    <a:pt x="1479" y="1"/>
                    <a:pt x="12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658;p82">
              <a:extLst>
                <a:ext uri="{FF2B5EF4-FFF2-40B4-BE49-F238E27FC236}">
                  <a16:creationId xmlns:a16="http://schemas.microsoft.com/office/drawing/2014/main" id="{55C77752-192F-4F82-99B2-834241CA13BE}"/>
                </a:ext>
              </a:extLst>
            </p:cNvPr>
            <p:cNvSpPr/>
            <p:nvPr/>
          </p:nvSpPr>
          <p:spPr>
            <a:xfrm>
              <a:off x="6798230" y="2020822"/>
              <a:ext cx="101870" cy="77254"/>
            </a:xfrm>
            <a:custGeom>
              <a:avLst/>
              <a:gdLst/>
              <a:ahLst/>
              <a:cxnLst/>
              <a:rect l="l" t="t" r="r" b="b"/>
              <a:pathLst>
                <a:path w="3141" h="2382" extrusionOk="0">
                  <a:moveTo>
                    <a:pt x="2576" y="1"/>
                  </a:moveTo>
                  <a:cubicBezTo>
                    <a:pt x="1315" y="1"/>
                    <a:pt x="0" y="1029"/>
                    <a:pt x="68" y="2360"/>
                  </a:cubicBezTo>
                  <a:cubicBezTo>
                    <a:pt x="70" y="2373"/>
                    <a:pt x="83" y="2381"/>
                    <a:pt x="94" y="2381"/>
                  </a:cubicBezTo>
                  <a:cubicBezTo>
                    <a:pt x="103" y="2381"/>
                    <a:pt x="111" y="2376"/>
                    <a:pt x="113" y="2363"/>
                  </a:cubicBezTo>
                  <a:cubicBezTo>
                    <a:pt x="236" y="1827"/>
                    <a:pt x="345" y="1363"/>
                    <a:pt x="708" y="929"/>
                  </a:cubicBezTo>
                  <a:cubicBezTo>
                    <a:pt x="1158" y="389"/>
                    <a:pt x="1920" y="59"/>
                    <a:pt x="2640" y="59"/>
                  </a:cubicBezTo>
                  <a:cubicBezTo>
                    <a:pt x="2798" y="59"/>
                    <a:pt x="2955" y="75"/>
                    <a:pt x="3106" y="109"/>
                  </a:cubicBezTo>
                  <a:cubicBezTo>
                    <a:pt x="3108" y="109"/>
                    <a:pt x="3110" y="110"/>
                    <a:pt x="3112" y="110"/>
                  </a:cubicBezTo>
                  <a:cubicBezTo>
                    <a:pt x="3134" y="110"/>
                    <a:pt x="3140" y="75"/>
                    <a:pt x="3116" y="68"/>
                  </a:cubicBezTo>
                  <a:cubicBezTo>
                    <a:pt x="2940" y="23"/>
                    <a:pt x="2758" y="1"/>
                    <a:pt x="25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659;p82">
              <a:extLst>
                <a:ext uri="{FF2B5EF4-FFF2-40B4-BE49-F238E27FC236}">
                  <a16:creationId xmlns:a16="http://schemas.microsoft.com/office/drawing/2014/main" id="{5D3F64C6-E513-4FA6-876D-B968ECBF2924}"/>
                </a:ext>
              </a:extLst>
            </p:cNvPr>
            <p:cNvSpPr/>
            <p:nvPr/>
          </p:nvSpPr>
          <p:spPr>
            <a:xfrm>
              <a:off x="6807084" y="2038530"/>
              <a:ext cx="85103" cy="88897"/>
            </a:xfrm>
            <a:custGeom>
              <a:avLst/>
              <a:gdLst/>
              <a:ahLst/>
              <a:cxnLst/>
              <a:rect l="l" t="t" r="r" b="b"/>
              <a:pathLst>
                <a:path w="2624" h="2741" extrusionOk="0">
                  <a:moveTo>
                    <a:pt x="2600" y="1"/>
                  </a:moveTo>
                  <a:cubicBezTo>
                    <a:pt x="2245" y="48"/>
                    <a:pt x="1924" y="14"/>
                    <a:pt x="1599" y="182"/>
                  </a:cubicBezTo>
                  <a:cubicBezTo>
                    <a:pt x="1237" y="362"/>
                    <a:pt x="878" y="543"/>
                    <a:pt x="608" y="848"/>
                  </a:cubicBezTo>
                  <a:cubicBezTo>
                    <a:pt x="134" y="1391"/>
                    <a:pt x="0" y="1995"/>
                    <a:pt x="28" y="2709"/>
                  </a:cubicBezTo>
                  <a:cubicBezTo>
                    <a:pt x="28" y="2730"/>
                    <a:pt x="43" y="2740"/>
                    <a:pt x="58" y="2740"/>
                  </a:cubicBezTo>
                  <a:cubicBezTo>
                    <a:pt x="72" y="2740"/>
                    <a:pt x="88" y="2730"/>
                    <a:pt x="89" y="2709"/>
                  </a:cubicBezTo>
                  <a:cubicBezTo>
                    <a:pt x="113" y="2006"/>
                    <a:pt x="267" y="1415"/>
                    <a:pt x="742" y="885"/>
                  </a:cubicBezTo>
                  <a:cubicBezTo>
                    <a:pt x="957" y="643"/>
                    <a:pt x="1223" y="499"/>
                    <a:pt x="1504" y="338"/>
                  </a:cubicBezTo>
                  <a:cubicBezTo>
                    <a:pt x="1883" y="124"/>
                    <a:pt x="2190" y="110"/>
                    <a:pt x="2603" y="38"/>
                  </a:cubicBezTo>
                  <a:cubicBezTo>
                    <a:pt x="2624" y="34"/>
                    <a:pt x="2620" y="1"/>
                    <a:pt x="26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660;p82">
              <a:extLst>
                <a:ext uri="{FF2B5EF4-FFF2-40B4-BE49-F238E27FC236}">
                  <a16:creationId xmlns:a16="http://schemas.microsoft.com/office/drawing/2014/main" id="{1DFEB0E8-EC8D-48C8-A5CC-7F6D72B63BA7}"/>
                </a:ext>
              </a:extLst>
            </p:cNvPr>
            <p:cNvSpPr/>
            <p:nvPr/>
          </p:nvSpPr>
          <p:spPr>
            <a:xfrm>
              <a:off x="6811203" y="2053644"/>
              <a:ext cx="72681" cy="86757"/>
            </a:xfrm>
            <a:custGeom>
              <a:avLst/>
              <a:gdLst/>
              <a:ahLst/>
              <a:cxnLst/>
              <a:rect l="l" t="t" r="r" b="b"/>
              <a:pathLst>
                <a:path w="2241" h="2675" extrusionOk="0">
                  <a:moveTo>
                    <a:pt x="2068" y="1"/>
                  </a:moveTo>
                  <a:cubicBezTo>
                    <a:pt x="1493" y="1"/>
                    <a:pt x="939" y="467"/>
                    <a:pt x="625" y="918"/>
                  </a:cubicBezTo>
                  <a:cubicBezTo>
                    <a:pt x="365" y="1297"/>
                    <a:pt x="0" y="2220"/>
                    <a:pt x="270" y="2660"/>
                  </a:cubicBezTo>
                  <a:cubicBezTo>
                    <a:pt x="277" y="2670"/>
                    <a:pt x="288" y="2674"/>
                    <a:pt x="298" y="2674"/>
                  </a:cubicBezTo>
                  <a:cubicBezTo>
                    <a:pt x="313" y="2674"/>
                    <a:pt x="326" y="2665"/>
                    <a:pt x="324" y="2647"/>
                  </a:cubicBezTo>
                  <a:cubicBezTo>
                    <a:pt x="297" y="2138"/>
                    <a:pt x="461" y="1474"/>
                    <a:pt x="697" y="1037"/>
                  </a:cubicBezTo>
                  <a:cubicBezTo>
                    <a:pt x="946" y="575"/>
                    <a:pt x="1557" y="42"/>
                    <a:pt x="2123" y="42"/>
                  </a:cubicBezTo>
                  <a:cubicBezTo>
                    <a:pt x="2154" y="42"/>
                    <a:pt x="2186" y="44"/>
                    <a:pt x="2217" y="47"/>
                  </a:cubicBezTo>
                  <a:cubicBezTo>
                    <a:pt x="2218" y="47"/>
                    <a:pt x="2219" y="47"/>
                    <a:pt x="2220" y="47"/>
                  </a:cubicBezTo>
                  <a:cubicBezTo>
                    <a:pt x="2238" y="47"/>
                    <a:pt x="2240" y="16"/>
                    <a:pt x="2224" y="13"/>
                  </a:cubicBezTo>
                  <a:cubicBezTo>
                    <a:pt x="2172" y="5"/>
                    <a:pt x="2120" y="1"/>
                    <a:pt x="20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661;p82">
              <a:extLst>
                <a:ext uri="{FF2B5EF4-FFF2-40B4-BE49-F238E27FC236}">
                  <a16:creationId xmlns:a16="http://schemas.microsoft.com/office/drawing/2014/main" id="{BB7B2A60-76C1-45FD-B421-277B5A334D32}"/>
                </a:ext>
              </a:extLst>
            </p:cNvPr>
            <p:cNvSpPr/>
            <p:nvPr/>
          </p:nvSpPr>
          <p:spPr>
            <a:xfrm>
              <a:off x="6827160" y="2068563"/>
              <a:ext cx="55395" cy="77870"/>
            </a:xfrm>
            <a:custGeom>
              <a:avLst/>
              <a:gdLst/>
              <a:ahLst/>
              <a:cxnLst/>
              <a:rect l="l" t="t" r="r" b="b"/>
              <a:pathLst>
                <a:path w="1708" h="2401" extrusionOk="0">
                  <a:moveTo>
                    <a:pt x="1673" y="0"/>
                  </a:moveTo>
                  <a:cubicBezTo>
                    <a:pt x="1672" y="0"/>
                    <a:pt x="1671" y="0"/>
                    <a:pt x="1670" y="0"/>
                  </a:cubicBezTo>
                  <a:cubicBezTo>
                    <a:pt x="1120" y="45"/>
                    <a:pt x="789" y="609"/>
                    <a:pt x="522" y="1028"/>
                  </a:cubicBezTo>
                  <a:cubicBezTo>
                    <a:pt x="303" y="1374"/>
                    <a:pt x="0" y="1961"/>
                    <a:pt x="48" y="2388"/>
                  </a:cubicBezTo>
                  <a:cubicBezTo>
                    <a:pt x="48" y="2396"/>
                    <a:pt x="54" y="2400"/>
                    <a:pt x="61" y="2400"/>
                  </a:cubicBezTo>
                  <a:cubicBezTo>
                    <a:pt x="65" y="2400"/>
                    <a:pt x="70" y="2398"/>
                    <a:pt x="71" y="2392"/>
                  </a:cubicBezTo>
                  <a:cubicBezTo>
                    <a:pt x="188" y="2060"/>
                    <a:pt x="270" y="1719"/>
                    <a:pt x="417" y="1394"/>
                  </a:cubicBezTo>
                  <a:cubicBezTo>
                    <a:pt x="631" y="916"/>
                    <a:pt x="1110" y="127"/>
                    <a:pt x="1670" y="55"/>
                  </a:cubicBezTo>
                  <a:cubicBezTo>
                    <a:pt x="1704" y="51"/>
                    <a:pt x="1708" y="0"/>
                    <a:pt x="16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662;p82">
              <a:extLst>
                <a:ext uri="{FF2B5EF4-FFF2-40B4-BE49-F238E27FC236}">
                  <a16:creationId xmlns:a16="http://schemas.microsoft.com/office/drawing/2014/main" id="{496D5B05-812E-41D5-8C6F-68F512786A80}"/>
                </a:ext>
              </a:extLst>
            </p:cNvPr>
            <p:cNvSpPr/>
            <p:nvPr/>
          </p:nvSpPr>
          <p:spPr>
            <a:xfrm>
              <a:off x="6836565" y="2081860"/>
              <a:ext cx="43881" cy="70962"/>
            </a:xfrm>
            <a:custGeom>
              <a:avLst/>
              <a:gdLst/>
              <a:ahLst/>
              <a:cxnLst/>
              <a:rect l="l" t="t" r="r" b="b"/>
              <a:pathLst>
                <a:path w="1353" h="2188" extrusionOk="0">
                  <a:moveTo>
                    <a:pt x="1325" y="0"/>
                  </a:moveTo>
                  <a:cubicBezTo>
                    <a:pt x="1320" y="0"/>
                    <a:pt x="1316" y="2"/>
                    <a:pt x="1312" y="7"/>
                  </a:cubicBezTo>
                  <a:cubicBezTo>
                    <a:pt x="789" y="650"/>
                    <a:pt x="523" y="1459"/>
                    <a:pt x="24" y="2118"/>
                  </a:cubicBezTo>
                  <a:cubicBezTo>
                    <a:pt x="1" y="2149"/>
                    <a:pt x="34" y="2187"/>
                    <a:pt x="66" y="2187"/>
                  </a:cubicBezTo>
                  <a:cubicBezTo>
                    <a:pt x="77" y="2187"/>
                    <a:pt x="87" y="2183"/>
                    <a:pt x="95" y="2173"/>
                  </a:cubicBezTo>
                  <a:cubicBezTo>
                    <a:pt x="653" y="1541"/>
                    <a:pt x="871" y="718"/>
                    <a:pt x="1342" y="31"/>
                  </a:cubicBezTo>
                  <a:cubicBezTo>
                    <a:pt x="1353" y="15"/>
                    <a:pt x="1339" y="0"/>
                    <a:pt x="132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663;p82">
              <a:extLst>
                <a:ext uri="{FF2B5EF4-FFF2-40B4-BE49-F238E27FC236}">
                  <a16:creationId xmlns:a16="http://schemas.microsoft.com/office/drawing/2014/main" id="{6773239D-D4CC-486E-A53F-6BB6811687EF}"/>
                </a:ext>
              </a:extLst>
            </p:cNvPr>
            <p:cNvSpPr/>
            <p:nvPr/>
          </p:nvSpPr>
          <p:spPr>
            <a:xfrm>
              <a:off x="6855636" y="2086660"/>
              <a:ext cx="32919" cy="74238"/>
            </a:xfrm>
            <a:custGeom>
              <a:avLst/>
              <a:gdLst/>
              <a:ahLst/>
              <a:cxnLst/>
              <a:rect l="l" t="t" r="r" b="b"/>
              <a:pathLst>
                <a:path w="1015" h="2289" extrusionOk="0">
                  <a:moveTo>
                    <a:pt x="978" y="1"/>
                  </a:moveTo>
                  <a:cubicBezTo>
                    <a:pt x="959" y="1"/>
                    <a:pt x="941" y="13"/>
                    <a:pt x="939" y="37"/>
                  </a:cubicBezTo>
                  <a:cubicBezTo>
                    <a:pt x="891" y="611"/>
                    <a:pt x="693" y="1181"/>
                    <a:pt x="386" y="1670"/>
                  </a:cubicBezTo>
                  <a:cubicBezTo>
                    <a:pt x="277" y="1837"/>
                    <a:pt x="37" y="2066"/>
                    <a:pt x="3" y="2264"/>
                  </a:cubicBezTo>
                  <a:cubicBezTo>
                    <a:pt x="1" y="2279"/>
                    <a:pt x="11" y="2289"/>
                    <a:pt x="22" y="2289"/>
                  </a:cubicBezTo>
                  <a:cubicBezTo>
                    <a:pt x="28" y="2289"/>
                    <a:pt x="35" y="2285"/>
                    <a:pt x="40" y="2277"/>
                  </a:cubicBezTo>
                  <a:cubicBezTo>
                    <a:pt x="92" y="2213"/>
                    <a:pt x="188" y="2168"/>
                    <a:pt x="245" y="2104"/>
                  </a:cubicBezTo>
                  <a:cubicBezTo>
                    <a:pt x="403" y="1929"/>
                    <a:pt x="536" y="1673"/>
                    <a:pt x="645" y="1465"/>
                  </a:cubicBezTo>
                  <a:cubicBezTo>
                    <a:pt x="874" y="1021"/>
                    <a:pt x="997" y="535"/>
                    <a:pt x="1014" y="37"/>
                  </a:cubicBezTo>
                  <a:cubicBezTo>
                    <a:pt x="1014" y="13"/>
                    <a:pt x="996" y="1"/>
                    <a:pt x="9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664;p82">
              <a:extLst>
                <a:ext uri="{FF2B5EF4-FFF2-40B4-BE49-F238E27FC236}">
                  <a16:creationId xmlns:a16="http://schemas.microsoft.com/office/drawing/2014/main" id="{54445722-44B3-49A2-A9A7-3E2E6704D8A7}"/>
                </a:ext>
              </a:extLst>
            </p:cNvPr>
            <p:cNvSpPr/>
            <p:nvPr/>
          </p:nvSpPr>
          <p:spPr>
            <a:xfrm>
              <a:off x="6874188" y="2079849"/>
              <a:ext cx="33633" cy="80238"/>
            </a:xfrm>
            <a:custGeom>
              <a:avLst/>
              <a:gdLst/>
              <a:ahLst/>
              <a:cxnLst/>
              <a:rect l="l" t="t" r="r" b="b"/>
              <a:pathLst>
                <a:path w="1037" h="2474" extrusionOk="0">
                  <a:moveTo>
                    <a:pt x="714" y="0"/>
                  </a:moveTo>
                  <a:cubicBezTo>
                    <a:pt x="689" y="0"/>
                    <a:pt x="676" y="34"/>
                    <a:pt x="702" y="52"/>
                  </a:cubicBezTo>
                  <a:cubicBezTo>
                    <a:pt x="1037" y="270"/>
                    <a:pt x="784" y="1076"/>
                    <a:pt x="668" y="1343"/>
                  </a:cubicBezTo>
                  <a:cubicBezTo>
                    <a:pt x="531" y="1664"/>
                    <a:pt x="282" y="2218"/>
                    <a:pt x="9" y="2450"/>
                  </a:cubicBezTo>
                  <a:cubicBezTo>
                    <a:pt x="0" y="2458"/>
                    <a:pt x="7" y="2473"/>
                    <a:pt x="18" y="2473"/>
                  </a:cubicBezTo>
                  <a:cubicBezTo>
                    <a:pt x="20" y="2473"/>
                    <a:pt x="23" y="2472"/>
                    <a:pt x="26" y="2470"/>
                  </a:cubicBezTo>
                  <a:cubicBezTo>
                    <a:pt x="428" y="2191"/>
                    <a:pt x="825" y="1470"/>
                    <a:pt x="924" y="998"/>
                  </a:cubicBezTo>
                  <a:cubicBezTo>
                    <a:pt x="975" y="742"/>
                    <a:pt x="1037" y="141"/>
                    <a:pt x="729" y="4"/>
                  </a:cubicBezTo>
                  <a:cubicBezTo>
                    <a:pt x="724" y="1"/>
                    <a:pt x="719" y="0"/>
                    <a:pt x="7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665;p82">
              <a:extLst>
                <a:ext uri="{FF2B5EF4-FFF2-40B4-BE49-F238E27FC236}">
                  <a16:creationId xmlns:a16="http://schemas.microsoft.com/office/drawing/2014/main" id="{5D63667A-1C32-49BD-A8F7-6C59BA5A97B0}"/>
                </a:ext>
              </a:extLst>
            </p:cNvPr>
            <p:cNvSpPr/>
            <p:nvPr/>
          </p:nvSpPr>
          <p:spPr>
            <a:xfrm>
              <a:off x="6902891" y="2070022"/>
              <a:ext cx="22768" cy="68141"/>
            </a:xfrm>
            <a:custGeom>
              <a:avLst/>
              <a:gdLst/>
              <a:ahLst/>
              <a:cxnLst/>
              <a:rect l="l" t="t" r="r" b="b"/>
              <a:pathLst>
                <a:path w="702" h="2101" extrusionOk="0">
                  <a:moveTo>
                    <a:pt x="47" y="1"/>
                  </a:moveTo>
                  <a:cubicBezTo>
                    <a:pt x="17" y="1"/>
                    <a:pt x="1" y="45"/>
                    <a:pt x="32" y="68"/>
                  </a:cubicBezTo>
                  <a:cubicBezTo>
                    <a:pt x="401" y="334"/>
                    <a:pt x="541" y="676"/>
                    <a:pt x="551" y="1133"/>
                  </a:cubicBezTo>
                  <a:cubicBezTo>
                    <a:pt x="558" y="1479"/>
                    <a:pt x="439" y="1752"/>
                    <a:pt x="381" y="2080"/>
                  </a:cubicBezTo>
                  <a:cubicBezTo>
                    <a:pt x="378" y="2093"/>
                    <a:pt x="387" y="2101"/>
                    <a:pt x="397" y="2101"/>
                  </a:cubicBezTo>
                  <a:cubicBezTo>
                    <a:pt x="402" y="2101"/>
                    <a:pt x="408" y="2099"/>
                    <a:pt x="412" y="2093"/>
                  </a:cubicBezTo>
                  <a:cubicBezTo>
                    <a:pt x="674" y="1752"/>
                    <a:pt x="702" y="1297"/>
                    <a:pt x="668" y="884"/>
                  </a:cubicBezTo>
                  <a:cubicBezTo>
                    <a:pt x="633" y="461"/>
                    <a:pt x="422" y="208"/>
                    <a:pt x="67" y="6"/>
                  </a:cubicBezTo>
                  <a:cubicBezTo>
                    <a:pt x="60" y="2"/>
                    <a:pt x="53" y="1"/>
                    <a:pt x="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666;p82">
              <a:extLst>
                <a:ext uri="{FF2B5EF4-FFF2-40B4-BE49-F238E27FC236}">
                  <a16:creationId xmlns:a16="http://schemas.microsoft.com/office/drawing/2014/main" id="{7BC7205C-C682-4D0E-AB73-90B4CDD78259}"/>
                </a:ext>
              </a:extLst>
            </p:cNvPr>
            <p:cNvSpPr/>
            <p:nvPr/>
          </p:nvSpPr>
          <p:spPr>
            <a:xfrm>
              <a:off x="6895009" y="2145785"/>
              <a:ext cx="16443" cy="17773"/>
            </a:xfrm>
            <a:custGeom>
              <a:avLst/>
              <a:gdLst/>
              <a:ahLst/>
              <a:cxnLst/>
              <a:rect l="l" t="t" r="r" b="b"/>
              <a:pathLst>
                <a:path w="507" h="548" extrusionOk="0">
                  <a:moveTo>
                    <a:pt x="475" y="0"/>
                  </a:moveTo>
                  <a:cubicBezTo>
                    <a:pt x="469" y="0"/>
                    <a:pt x="464" y="2"/>
                    <a:pt x="460" y="7"/>
                  </a:cubicBezTo>
                  <a:cubicBezTo>
                    <a:pt x="378" y="93"/>
                    <a:pt x="302" y="185"/>
                    <a:pt x="228" y="277"/>
                  </a:cubicBezTo>
                  <a:cubicBezTo>
                    <a:pt x="159" y="355"/>
                    <a:pt x="67" y="421"/>
                    <a:pt x="12" y="506"/>
                  </a:cubicBezTo>
                  <a:cubicBezTo>
                    <a:pt x="0" y="522"/>
                    <a:pt x="16" y="548"/>
                    <a:pt x="36" y="548"/>
                  </a:cubicBezTo>
                  <a:cubicBezTo>
                    <a:pt x="39" y="548"/>
                    <a:pt x="41" y="548"/>
                    <a:pt x="43" y="547"/>
                  </a:cubicBezTo>
                  <a:cubicBezTo>
                    <a:pt x="128" y="513"/>
                    <a:pt x="193" y="424"/>
                    <a:pt x="248" y="355"/>
                  </a:cubicBezTo>
                  <a:cubicBezTo>
                    <a:pt x="327" y="249"/>
                    <a:pt x="405" y="140"/>
                    <a:pt x="491" y="41"/>
                  </a:cubicBezTo>
                  <a:cubicBezTo>
                    <a:pt x="507" y="23"/>
                    <a:pt x="492" y="0"/>
                    <a:pt x="4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667;p82">
              <a:extLst>
                <a:ext uri="{FF2B5EF4-FFF2-40B4-BE49-F238E27FC236}">
                  <a16:creationId xmlns:a16="http://schemas.microsoft.com/office/drawing/2014/main" id="{FF86A55D-14F7-4573-BA17-90732A14F0BB}"/>
                </a:ext>
              </a:extLst>
            </p:cNvPr>
            <p:cNvSpPr/>
            <p:nvPr/>
          </p:nvSpPr>
          <p:spPr>
            <a:xfrm>
              <a:off x="6924199" y="2061233"/>
              <a:ext cx="21730" cy="79265"/>
            </a:xfrm>
            <a:custGeom>
              <a:avLst/>
              <a:gdLst/>
              <a:ahLst/>
              <a:cxnLst/>
              <a:rect l="l" t="t" r="r" b="b"/>
              <a:pathLst>
                <a:path w="670" h="2444" extrusionOk="0">
                  <a:moveTo>
                    <a:pt x="54" y="1"/>
                  </a:moveTo>
                  <a:cubicBezTo>
                    <a:pt x="26" y="1"/>
                    <a:pt x="0" y="34"/>
                    <a:pt x="28" y="59"/>
                  </a:cubicBezTo>
                  <a:cubicBezTo>
                    <a:pt x="670" y="612"/>
                    <a:pt x="513" y="1712"/>
                    <a:pt x="274" y="2426"/>
                  </a:cubicBezTo>
                  <a:cubicBezTo>
                    <a:pt x="271" y="2436"/>
                    <a:pt x="280" y="2444"/>
                    <a:pt x="288" y="2444"/>
                  </a:cubicBezTo>
                  <a:cubicBezTo>
                    <a:pt x="291" y="2444"/>
                    <a:pt x="295" y="2443"/>
                    <a:pt x="297" y="2440"/>
                  </a:cubicBezTo>
                  <a:cubicBezTo>
                    <a:pt x="605" y="2139"/>
                    <a:pt x="611" y="1483"/>
                    <a:pt x="591" y="1097"/>
                  </a:cubicBezTo>
                  <a:cubicBezTo>
                    <a:pt x="567" y="694"/>
                    <a:pt x="397" y="264"/>
                    <a:pt x="75" y="7"/>
                  </a:cubicBezTo>
                  <a:cubicBezTo>
                    <a:pt x="69" y="3"/>
                    <a:pt x="61" y="1"/>
                    <a:pt x="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668;p82">
              <a:extLst>
                <a:ext uri="{FF2B5EF4-FFF2-40B4-BE49-F238E27FC236}">
                  <a16:creationId xmlns:a16="http://schemas.microsoft.com/office/drawing/2014/main" id="{F345763A-13A9-435F-9F9D-A8B85858502C}"/>
                </a:ext>
              </a:extLst>
            </p:cNvPr>
            <p:cNvSpPr/>
            <p:nvPr/>
          </p:nvSpPr>
          <p:spPr>
            <a:xfrm>
              <a:off x="6923194" y="2146175"/>
              <a:ext cx="8432" cy="9989"/>
            </a:xfrm>
            <a:custGeom>
              <a:avLst/>
              <a:gdLst/>
              <a:ahLst/>
              <a:cxnLst/>
              <a:rect l="l" t="t" r="r" b="b"/>
              <a:pathLst>
                <a:path w="260" h="308" extrusionOk="0">
                  <a:moveTo>
                    <a:pt x="246" y="0"/>
                  </a:moveTo>
                  <a:cubicBezTo>
                    <a:pt x="244" y="0"/>
                    <a:pt x="242" y="1"/>
                    <a:pt x="240" y="2"/>
                  </a:cubicBezTo>
                  <a:cubicBezTo>
                    <a:pt x="223" y="19"/>
                    <a:pt x="202" y="32"/>
                    <a:pt x="185" y="53"/>
                  </a:cubicBezTo>
                  <a:cubicBezTo>
                    <a:pt x="164" y="84"/>
                    <a:pt x="168" y="122"/>
                    <a:pt x="147" y="152"/>
                  </a:cubicBezTo>
                  <a:cubicBezTo>
                    <a:pt x="110" y="204"/>
                    <a:pt x="55" y="231"/>
                    <a:pt x="11" y="272"/>
                  </a:cubicBezTo>
                  <a:cubicBezTo>
                    <a:pt x="1" y="282"/>
                    <a:pt x="7" y="306"/>
                    <a:pt x="21" y="306"/>
                  </a:cubicBezTo>
                  <a:cubicBezTo>
                    <a:pt x="26" y="307"/>
                    <a:pt x="31" y="308"/>
                    <a:pt x="37" y="308"/>
                  </a:cubicBezTo>
                  <a:cubicBezTo>
                    <a:pt x="91" y="308"/>
                    <a:pt x="137" y="248"/>
                    <a:pt x="168" y="210"/>
                  </a:cubicBezTo>
                  <a:cubicBezTo>
                    <a:pt x="188" y="187"/>
                    <a:pt x="205" y="163"/>
                    <a:pt x="212" y="132"/>
                  </a:cubicBezTo>
                  <a:cubicBezTo>
                    <a:pt x="219" y="91"/>
                    <a:pt x="233" y="56"/>
                    <a:pt x="257" y="19"/>
                  </a:cubicBezTo>
                  <a:cubicBezTo>
                    <a:pt x="260" y="11"/>
                    <a:pt x="253"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669;p82">
              <a:extLst>
                <a:ext uri="{FF2B5EF4-FFF2-40B4-BE49-F238E27FC236}">
                  <a16:creationId xmlns:a16="http://schemas.microsoft.com/office/drawing/2014/main" id="{E73D525B-ECD3-4BC2-9D94-DB555FE875AE}"/>
                </a:ext>
              </a:extLst>
            </p:cNvPr>
            <p:cNvSpPr/>
            <p:nvPr/>
          </p:nvSpPr>
          <p:spPr>
            <a:xfrm>
              <a:off x="6858231" y="1492199"/>
              <a:ext cx="552812" cy="614531"/>
            </a:xfrm>
            <a:custGeom>
              <a:avLst/>
              <a:gdLst/>
              <a:ahLst/>
              <a:cxnLst/>
              <a:rect l="l" t="t" r="r" b="b"/>
              <a:pathLst>
                <a:path w="17045" h="18948" extrusionOk="0">
                  <a:moveTo>
                    <a:pt x="6665" y="0"/>
                  </a:moveTo>
                  <a:cubicBezTo>
                    <a:pt x="6643" y="0"/>
                    <a:pt x="6620" y="0"/>
                    <a:pt x="6598" y="0"/>
                  </a:cubicBezTo>
                  <a:cubicBezTo>
                    <a:pt x="2622" y="38"/>
                    <a:pt x="1802" y="1377"/>
                    <a:pt x="1877" y="5910"/>
                  </a:cubicBezTo>
                  <a:cubicBezTo>
                    <a:pt x="1953" y="10447"/>
                    <a:pt x="1098" y="15947"/>
                    <a:pt x="429" y="17658"/>
                  </a:cubicBezTo>
                  <a:cubicBezTo>
                    <a:pt x="1" y="18750"/>
                    <a:pt x="286" y="18947"/>
                    <a:pt x="548" y="18947"/>
                  </a:cubicBezTo>
                  <a:cubicBezTo>
                    <a:pt x="695" y="18947"/>
                    <a:pt x="835" y="18885"/>
                    <a:pt x="835" y="18885"/>
                  </a:cubicBezTo>
                  <a:cubicBezTo>
                    <a:pt x="835" y="18885"/>
                    <a:pt x="2748" y="17304"/>
                    <a:pt x="4244" y="17304"/>
                  </a:cubicBezTo>
                  <a:cubicBezTo>
                    <a:pt x="4337" y="17304"/>
                    <a:pt x="4429" y="17311"/>
                    <a:pt x="4518" y="17324"/>
                  </a:cubicBezTo>
                  <a:cubicBezTo>
                    <a:pt x="5124" y="17412"/>
                    <a:pt x="6782" y="17724"/>
                    <a:pt x="8649" y="17724"/>
                  </a:cubicBezTo>
                  <a:cubicBezTo>
                    <a:pt x="11476" y="17724"/>
                    <a:pt x="14781" y="17008"/>
                    <a:pt x="15631" y="13716"/>
                  </a:cubicBezTo>
                  <a:cubicBezTo>
                    <a:pt x="17045" y="8254"/>
                    <a:pt x="15631" y="3310"/>
                    <a:pt x="15631" y="3310"/>
                  </a:cubicBezTo>
                  <a:cubicBezTo>
                    <a:pt x="15631" y="3310"/>
                    <a:pt x="10631" y="0"/>
                    <a:pt x="6665"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670;p82">
              <a:extLst>
                <a:ext uri="{FF2B5EF4-FFF2-40B4-BE49-F238E27FC236}">
                  <a16:creationId xmlns:a16="http://schemas.microsoft.com/office/drawing/2014/main" id="{DE50FAD5-AC6E-4182-98C5-B14A3EF4E4B1}"/>
                </a:ext>
              </a:extLst>
            </p:cNvPr>
            <p:cNvSpPr/>
            <p:nvPr/>
          </p:nvSpPr>
          <p:spPr>
            <a:xfrm>
              <a:off x="6856512" y="1473129"/>
              <a:ext cx="235363" cy="253038"/>
            </a:xfrm>
            <a:custGeom>
              <a:avLst/>
              <a:gdLst/>
              <a:ahLst/>
              <a:cxnLst/>
              <a:rect l="l" t="t" r="r" b="b"/>
              <a:pathLst>
                <a:path w="7257" h="7802" extrusionOk="0">
                  <a:moveTo>
                    <a:pt x="6829" y="1"/>
                  </a:moveTo>
                  <a:lnTo>
                    <a:pt x="2648" y="243"/>
                  </a:lnTo>
                  <a:cubicBezTo>
                    <a:pt x="2060" y="664"/>
                    <a:pt x="1219" y="742"/>
                    <a:pt x="800" y="1326"/>
                  </a:cubicBezTo>
                  <a:cubicBezTo>
                    <a:pt x="677" y="1497"/>
                    <a:pt x="601" y="1702"/>
                    <a:pt x="533" y="1904"/>
                  </a:cubicBezTo>
                  <a:cubicBezTo>
                    <a:pt x="287" y="2645"/>
                    <a:pt x="130" y="3414"/>
                    <a:pt x="65" y="4193"/>
                  </a:cubicBezTo>
                  <a:cubicBezTo>
                    <a:pt x="0" y="4958"/>
                    <a:pt x="31" y="5750"/>
                    <a:pt x="349" y="6451"/>
                  </a:cubicBezTo>
                  <a:cubicBezTo>
                    <a:pt x="663" y="7147"/>
                    <a:pt x="1312" y="7731"/>
                    <a:pt x="2077" y="7797"/>
                  </a:cubicBezTo>
                  <a:cubicBezTo>
                    <a:pt x="2118" y="7800"/>
                    <a:pt x="2159" y="7802"/>
                    <a:pt x="2200" y="7802"/>
                  </a:cubicBezTo>
                  <a:cubicBezTo>
                    <a:pt x="2576" y="7802"/>
                    <a:pt x="2959" y="7662"/>
                    <a:pt x="3184" y="7362"/>
                  </a:cubicBezTo>
                  <a:cubicBezTo>
                    <a:pt x="3436" y="7034"/>
                    <a:pt x="3423" y="6501"/>
                    <a:pt x="3095" y="6249"/>
                  </a:cubicBezTo>
                  <a:lnTo>
                    <a:pt x="3095" y="6249"/>
                  </a:lnTo>
                  <a:cubicBezTo>
                    <a:pt x="3183" y="6280"/>
                    <a:pt x="3275" y="6295"/>
                    <a:pt x="3368" y="6295"/>
                  </a:cubicBezTo>
                  <a:cubicBezTo>
                    <a:pt x="3669" y="6295"/>
                    <a:pt x="3972" y="6137"/>
                    <a:pt x="4123" y="5873"/>
                  </a:cubicBezTo>
                  <a:cubicBezTo>
                    <a:pt x="4303" y="5564"/>
                    <a:pt x="4253" y="5141"/>
                    <a:pt x="4017" y="4873"/>
                  </a:cubicBezTo>
                  <a:lnTo>
                    <a:pt x="4017" y="4873"/>
                  </a:lnTo>
                  <a:cubicBezTo>
                    <a:pt x="4058" y="4898"/>
                    <a:pt x="4105" y="4909"/>
                    <a:pt x="4155" y="4909"/>
                  </a:cubicBezTo>
                  <a:cubicBezTo>
                    <a:pt x="4352" y="4909"/>
                    <a:pt x="4583" y="4729"/>
                    <a:pt x="4601" y="4510"/>
                  </a:cubicBezTo>
                  <a:cubicBezTo>
                    <a:pt x="4629" y="4193"/>
                    <a:pt x="4400" y="3919"/>
                    <a:pt x="4185" y="3687"/>
                  </a:cubicBezTo>
                  <a:lnTo>
                    <a:pt x="4185" y="3687"/>
                  </a:lnTo>
                  <a:cubicBezTo>
                    <a:pt x="4302" y="3704"/>
                    <a:pt x="4421" y="3713"/>
                    <a:pt x="4540" y="3713"/>
                  </a:cubicBezTo>
                  <a:cubicBezTo>
                    <a:pt x="5351" y="3713"/>
                    <a:pt x="6160" y="3314"/>
                    <a:pt x="6634" y="2652"/>
                  </a:cubicBezTo>
                  <a:cubicBezTo>
                    <a:pt x="7177" y="1894"/>
                    <a:pt x="7256" y="831"/>
                    <a:pt x="68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671;p82">
              <a:extLst>
                <a:ext uri="{FF2B5EF4-FFF2-40B4-BE49-F238E27FC236}">
                  <a16:creationId xmlns:a16="http://schemas.microsoft.com/office/drawing/2014/main" id="{4812135D-23A8-4745-BB51-D2019B253327}"/>
                </a:ext>
              </a:extLst>
            </p:cNvPr>
            <p:cNvSpPr/>
            <p:nvPr/>
          </p:nvSpPr>
          <p:spPr>
            <a:xfrm>
              <a:off x="6806695" y="1716991"/>
              <a:ext cx="158303" cy="137449"/>
            </a:xfrm>
            <a:custGeom>
              <a:avLst/>
              <a:gdLst/>
              <a:ahLst/>
              <a:cxnLst/>
              <a:rect l="l" t="t" r="r" b="b"/>
              <a:pathLst>
                <a:path w="4881" h="4238" extrusionOk="0">
                  <a:moveTo>
                    <a:pt x="2701" y="0"/>
                  </a:moveTo>
                  <a:cubicBezTo>
                    <a:pt x="2480" y="0"/>
                    <a:pt x="2241" y="41"/>
                    <a:pt x="1980" y="134"/>
                  </a:cubicBezTo>
                  <a:cubicBezTo>
                    <a:pt x="0" y="837"/>
                    <a:pt x="1414" y="4237"/>
                    <a:pt x="3675" y="4237"/>
                  </a:cubicBezTo>
                  <a:cubicBezTo>
                    <a:pt x="3919" y="4237"/>
                    <a:pt x="4172" y="4198"/>
                    <a:pt x="4433" y="4111"/>
                  </a:cubicBezTo>
                  <a:lnTo>
                    <a:pt x="4881" y="2252"/>
                  </a:lnTo>
                  <a:cubicBezTo>
                    <a:pt x="4881" y="2252"/>
                    <a:pt x="4331" y="0"/>
                    <a:pt x="2701"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672;p82">
              <a:extLst>
                <a:ext uri="{FF2B5EF4-FFF2-40B4-BE49-F238E27FC236}">
                  <a16:creationId xmlns:a16="http://schemas.microsoft.com/office/drawing/2014/main" id="{F743228C-B275-4EE0-979C-0C00CF712E49}"/>
                </a:ext>
              </a:extLst>
            </p:cNvPr>
            <p:cNvSpPr/>
            <p:nvPr/>
          </p:nvSpPr>
          <p:spPr>
            <a:xfrm>
              <a:off x="6834457" y="1713683"/>
              <a:ext cx="130541" cy="141860"/>
            </a:xfrm>
            <a:custGeom>
              <a:avLst/>
              <a:gdLst/>
              <a:ahLst/>
              <a:cxnLst/>
              <a:rect l="l" t="t" r="r" b="b"/>
              <a:pathLst>
                <a:path w="4025" h="4374" extrusionOk="0">
                  <a:moveTo>
                    <a:pt x="1825" y="0"/>
                  </a:moveTo>
                  <a:cubicBezTo>
                    <a:pt x="1585" y="3"/>
                    <a:pt x="1349" y="41"/>
                    <a:pt x="1128" y="120"/>
                  </a:cubicBezTo>
                  <a:cubicBezTo>
                    <a:pt x="902" y="195"/>
                    <a:pt x="684" y="311"/>
                    <a:pt x="506" y="486"/>
                  </a:cubicBezTo>
                  <a:cubicBezTo>
                    <a:pt x="329" y="653"/>
                    <a:pt x="201" y="875"/>
                    <a:pt x="133" y="1107"/>
                  </a:cubicBezTo>
                  <a:cubicBezTo>
                    <a:pt x="1" y="1582"/>
                    <a:pt x="83" y="2070"/>
                    <a:pt x="247" y="2507"/>
                  </a:cubicBezTo>
                  <a:cubicBezTo>
                    <a:pt x="420" y="2942"/>
                    <a:pt x="684" y="3338"/>
                    <a:pt x="1025" y="3655"/>
                  </a:cubicBezTo>
                  <a:cubicBezTo>
                    <a:pt x="1360" y="3973"/>
                    <a:pt x="1776" y="4216"/>
                    <a:pt x="2231" y="4318"/>
                  </a:cubicBezTo>
                  <a:cubicBezTo>
                    <a:pt x="2394" y="4356"/>
                    <a:pt x="2560" y="4373"/>
                    <a:pt x="2725" y="4373"/>
                  </a:cubicBezTo>
                  <a:cubicBezTo>
                    <a:pt x="3018" y="4373"/>
                    <a:pt x="3309" y="4317"/>
                    <a:pt x="3577" y="4213"/>
                  </a:cubicBezTo>
                  <a:lnTo>
                    <a:pt x="3577" y="4213"/>
                  </a:lnTo>
                  <a:lnTo>
                    <a:pt x="3413" y="4250"/>
                  </a:lnTo>
                  <a:lnTo>
                    <a:pt x="3331" y="4267"/>
                  </a:lnTo>
                  <a:lnTo>
                    <a:pt x="3246" y="4277"/>
                  </a:lnTo>
                  <a:lnTo>
                    <a:pt x="3078" y="4298"/>
                  </a:lnTo>
                  <a:lnTo>
                    <a:pt x="2911" y="4305"/>
                  </a:lnTo>
                  <a:cubicBezTo>
                    <a:pt x="2689" y="4301"/>
                    <a:pt x="2467" y="4274"/>
                    <a:pt x="2259" y="4205"/>
                  </a:cubicBezTo>
                  <a:cubicBezTo>
                    <a:pt x="1835" y="4082"/>
                    <a:pt x="1459" y="3833"/>
                    <a:pt x="1152" y="3526"/>
                  </a:cubicBezTo>
                  <a:cubicBezTo>
                    <a:pt x="844" y="3212"/>
                    <a:pt x="602" y="2835"/>
                    <a:pt x="452" y="2429"/>
                  </a:cubicBezTo>
                  <a:cubicBezTo>
                    <a:pt x="304" y="2023"/>
                    <a:pt x="239" y="1575"/>
                    <a:pt x="356" y="1172"/>
                  </a:cubicBezTo>
                  <a:cubicBezTo>
                    <a:pt x="414" y="974"/>
                    <a:pt x="520" y="790"/>
                    <a:pt x="666" y="646"/>
                  </a:cubicBezTo>
                  <a:cubicBezTo>
                    <a:pt x="810" y="499"/>
                    <a:pt x="998" y="400"/>
                    <a:pt x="1196" y="328"/>
                  </a:cubicBezTo>
                  <a:cubicBezTo>
                    <a:pt x="1412" y="249"/>
                    <a:pt x="1639" y="205"/>
                    <a:pt x="1864" y="205"/>
                  </a:cubicBezTo>
                  <a:cubicBezTo>
                    <a:pt x="2064" y="205"/>
                    <a:pt x="2262" y="239"/>
                    <a:pt x="2450" y="314"/>
                  </a:cubicBezTo>
                  <a:cubicBezTo>
                    <a:pt x="2850" y="472"/>
                    <a:pt x="3178" y="790"/>
                    <a:pt x="3430" y="1151"/>
                  </a:cubicBezTo>
                  <a:cubicBezTo>
                    <a:pt x="3686" y="1514"/>
                    <a:pt x="3881" y="1927"/>
                    <a:pt x="4025" y="2354"/>
                  </a:cubicBezTo>
                  <a:cubicBezTo>
                    <a:pt x="3929" y="1910"/>
                    <a:pt x="3758" y="1487"/>
                    <a:pt x="3526" y="1090"/>
                  </a:cubicBezTo>
                  <a:cubicBezTo>
                    <a:pt x="3287" y="704"/>
                    <a:pt x="2959" y="339"/>
                    <a:pt x="2522" y="147"/>
                  </a:cubicBezTo>
                  <a:cubicBezTo>
                    <a:pt x="2303" y="52"/>
                    <a:pt x="2063" y="0"/>
                    <a:pt x="182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673;p82">
              <a:extLst>
                <a:ext uri="{FF2B5EF4-FFF2-40B4-BE49-F238E27FC236}">
                  <a16:creationId xmlns:a16="http://schemas.microsoft.com/office/drawing/2014/main" id="{5DC30739-7F43-41B1-AE08-2639EE0D9DB0}"/>
                </a:ext>
              </a:extLst>
            </p:cNvPr>
            <p:cNvSpPr/>
            <p:nvPr/>
          </p:nvSpPr>
          <p:spPr>
            <a:xfrm>
              <a:off x="7165953" y="1861349"/>
              <a:ext cx="111146" cy="65870"/>
            </a:xfrm>
            <a:custGeom>
              <a:avLst/>
              <a:gdLst/>
              <a:ahLst/>
              <a:cxnLst/>
              <a:rect l="l" t="t" r="r" b="b"/>
              <a:pathLst>
                <a:path w="3427" h="2031" extrusionOk="0">
                  <a:moveTo>
                    <a:pt x="1394" y="899"/>
                  </a:moveTo>
                  <a:cubicBezTo>
                    <a:pt x="1394" y="900"/>
                    <a:pt x="1394" y="900"/>
                    <a:pt x="1393" y="900"/>
                  </a:cubicBezTo>
                  <a:lnTo>
                    <a:pt x="1393" y="900"/>
                  </a:lnTo>
                  <a:cubicBezTo>
                    <a:pt x="1394" y="900"/>
                    <a:pt x="1394" y="899"/>
                    <a:pt x="1394" y="899"/>
                  </a:cubicBezTo>
                  <a:close/>
                  <a:moveTo>
                    <a:pt x="2350" y="1047"/>
                  </a:moveTo>
                  <a:cubicBezTo>
                    <a:pt x="2350" y="1047"/>
                    <a:pt x="2349" y="1049"/>
                    <a:pt x="2348" y="1053"/>
                  </a:cubicBezTo>
                  <a:lnTo>
                    <a:pt x="2348" y="1053"/>
                  </a:lnTo>
                  <a:cubicBezTo>
                    <a:pt x="2348" y="1051"/>
                    <a:pt x="2348" y="1050"/>
                    <a:pt x="2347" y="1049"/>
                  </a:cubicBezTo>
                  <a:cubicBezTo>
                    <a:pt x="2349" y="1048"/>
                    <a:pt x="2350" y="1047"/>
                    <a:pt x="2350" y="1047"/>
                  </a:cubicBezTo>
                  <a:close/>
                  <a:moveTo>
                    <a:pt x="2309" y="1086"/>
                  </a:moveTo>
                  <a:cubicBezTo>
                    <a:pt x="2309" y="1086"/>
                    <a:pt x="2309" y="1086"/>
                    <a:pt x="2309" y="1086"/>
                  </a:cubicBezTo>
                  <a:lnTo>
                    <a:pt x="2309" y="1086"/>
                  </a:lnTo>
                  <a:cubicBezTo>
                    <a:pt x="2309" y="1086"/>
                    <a:pt x="2308" y="1086"/>
                    <a:pt x="2308" y="1086"/>
                  </a:cubicBezTo>
                  <a:cubicBezTo>
                    <a:pt x="2308" y="1086"/>
                    <a:pt x="2308" y="1086"/>
                    <a:pt x="2309" y="1086"/>
                  </a:cubicBezTo>
                  <a:close/>
                  <a:moveTo>
                    <a:pt x="1351" y="937"/>
                  </a:moveTo>
                  <a:cubicBezTo>
                    <a:pt x="1348" y="987"/>
                    <a:pt x="1326" y="1049"/>
                    <a:pt x="1295" y="1098"/>
                  </a:cubicBezTo>
                  <a:cubicBezTo>
                    <a:pt x="1294" y="1099"/>
                    <a:pt x="1294" y="1100"/>
                    <a:pt x="1293" y="1101"/>
                  </a:cubicBezTo>
                  <a:lnTo>
                    <a:pt x="1293" y="1101"/>
                  </a:lnTo>
                  <a:cubicBezTo>
                    <a:pt x="1295" y="1044"/>
                    <a:pt x="1308" y="991"/>
                    <a:pt x="1340" y="954"/>
                  </a:cubicBezTo>
                  <a:cubicBezTo>
                    <a:pt x="1343" y="948"/>
                    <a:pt x="1347" y="942"/>
                    <a:pt x="1351" y="937"/>
                  </a:cubicBezTo>
                  <a:close/>
                  <a:moveTo>
                    <a:pt x="2363" y="1119"/>
                  </a:moveTo>
                  <a:cubicBezTo>
                    <a:pt x="2392" y="1147"/>
                    <a:pt x="2417" y="1187"/>
                    <a:pt x="2426" y="1224"/>
                  </a:cubicBezTo>
                  <a:cubicBezTo>
                    <a:pt x="2430" y="1238"/>
                    <a:pt x="2432" y="1253"/>
                    <a:pt x="2432" y="1268"/>
                  </a:cubicBezTo>
                  <a:lnTo>
                    <a:pt x="2432" y="1268"/>
                  </a:lnTo>
                  <a:cubicBezTo>
                    <a:pt x="2411" y="1230"/>
                    <a:pt x="2391" y="1191"/>
                    <a:pt x="2374" y="1152"/>
                  </a:cubicBezTo>
                  <a:cubicBezTo>
                    <a:pt x="2370" y="1141"/>
                    <a:pt x="2366" y="1130"/>
                    <a:pt x="2363" y="1119"/>
                  </a:cubicBezTo>
                  <a:close/>
                  <a:moveTo>
                    <a:pt x="995" y="1"/>
                  </a:moveTo>
                  <a:lnTo>
                    <a:pt x="995" y="1"/>
                  </a:lnTo>
                  <a:cubicBezTo>
                    <a:pt x="823" y="93"/>
                    <a:pt x="656" y="196"/>
                    <a:pt x="499" y="316"/>
                  </a:cubicBezTo>
                  <a:cubicBezTo>
                    <a:pt x="345" y="435"/>
                    <a:pt x="188" y="562"/>
                    <a:pt x="82" y="746"/>
                  </a:cubicBezTo>
                  <a:cubicBezTo>
                    <a:pt x="35" y="838"/>
                    <a:pt x="0" y="961"/>
                    <a:pt x="48" y="1081"/>
                  </a:cubicBezTo>
                  <a:cubicBezTo>
                    <a:pt x="93" y="1193"/>
                    <a:pt x="188" y="1268"/>
                    <a:pt x="281" y="1320"/>
                  </a:cubicBezTo>
                  <a:cubicBezTo>
                    <a:pt x="376" y="1371"/>
                    <a:pt x="475" y="1402"/>
                    <a:pt x="571" y="1429"/>
                  </a:cubicBezTo>
                  <a:cubicBezTo>
                    <a:pt x="673" y="1453"/>
                    <a:pt x="766" y="1470"/>
                    <a:pt x="875" y="1480"/>
                  </a:cubicBezTo>
                  <a:cubicBezTo>
                    <a:pt x="893" y="1481"/>
                    <a:pt x="911" y="1482"/>
                    <a:pt x="930" y="1482"/>
                  </a:cubicBezTo>
                  <a:cubicBezTo>
                    <a:pt x="1005" y="1482"/>
                    <a:pt x="1081" y="1471"/>
                    <a:pt x="1154" y="1447"/>
                  </a:cubicBezTo>
                  <a:lnTo>
                    <a:pt x="1154" y="1447"/>
                  </a:lnTo>
                  <a:cubicBezTo>
                    <a:pt x="1162" y="1463"/>
                    <a:pt x="1170" y="1479"/>
                    <a:pt x="1179" y="1494"/>
                  </a:cubicBezTo>
                  <a:cubicBezTo>
                    <a:pt x="1230" y="1593"/>
                    <a:pt x="1309" y="1675"/>
                    <a:pt x="1391" y="1750"/>
                  </a:cubicBezTo>
                  <a:cubicBezTo>
                    <a:pt x="1479" y="1815"/>
                    <a:pt x="1575" y="1880"/>
                    <a:pt x="1692" y="1907"/>
                  </a:cubicBezTo>
                  <a:cubicBezTo>
                    <a:pt x="1746" y="1924"/>
                    <a:pt x="1804" y="1924"/>
                    <a:pt x="1862" y="1931"/>
                  </a:cubicBezTo>
                  <a:cubicBezTo>
                    <a:pt x="1920" y="1931"/>
                    <a:pt x="1978" y="1924"/>
                    <a:pt x="2033" y="1914"/>
                  </a:cubicBezTo>
                  <a:cubicBezTo>
                    <a:pt x="2088" y="1894"/>
                    <a:pt x="2146" y="1883"/>
                    <a:pt x="2193" y="1856"/>
                  </a:cubicBezTo>
                  <a:cubicBezTo>
                    <a:pt x="2242" y="1825"/>
                    <a:pt x="2296" y="1801"/>
                    <a:pt x="2337" y="1771"/>
                  </a:cubicBezTo>
                  <a:cubicBezTo>
                    <a:pt x="2384" y="1737"/>
                    <a:pt x="2432" y="1699"/>
                    <a:pt x="2476" y="1655"/>
                  </a:cubicBezTo>
                  <a:lnTo>
                    <a:pt x="2476" y="1655"/>
                  </a:lnTo>
                  <a:cubicBezTo>
                    <a:pt x="2499" y="1681"/>
                    <a:pt x="2524" y="1706"/>
                    <a:pt x="2549" y="1730"/>
                  </a:cubicBezTo>
                  <a:cubicBezTo>
                    <a:pt x="2620" y="1801"/>
                    <a:pt x="2702" y="1866"/>
                    <a:pt x="2791" y="1924"/>
                  </a:cubicBezTo>
                  <a:cubicBezTo>
                    <a:pt x="2880" y="1979"/>
                    <a:pt x="2983" y="2023"/>
                    <a:pt x="3103" y="2030"/>
                  </a:cubicBezTo>
                  <a:cubicBezTo>
                    <a:pt x="3113" y="2030"/>
                    <a:pt x="3125" y="2031"/>
                    <a:pt x="3136" y="2031"/>
                  </a:cubicBezTo>
                  <a:cubicBezTo>
                    <a:pt x="3154" y="2031"/>
                    <a:pt x="3172" y="2029"/>
                    <a:pt x="3191" y="2023"/>
                  </a:cubicBezTo>
                  <a:cubicBezTo>
                    <a:pt x="3218" y="2017"/>
                    <a:pt x="3246" y="2017"/>
                    <a:pt x="3280" y="1996"/>
                  </a:cubicBezTo>
                  <a:cubicBezTo>
                    <a:pt x="3344" y="1965"/>
                    <a:pt x="3385" y="1897"/>
                    <a:pt x="3399" y="1842"/>
                  </a:cubicBezTo>
                  <a:cubicBezTo>
                    <a:pt x="3426" y="1723"/>
                    <a:pt x="3406" y="1620"/>
                    <a:pt x="3389" y="1521"/>
                  </a:cubicBezTo>
                  <a:cubicBezTo>
                    <a:pt x="3341" y="1327"/>
                    <a:pt x="3266" y="1142"/>
                    <a:pt x="3188" y="964"/>
                  </a:cubicBezTo>
                  <a:cubicBezTo>
                    <a:pt x="3106" y="787"/>
                    <a:pt x="3013" y="612"/>
                    <a:pt x="2914" y="445"/>
                  </a:cubicBezTo>
                  <a:lnTo>
                    <a:pt x="2914" y="445"/>
                  </a:lnTo>
                  <a:cubicBezTo>
                    <a:pt x="3065" y="803"/>
                    <a:pt x="3218" y="1169"/>
                    <a:pt x="3276" y="1541"/>
                  </a:cubicBezTo>
                  <a:cubicBezTo>
                    <a:pt x="3287" y="1634"/>
                    <a:pt x="3297" y="1730"/>
                    <a:pt x="3270" y="1801"/>
                  </a:cubicBezTo>
                  <a:cubicBezTo>
                    <a:pt x="3259" y="1839"/>
                    <a:pt x="3239" y="1859"/>
                    <a:pt x="3215" y="1869"/>
                  </a:cubicBezTo>
                  <a:cubicBezTo>
                    <a:pt x="3208" y="1877"/>
                    <a:pt x="3185" y="1877"/>
                    <a:pt x="3167" y="1880"/>
                  </a:cubicBezTo>
                  <a:cubicBezTo>
                    <a:pt x="3162" y="1881"/>
                    <a:pt x="3155" y="1881"/>
                    <a:pt x="3149" y="1881"/>
                  </a:cubicBezTo>
                  <a:cubicBezTo>
                    <a:pt x="3136" y="1881"/>
                    <a:pt x="3123" y="1880"/>
                    <a:pt x="3109" y="1880"/>
                  </a:cubicBezTo>
                  <a:cubicBezTo>
                    <a:pt x="2955" y="1859"/>
                    <a:pt x="2802" y="1736"/>
                    <a:pt x="2679" y="1603"/>
                  </a:cubicBezTo>
                  <a:cubicBezTo>
                    <a:pt x="2648" y="1571"/>
                    <a:pt x="2619" y="1538"/>
                    <a:pt x="2592" y="1504"/>
                  </a:cubicBezTo>
                  <a:lnTo>
                    <a:pt x="2592" y="1504"/>
                  </a:lnTo>
                  <a:cubicBezTo>
                    <a:pt x="2645" y="1410"/>
                    <a:pt x="2672" y="1283"/>
                    <a:pt x="2638" y="1169"/>
                  </a:cubicBezTo>
                  <a:cubicBezTo>
                    <a:pt x="2597" y="1043"/>
                    <a:pt x="2518" y="937"/>
                    <a:pt x="2378" y="885"/>
                  </a:cubicBezTo>
                  <a:cubicBezTo>
                    <a:pt x="2358" y="880"/>
                    <a:pt x="2336" y="874"/>
                    <a:pt x="2310" y="874"/>
                  </a:cubicBezTo>
                  <a:cubicBezTo>
                    <a:pt x="2285" y="874"/>
                    <a:pt x="2257" y="880"/>
                    <a:pt x="2224" y="896"/>
                  </a:cubicBezTo>
                  <a:cubicBezTo>
                    <a:pt x="2193" y="913"/>
                    <a:pt x="2166" y="944"/>
                    <a:pt x="2156" y="972"/>
                  </a:cubicBezTo>
                  <a:cubicBezTo>
                    <a:pt x="2142" y="1002"/>
                    <a:pt x="2142" y="1026"/>
                    <a:pt x="2142" y="1049"/>
                  </a:cubicBezTo>
                  <a:cubicBezTo>
                    <a:pt x="2146" y="1122"/>
                    <a:pt x="2166" y="1180"/>
                    <a:pt x="2187" y="1227"/>
                  </a:cubicBezTo>
                  <a:cubicBezTo>
                    <a:pt x="2228" y="1322"/>
                    <a:pt x="2277" y="1402"/>
                    <a:pt x="2333" y="1478"/>
                  </a:cubicBezTo>
                  <a:lnTo>
                    <a:pt x="2333" y="1478"/>
                  </a:lnTo>
                  <a:cubicBezTo>
                    <a:pt x="2297" y="1517"/>
                    <a:pt x="2254" y="1554"/>
                    <a:pt x="2207" y="1586"/>
                  </a:cubicBezTo>
                  <a:cubicBezTo>
                    <a:pt x="2102" y="1656"/>
                    <a:pt x="1988" y="1701"/>
                    <a:pt x="1874" y="1701"/>
                  </a:cubicBezTo>
                  <a:cubicBezTo>
                    <a:pt x="1833" y="1701"/>
                    <a:pt x="1791" y="1695"/>
                    <a:pt x="1750" y="1682"/>
                  </a:cubicBezTo>
                  <a:cubicBezTo>
                    <a:pt x="1674" y="1664"/>
                    <a:pt x="1602" y="1620"/>
                    <a:pt x="1537" y="1572"/>
                  </a:cubicBezTo>
                  <a:cubicBezTo>
                    <a:pt x="1476" y="1514"/>
                    <a:pt x="1414" y="1456"/>
                    <a:pt x="1377" y="1381"/>
                  </a:cubicBezTo>
                  <a:cubicBezTo>
                    <a:pt x="1368" y="1367"/>
                    <a:pt x="1360" y="1353"/>
                    <a:pt x="1352" y="1338"/>
                  </a:cubicBezTo>
                  <a:lnTo>
                    <a:pt x="1352" y="1338"/>
                  </a:lnTo>
                  <a:cubicBezTo>
                    <a:pt x="1397" y="1300"/>
                    <a:pt x="1437" y="1257"/>
                    <a:pt x="1469" y="1207"/>
                  </a:cubicBezTo>
                  <a:cubicBezTo>
                    <a:pt x="1531" y="1108"/>
                    <a:pt x="1575" y="999"/>
                    <a:pt x="1561" y="858"/>
                  </a:cubicBezTo>
                  <a:cubicBezTo>
                    <a:pt x="1555" y="824"/>
                    <a:pt x="1545" y="780"/>
                    <a:pt x="1504" y="735"/>
                  </a:cubicBezTo>
                  <a:cubicBezTo>
                    <a:pt x="1483" y="712"/>
                    <a:pt x="1449" y="691"/>
                    <a:pt x="1418" y="688"/>
                  </a:cubicBezTo>
                  <a:cubicBezTo>
                    <a:pt x="1404" y="684"/>
                    <a:pt x="1392" y="682"/>
                    <a:pt x="1380" y="682"/>
                  </a:cubicBezTo>
                  <a:cubicBezTo>
                    <a:pt x="1361" y="682"/>
                    <a:pt x="1343" y="687"/>
                    <a:pt x="1326" y="691"/>
                  </a:cubicBezTo>
                  <a:cubicBezTo>
                    <a:pt x="1282" y="708"/>
                    <a:pt x="1250" y="729"/>
                    <a:pt x="1227" y="753"/>
                  </a:cubicBezTo>
                  <a:cubicBezTo>
                    <a:pt x="1203" y="773"/>
                    <a:pt x="1182" y="790"/>
                    <a:pt x="1162" y="821"/>
                  </a:cubicBezTo>
                  <a:cubicBezTo>
                    <a:pt x="1077" y="923"/>
                    <a:pt x="1059" y="1060"/>
                    <a:pt x="1073" y="1176"/>
                  </a:cubicBezTo>
                  <a:cubicBezTo>
                    <a:pt x="1076" y="1207"/>
                    <a:pt x="1081" y="1237"/>
                    <a:pt x="1087" y="1266"/>
                  </a:cubicBezTo>
                  <a:lnTo>
                    <a:pt x="1087" y="1266"/>
                  </a:lnTo>
                  <a:cubicBezTo>
                    <a:pt x="1028" y="1288"/>
                    <a:pt x="962" y="1300"/>
                    <a:pt x="893" y="1300"/>
                  </a:cubicBezTo>
                  <a:cubicBezTo>
                    <a:pt x="889" y="1300"/>
                    <a:pt x="885" y="1300"/>
                    <a:pt x="881" y="1299"/>
                  </a:cubicBezTo>
                  <a:cubicBezTo>
                    <a:pt x="704" y="1289"/>
                    <a:pt x="509" y="1254"/>
                    <a:pt x="352" y="1183"/>
                  </a:cubicBezTo>
                  <a:cubicBezTo>
                    <a:pt x="274" y="1145"/>
                    <a:pt x="202" y="1095"/>
                    <a:pt x="171" y="1026"/>
                  </a:cubicBezTo>
                  <a:cubicBezTo>
                    <a:pt x="140" y="961"/>
                    <a:pt x="151" y="879"/>
                    <a:pt x="185" y="797"/>
                  </a:cubicBezTo>
                  <a:cubicBezTo>
                    <a:pt x="260" y="633"/>
                    <a:pt x="400" y="489"/>
                    <a:pt x="540" y="363"/>
                  </a:cubicBezTo>
                  <a:cubicBezTo>
                    <a:pt x="684" y="234"/>
                    <a:pt x="837" y="114"/>
                    <a:pt x="995"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674;p82">
              <a:extLst>
                <a:ext uri="{FF2B5EF4-FFF2-40B4-BE49-F238E27FC236}">
                  <a16:creationId xmlns:a16="http://schemas.microsoft.com/office/drawing/2014/main" id="{036AA9EC-0DE1-4F6A-A919-C649EAE7D9F6}"/>
                </a:ext>
              </a:extLst>
            </p:cNvPr>
            <p:cNvSpPr/>
            <p:nvPr/>
          </p:nvSpPr>
          <p:spPr>
            <a:xfrm>
              <a:off x="7037325" y="1852625"/>
              <a:ext cx="139849" cy="111406"/>
            </a:xfrm>
            <a:custGeom>
              <a:avLst/>
              <a:gdLst/>
              <a:ahLst/>
              <a:cxnLst/>
              <a:rect l="l" t="t" r="r" b="b"/>
              <a:pathLst>
                <a:path w="4312" h="3435" extrusionOk="0">
                  <a:moveTo>
                    <a:pt x="0" y="0"/>
                  </a:moveTo>
                  <a:lnTo>
                    <a:pt x="0" y="0"/>
                  </a:lnTo>
                  <a:cubicBezTo>
                    <a:pt x="79" y="232"/>
                    <a:pt x="168" y="462"/>
                    <a:pt x="256" y="694"/>
                  </a:cubicBezTo>
                  <a:cubicBezTo>
                    <a:pt x="369" y="913"/>
                    <a:pt x="472" y="1138"/>
                    <a:pt x="601" y="1350"/>
                  </a:cubicBezTo>
                  <a:cubicBezTo>
                    <a:pt x="669" y="1452"/>
                    <a:pt x="738" y="1558"/>
                    <a:pt x="806" y="1660"/>
                  </a:cubicBezTo>
                  <a:cubicBezTo>
                    <a:pt x="874" y="1766"/>
                    <a:pt x="953" y="1862"/>
                    <a:pt x="1035" y="1958"/>
                  </a:cubicBezTo>
                  <a:cubicBezTo>
                    <a:pt x="1117" y="2050"/>
                    <a:pt x="1192" y="2149"/>
                    <a:pt x="1281" y="2237"/>
                  </a:cubicBezTo>
                  <a:lnTo>
                    <a:pt x="1555" y="2497"/>
                  </a:lnTo>
                  <a:cubicBezTo>
                    <a:pt x="1934" y="2822"/>
                    <a:pt x="2367" y="3092"/>
                    <a:pt x="2842" y="3252"/>
                  </a:cubicBezTo>
                  <a:cubicBezTo>
                    <a:pt x="3177" y="3366"/>
                    <a:pt x="3528" y="3434"/>
                    <a:pt x="3875" y="3434"/>
                  </a:cubicBezTo>
                  <a:cubicBezTo>
                    <a:pt x="4022" y="3434"/>
                    <a:pt x="4167" y="3422"/>
                    <a:pt x="4311" y="3396"/>
                  </a:cubicBezTo>
                  <a:cubicBezTo>
                    <a:pt x="3823" y="3385"/>
                    <a:pt x="3348" y="3266"/>
                    <a:pt x="2908" y="3081"/>
                  </a:cubicBezTo>
                  <a:cubicBezTo>
                    <a:pt x="2470" y="2893"/>
                    <a:pt x="2067" y="2634"/>
                    <a:pt x="1705" y="2323"/>
                  </a:cubicBezTo>
                  <a:lnTo>
                    <a:pt x="1445" y="2077"/>
                  </a:lnTo>
                  <a:cubicBezTo>
                    <a:pt x="1356" y="1995"/>
                    <a:pt x="1284" y="1900"/>
                    <a:pt x="1202" y="1814"/>
                  </a:cubicBezTo>
                  <a:cubicBezTo>
                    <a:pt x="1032" y="1643"/>
                    <a:pt x="906" y="1438"/>
                    <a:pt x="756" y="1250"/>
                  </a:cubicBezTo>
                  <a:cubicBezTo>
                    <a:pt x="715" y="1203"/>
                    <a:pt x="683" y="1151"/>
                    <a:pt x="653" y="1100"/>
                  </a:cubicBezTo>
                  <a:lnTo>
                    <a:pt x="557" y="946"/>
                  </a:lnTo>
                  <a:lnTo>
                    <a:pt x="359" y="642"/>
                  </a:lnTo>
                  <a:cubicBezTo>
                    <a:pt x="243" y="427"/>
                    <a:pt x="127" y="212"/>
                    <a:pt x="0"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75;p82">
              <a:extLst>
                <a:ext uri="{FF2B5EF4-FFF2-40B4-BE49-F238E27FC236}">
                  <a16:creationId xmlns:a16="http://schemas.microsoft.com/office/drawing/2014/main" id="{1A2202CF-60AB-418A-97F1-B93B2B14C9B1}"/>
                </a:ext>
              </a:extLst>
            </p:cNvPr>
            <p:cNvSpPr/>
            <p:nvPr/>
          </p:nvSpPr>
          <p:spPr>
            <a:xfrm>
              <a:off x="6874350" y="1762300"/>
              <a:ext cx="72584" cy="62887"/>
            </a:xfrm>
            <a:custGeom>
              <a:avLst/>
              <a:gdLst/>
              <a:ahLst/>
              <a:cxnLst/>
              <a:rect l="l" t="t" r="r" b="b"/>
              <a:pathLst>
                <a:path w="2238" h="1939" extrusionOk="0">
                  <a:moveTo>
                    <a:pt x="195" y="1"/>
                  </a:moveTo>
                  <a:cubicBezTo>
                    <a:pt x="130" y="1"/>
                    <a:pt x="65" y="5"/>
                    <a:pt x="0" y="15"/>
                  </a:cubicBezTo>
                  <a:cubicBezTo>
                    <a:pt x="212" y="45"/>
                    <a:pt x="414" y="100"/>
                    <a:pt x="605" y="179"/>
                  </a:cubicBezTo>
                  <a:cubicBezTo>
                    <a:pt x="792" y="257"/>
                    <a:pt x="974" y="352"/>
                    <a:pt x="1134" y="475"/>
                  </a:cubicBezTo>
                  <a:cubicBezTo>
                    <a:pt x="1295" y="598"/>
                    <a:pt x="1442" y="735"/>
                    <a:pt x="1565" y="896"/>
                  </a:cubicBezTo>
                  <a:cubicBezTo>
                    <a:pt x="1631" y="977"/>
                    <a:pt x="1690" y="1064"/>
                    <a:pt x="1745" y="1155"/>
                  </a:cubicBezTo>
                  <a:lnTo>
                    <a:pt x="1745" y="1155"/>
                  </a:lnTo>
                  <a:cubicBezTo>
                    <a:pt x="1689" y="1139"/>
                    <a:pt x="1632" y="1126"/>
                    <a:pt x="1575" y="1115"/>
                  </a:cubicBezTo>
                  <a:cubicBezTo>
                    <a:pt x="1497" y="1098"/>
                    <a:pt x="1415" y="1084"/>
                    <a:pt x="1325" y="1084"/>
                  </a:cubicBezTo>
                  <a:cubicBezTo>
                    <a:pt x="1243" y="1087"/>
                    <a:pt x="1144" y="1087"/>
                    <a:pt x="1049" y="1169"/>
                  </a:cubicBezTo>
                  <a:cubicBezTo>
                    <a:pt x="1001" y="1210"/>
                    <a:pt x="980" y="1282"/>
                    <a:pt x="988" y="1333"/>
                  </a:cubicBezTo>
                  <a:cubicBezTo>
                    <a:pt x="988" y="1388"/>
                    <a:pt x="1008" y="1432"/>
                    <a:pt x="1025" y="1470"/>
                  </a:cubicBezTo>
                  <a:cubicBezTo>
                    <a:pt x="1066" y="1552"/>
                    <a:pt x="1120" y="1613"/>
                    <a:pt x="1179" y="1668"/>
                  </a:cubicBezTo>
                  <a:cubicBezTo>
                    <a:pt x="1292" y="1781"/>
                    <a:pt x="1425" y="1866"/>
                    <a:pt x="1565" y="1938"/>
                  </a:cubicBezTo>
                  <a:cubicBezTo>
                    <a:pt x="1448" y="1832"/>
                    <a:pt x="1339" y="1726"/>
                    <a:pt x="1254" y="1603"/>
                  </a:cubicBezTo>
                  <a:cubicBezTo>
                    <a:pt x="1210" y="1545"/>
                    <a:pt x="1172" y="1480"/>
                    <a:pt x="1152" y="1418"/>
                  </a:cubicBezTo>
                  <a:cubicBezTo>
                    <a:pt x="1141" y="1388"/>
                    <a:pt x="1134" y="1357"/>
                    <a:pt x="1138" y="1333"/>
                  </a:cubicBezTo>
                  <a:cubicBezTo>
                    <a:pt x="1141" y="1309"/>
                    <a:pt x="1148" y="1299"/>
                    <a:pt x="1158" y="1292"/>
                  </a:cubicBezTo>
                  <a:cubicBezTo>
                    <a:pt x="1178" y="1277"/>
                    <a:pt x="1222" y="1269"/>
                    <a:pt x="1271" y="1269"/>
                  </a:cubicBezTo>
                  <a:cubicBezTo>
                    <a:pt x="1286" y="1269"/>
                    <a:pt x="1303" y="1270"/>
                    <a:pt x="1319" y="1272"/>
                  </a:cubicBezTo>
                  <a:cubicBezTo>
                    <a:pt x="1387" y="1279"/>
                    <a:pt x="1459" y="1292"/>
                    <a:pt x="1527" y="1313"/>
                  </a:cubicBezTo>
                  <a:cubicBezTo>
                    <a:pt x="1667" y="1350"/>
                    <a:pt x="1807" y="1405"/>
                    <a:pt x="1948" y="1463"/>
                  </a:cubicBezTo>
                  <a:lnTo>
                    <a:pt x="2238" y="1579"/>
                  </a:lnTo>
                  <a:lnTo>
                    <a:pt x="2091" y="1309"/>
                  </a:lnTo>
                  <a:cubicBezTo>
                    <a:pt x="2039" y="1213"/>
                    <a:pt x="1992" y="1111"/>
                    <a:pt x="1934" y="1019"/>
                  </a:cubicBezTo>
                  <a:cubicBezTo>
                    <a:pt x="1872" y="930"/>
                    <a:pt x="1814" y="835"/>
                    <a:pt x="1739" y="753"/>
                  </a:cubicBezTo>
                  <a:cubicBezTo>
                    <a:pt x="1602" y="578"/>
                    <a:pt x="1428" y="439"/>
                    <a:pt x="1243" y="316"/>
                  </a:cubicBezTo>
                  <a:cubicBezTo>
                    <a:pt x="1059" y="196"/>
                    <a:pt x="854" y="111"/>
                    <a:pt x="642" y="59"/>
                  </a:cubicBezTo>
                  <a:cubicBezTo>
                    <a:pt x="495" y="24"/>
                    <a:pt x="344" y="1"/>
                    <a:pt x="195"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76;p82">
              <a:extLst>
                <a:ext uri="{FF2B5EF4-FFF2-40B4-BE49-F238E27FC236}">
                  <a16:creationId xmlns:a16="http://schemas.microsoft.com/office/drawing/2014/main" id="{20FB162A-1451-48FF-8A41-E0CA892B15BE}"/>
                </a:ext>
              </a:extLst>
            </p:cNvPr>
            <p:cNvSpPr/>
            <p:nvPr/>
          </p:nvSpPr>
          <p:spPr>
            <a:xfrm>
              <a:off x="7196083" y="1772419"/>
              <a:ext cx="27049" cy="38108"/>
            </a:xfrm>
            <a:custGeom>
              <a:avLst/>
              <a:gdLst/>
              <a:ahLst/>
              <a:cxnLst/>
              <a:rect l="l" t="t" r="r" b="b"/>
              <a:pathLst>
                <a:path w="834" h="1175" extrusionOk="0">
                  <a:moveTo>
                    <a:pt x="467" y="1"/>
                  </a:moveTo>
                  <a:cubicBezTo>
                    <a:pt x="274" y="1"/>
                    <a:pt x="90" y="231"/>
                    <a:pt x="45" y="532"/>
                  </a:cubicBezTo>
                  <a:cubicBezTo>
                    <a:pt x="1" y="857"/>
                    <a:pt x="127" y="1141"/>
                    <a:pt x="332" y="1172"/>
                  </a:cubicBezTo>
                  <a:cubicBezTo>
                    <a:pt x="344" y="1174"/>
                    <a:pt x="356" y="1175"/>
                    <a:pt x="367" y="1175"/>
                  </a:cubicBezTo>
                  <a:cubicBezTo>
                    <a:pt x="560" y="1175"/>
                    <a:pt x="741" y="944"/>
                    <a:pt x="786" y="642"/>
                  </a:cubicBezTo>
                  <a:cubicBezTo>
                    <a:pt x="834" y="318"/>
                    <a:pt x="708" y="34"/>
                    <a:pt x="503" y="4"/>
                  </a:cubicBezTo>
                  <a:cubicBezTo>
                    <a:pt x="491" y="2"/>
                    <a:pt x="479" y="1"/>
                    <a:pt x="4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77;p82">
              <a:extLst>
                <a:ext uri="{FF2B5EF4-FFF2-40B4-BE49-F238E27FC236}">
                  <a16:creationId xmlns:a16="http://schemas.microsoft.com/office/drawing/2014/main" id="{A2F5B7C0-06C9-4573-875D-B9FAB25B8B7E}"/>
                </a:ext>
              </a:extLst>
            </p:cNvPr>
            <p:cNvSpPr/>
            <p:nvPr/>
          </p:nvSpPr>
          <p:spPr>
            <a:xfrm>
              <a:off x="7261014" y="1793922"/>
              <a:ext cx="27178" cy="38076"/>
            </a:xfrm>
            <a:custGeom>
              <a:avLst/>
              <a:gdLst/>
              <a:ahLst/>
              <a:cxnLst/>
              <a:rect l="l" t="t" r="r" b="b"/>
              <a:pathLst>
                <a:path w="838" h="1174" extrusionOk="0">
                  <a:moveTo>
                    <a:pt x="470" y="0"/>
                  </a:moveTo>
                  <a:cubicBezTo>
                    <a:pt x="278" y="0"/>
                    <a:pt x="93" y="230"/>
                    <a:pt x="49" y="533"/>
                  </a:cubicBezTo>
                  <a:cubicBezTo>
                    <a:pt x="0" y="857"/>
                    <a:pt x="131" y="1144"/>
                    <a:pt x="335" y="1171"/>
                  </a:cubicBezTo>
                  <a:cubicBezTo>
                    <a:pt x="347" y="1173"/>
                    <a:pt x="359" y="1174"/>
                    <a:pt x="371" y="1174"/>
                  </a:cubicBezTo>
                  <a:cubicBezTo>
                    <a:pt x="560" y="1174"/>
                    <a:pt x="744" y="948"/>
                    <a:pt x="790" y="642"/>
                  </a:cubicBezTo>
                  <a:cubicBezTo>
                    <a:pt x="837" y="320"/>
                    <a:pt x="708" y="33"/>
                    <a:pt x="506" y="3"/>
                  </a:cubicBezTo>
                  <a:cubicBezTo>
                    <a:pt x="494" y="1"/>
                    <a:pt x="482"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78;p82">
              <a:extLst>
                <a:ext uri="{FF2B5EF4-FFF2-40B4-BE49-F238E27FC236}">
                  <a16:creationId xmlns:a16="http://schemas.microsoft.com/office/drawing/2014/main" id="{0EDA2424-F754-4CF0-99B8-E66CDDA67BCF}"/>
                </a:ext>
              </a:extLst>
            </p:cNvPr>
            <p:cNvSpPr/>
            <p:nvPr/>
          </p:nvSpPr>
          <p:spPr>
            <a:xfrm>
              <a:off x="7141693" y="1689845"/>
              <a:ext cx="99957" cy="48357"/>
            </a:xfrm>
            <a:custGeom>
              <a:avLst/>
              <a:gdLst/>
              <a:ahLst/>
              <a:cxnLst/>
              <a:rect l="l" t="t" r="r" b="b"/>
              <a:pathLst>
                <a:path w="3082" h="1491" extrusionOk="0">
                  <a:moveTo>
                    <a:pt x="1823" y="0"/>
                  </a:moveTo>
                  <a:cubicBezTo>
                    <a:pt x="1378" y="0"/>
                    <a:pt x="785" y="288"/>
                    <a:pt x="0" y="1118"/>
                  </a:cubicBezTo>
                  <a:lnTo>
                    <a:pt x="3081" y="1490"/>
                  </a:lnTo>
                  <a:cubicBezTo>
                    <a:pt x="3081" y="1490"/>
                    <a:pt x="2834" y="0"/>
                    <a:pt x="18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79;p82">
              <a:extLst>
                <a:ext uri="{FF2B5EF4-FFF2-40B4-BE49-F238E27FC236}">
                  <a16:creationId xmlns:a16="http://schemas.microsoft.com/office/drawing/2014/main" id="{73A887FB-91A7-487D-A252-4E62472BAF09}"/>
                </a:ext>
              </a:extLst>
            </p:cNvPr>
            <p:cNvSpPr/>
            <p:nvPr/>
          </p:nvSpPr>
          <p:spPr>
            <a:xfrm>
              <a:off x="7274636" y="1730094"/>
              <a:ext cx="77157" cy="66162"/>
            </a:xfrm>
            <a:custGeom>
              <a:avLst/>
              <a:gdLst/>
              <a:ahLst/>
              <a:cxnLst/>
              <a:rect l="l" t="t" r="r" b="b"/>
              <a:pathLst>
                <a:path w="2379" h="2040" extrusionOk="0">
                  <a:moveTo>
                    <a:pt x="1211" y="0"/>
                  </a:moveTo>
                  <a:cubicBezTo>
                    <a:pt x="603" y="0"/>
                    <a:pt x="1" y="673"/>
                    <a:pt x="1" y="673"/>
                  </a:cubicBezTo>
                  <a:lnTo>
                    <a:pt x="2378" y="2039"/>
                  </a:lnTo>
                  <a:cubicBezTo>
                    <a:pt x="2198" y="442"/>
                    <a:pt x="1703" y="0"/>
                    <a:pt x="1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80;p82">
              <a:extLst>
                <a:ext uri="{FF2B5EF4-FFF2-40B4-BE49-F238E27FC236}">
                  <a16:creationId xmlns:a16="http://schemas.microsoft.com/office/drawing/2014/main" id="{C1B96441-3103-4F39-B7AC-CC7CDC9DC5BE}"/>
                </a:ext>
              </a:extLst>
            </p:cNvPr>
            <p:cNvSpPr/>
            <p:nvPr/>
          </p:nvSpPr>
          <p:spPr>
            <a:xfrm>
              <a:off x="7088147" y="1803230"/>
              <a:ext cx="81373" cy="34119"/>
            </a:xfrm>
            <a:custGeom>
              <a:avLst/>
              <a:gdLst/>
              <a:ahLst/>
              <a:cxnLst/>
              <a:rect l="l" t="t" r="r" b="b"/>
              <a:pathLst>
                <a:path w="2509" h="1052" extrusionOk="0">
                  <a:moveTo>
                    <a:pt x="631" y="0"/>
                  </a:moveTo>
                  <a:cubicBezTo>
                    <a:pt x="320" y="0"/>
                    <a:pt x="99" y="73"/>
                    <a:pt x="62" y="211"/>
                  </a:cubicBezTo>
                  <a:cubicBezTo>
                    <a:pt x="1" y="447"/>
                    <a:pt x="486" y="775"/>
                    <a:pt x="1146" y="949"/>
                  </a:cubicBezTo>
                  <a:cubicBezTo>
                    <a:pt x="1410" y="1018"/>
                    <a:pt x="1663" y="1051"/>
                    <a:pt x="1875" y="1051"/>
                  </a:cubicBezTo>
                  <a:cubicBezTo>
                    <a:pt x="2188" y="1051"/>
                    <a:pt x="2411" y="978"/>
                    <a:pt x="2447" y="840"/>
                  </a:cubicBezTo>
                  <a:cubicBezTo>
                    <a:pt x="2509" y="604"/>
                    <a:pt x="2024" y="276"/>
                    <a:pt x="1364" y="105"/>
                  </a:cubicBezTo>
                  <a:cubicBezTo>
                    <a:pt x="1098" y="35"/>
                    <a:pt x="843" y="0"/>
                    <a:pt x="631" y="0"/>
                  </a:cubicBezTo>
                  <a:close/>
                </a:path>
              </a:pathLst>
            </a:custGeom>
            <a:solidFill>
              <a:srgbClr val="CC68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81;p82">
              <a:extLst>
                <a:ext uri="{FF2B5EF4-FFF2-40B4-BE49-F238E27FC236}">
                  <a16:creationId xmlns:a16="http://schemas.microsoft.com/office/drawing/2014/main" id="{3BDABB84-907A-4571-AC1A-F710A4C19668}"/>
                </a:ext>
              </a:extLst>
            </p:cNvPr>
            <p:cNvSpPr/>
            <p:nvPr/>
          </p:nvSpPr>
          <p:spPr>
            <a:xfrm>
              <a:off x="7277846" y="1865371"/>
              <a:ext cx="81373" cy="34151"/>
            </a:xfrm>
            <a:custGeom>
              <a:avLst/>
              <a:gdLst/>
              <a:ahLst/>
              <a:cxnLst/>
              <a:rect l="l" t="t" r="r" b="b"/>
              <a:pathLst>
                <a:path w="2509" h="1053" extrusionOk="0">
                  <a:moveTo>
                    <a:pt x="631" y="1"/>
                  </a:moveTo>
                  <a:cubicBezTo>
                    <a:pt x="320" y="1"/>
                    <a:pt x="99" y="74"/>
                    <a:pt x="62" y="212"/>
                  </a:cubicBezTo>
                  <a:cubicBezTo>
                    <a:pt x="1" y="447"/>
                    <a:pt x="486" y="775"/>
                    <a:pt x="1145" y="950"/>
                  </a:cubicBezTo>
                  <a:cubicBezTo>
                    <a:pt x="1411" y="1019"/>
                    <a:pt x="1664" y="1052"/>
                    <a:pt x="1875" y="1052"/>
                  </a:cubicBezTo>
                  <a:cubicBezTo>
                    <a:pt x="2188" y="1052"/>
                    <a:pt x="2410" y="979"/>
                    <a:pt x="2447" y="840"/>
                  </a:cubicBezTo>
                  <a:cubicBezTo>
                    <a:pt x="2508" y="605"/>
                    <a:pt x="2023" y="277"/>
                    <a:pt x="1367" y="106"/>
                  </a:cubicBezTo>
                  <a:cubicBezTo>
                    <a:pt x="1099" y="35"/>
                    <a:pt x="844" y="1"/>
                    <a:pt x="631" y="1"/>
                  </a:cubicBezTo>
                  <a:close/>
                </a:path>
              </a:pathLst>
            </a:custGeom>
            <a:solidFill>
              <a:srgbClr val="CC68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82;p82">
              <a:extLst>
                <a:ext uri="{FF2B5EF4-FFF2-40B4-BE49-F238E27FC236}">
                  <a16:creationId xmlns:a16="http://schemas.microsoft.com/office/drawing/2014/main" id="{9CA1D3A8-636B-48C6-9B20-14AFEDEA0BE0}"/>
                </a:ext>
              </a:extLst>
            </p:cNvPr>
            <p:cNvSpPr/>
            <p:nvPr/>
          </p:nvSpPr>
          <p:spPr>
            <a:xfrm>
              <a:off x="7293479" y="2184218"/>
              <a:ext cx="111211" cy="90292"/>
            </a:xfrm>
            <a:custGeom>
              <a:avLst/>
              <a:gdLst/>
              <a:ahLst/>
              <a:cxnLst/>
              <a:rect l="l" t="t" r="r" b="b"/>
              <a:pathLst>
                <a:path w="3429" h="2784" extrusionOk="0">
                  <a:moveTo>
                    <a:pt x="1487" y="1"/>
                  </a:moveTo>
                  <a:cubicBezTo>
                    <a:pt x="1487" y="1"/>
                    <a:pt x="0" y="65"/>
                    <a:pt x="0" y="1220"/>
                  </a:cubicBezTo>
                  <a:cubicBezTo>
                    <a:pt x="0" y="2294"/>
                    <a:pt x="873" y="2783"/>
                    <a:pt x="1721" y="2783"/>
                  </a:cubicBezTo>
                  <a:cubicBezTo>
                    <a:pt x="2588" y="2783"/>
                    <a:pt x="3428" y="2272"/>
                    <a:pt x="3283" y="1354"/>
                  </a:cubicBezTo>
                  <a:lnTo>
                    <a:pt x="148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83;p82">
              <a:extLst>
                <a:ext uri="{FF2B5EF4-FFF2-40B4-BE49-F238E27FC236}">
                  <a16:creationId xmlns:a16="http://schemas.microsoft.com/office/drawing/2014/main" id="{F644862B-3326-48D3-8EE1-0ABB145FD308}"/>
                </a:ext>
              </a:extLst>
            </p:cNvPr>
            <p:cNvSpPr/>
            <p:nvPr/>
          </p:nvSpPr>
          <p:spPr>
            <a:xfrm>
              <a:off x="7300939" y="2190640"/>
              <a:ext cx="34508" cy="38530"/>
            </a:xfrm>
            <a:custGeom>
              <a:avLst/>
              <a:gdLst/>
              <a:ahLst/>
              <a:cxnLst/>
              <a:rect l="l" t="t" r="r" b="b"/>
              <a:pathLst>
                <a:path w="1064" h="1188" extrusionOk="0">
                  <a:moveTo>
                    <a:pt x="1039" y="1"/>
                  </a:moveTo>
                  <a:cubicBezTo>
                    <a:pt x="1037" y="1"/>
                    <a:pt x="1036" y="1"/>
                    <a:pt x="1034" y="1"/>
                  </a:cubicBezTo>
                  <a:cubicBezTo>
                    <a:pt x="853" y="45"/>
                    <a:pt x="683" y="49"/>
                    <a:pt x="532" y="168"/>
                  </a:cubicBezTo>
                  <a:cubicBezTo>
                    <a:pt x="443" y="240"/>
                    <a:pt x="330" y="332"/>
                    <a:pt x="262" y="424"/>
                  </a:cubicBezTo>
                  <a:cubicBezTo>
                    <a:pt x="191" y="523"/>
                    <a:pt x="146" y="660"/>
                    <a:pt x="105" y="773"/>
                  </a:cubicBezTo>
                  <a:cubicBezTo>
                    <a:pt x="64" y="896"/>
                    <a:pt x="71" y="1050"/>
                    <a:pt x="6" y="1162"/>
                  </a:cubicBezTo>
                  <a:cubicBezTo>
                    <a:pt x="1" y="1175"/>
                    <a:pt x="11" y="1188"/>
                    <a:pt x="22" y="1188"/>
                  </a:cubicBezTo>
                  <a:cubicBezTo>
                    <a:pt x="26" y="1188"/>
                    <a:pt x="30" y="1186"/>
                    <a:pt x="33" y="1183"/>
                  </a:cubicBezTo>
                  <a:cubicBezTo>
                    <a:pt x="88" y="1118"/>
                    <a:pt x="101" y="1036"/>
                    <a:pt x="129" y="957"/>
                  </a:cubicBezTo>
                  <a:cubicBezTo>
                    <a:pt x="163" y="851"/>
                    <a:pt x="211" y="763"/>
                    <a:pt x="256" y="664"/>
                  </a:cubicBezTo>
                  <a:cubicBezTo>
                    <a:pt x="293" y="578"/>
                    <a:pt x="297" y="509"/>
                    <a:pt x="365" y="438"/>
                  </a:cubicBezTo>
                  <a:cubicBezTo>
                    <a:pt x="396" y="407"/>
                    <a:pt x="429" y="383"/>
                    <a:pt x="457" y="353"/>
                  </a:cubicBezTo>
                  <a:cubicBezTo>
                    <a:pt x="546" y="257"/>
                    <a:pt x="611" y="178"/>
                    <a:pt x="734" y="120"/>
                  </a:cubicBezTo>
                  <a:cubicBezTo>
                    <a:pt x="826" y="76"/>
                    <a:pt x="945" y="66"/>
                    <a:pt x="1044" y="35"/>
                  </a:cubicBezTo>
                  <a:cubicBezTo>
                    <a:pt x="1064" y="29"/>
                    <a:pt x="1059" y="1"/>
                    <a:pt x="10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84;p82">
              <a:extLst>
                <a:ext uri="{FF2B5EF4-FFF2-40B4-BE49-F238E27FC236}">
                  <a16:creationId xmlns:a16="http://schemas.microsoft.com/office/drawing/2014/main" id="{1F37E76C-9399-47F6-8CE9-D12FC1968C15}"/>
                </a:ext>
              </a:extLst>
            </p:cNvPr>
            <p:cNvSpPr/>
            <p:nvPr/>
          </p:nvSpPr>
          <p:spPr>
            <a:xfrm>
              <a:off x="7300452" y="2240262"/>
              <a:ext cx="2368" cy="5027"/>
            </a:xfrm>
            <a:custGeom>
              <a:avLst/>
              <a:gdLst/>
              <a:ahLst/>
              <a:cxnLst/>
              <a:rect l="l" t="t" r="r" b="b"/>
              <a:pathLst>
                <a:path w="73" h="155" extrusionOk="0">
                  <a:moveTo>
                    <a:pt x="37" y="1"/>
                  </a:moveTo>
                  <a:cubicBezTo>
                    <a:pt x="20" y="1"/>
                    <a:pt x="4" y="10"/>
                    <a:pt x="4" y="29"/>
                  </a:cubicBezTo>
                  <a:cubicBezTo>
                    <a:pt x="7" y="70"/>
                    <a:pt x="1" y="111"/>
                    <a:pt x="17" y="144"/>
                  </a:cubicBezTo>
                  <a:cubicBezTo>
                    <a:pt x="21" y="151"/>
                    <a:pt x="29" y="155"/>
                    <a:pt x="36" y="155"/>
                  </a:cubicBezTo>
                  <a:cubicBezTo>
                    <a:pt x="44" y="155"/>
                    <a:pt x="52" y="151"/>
                    <a:pt x="55" y="144"/>
                  </a:cubicBezTo>
                  <a:cubicBezTo>
                    <a:pt x="72" y="111"/>
                    <a:pt x="66" y="70"/>
                    <a:pt x="69" y="29"/>
                  </a:cubicBezTo>
                  <a:cubicBezTo>
                    <a:pt x="69" y="10"/>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85;p82">
              <a:extLst>
                <a:ext uri="{FF2B5EF4-FFF2-40B4-BE49-F238E27FC236}">
                  <a16:creationId xmlns:a16="http://schemas.microsoft.com/office/drawing/2014/main" id="{922B7ACC-93D1-4B51-8BDA-61806DC996BF}"/>
                </a:ext>
              </a:extLst>
            </p:cNvPr>
            <p:cNvSpPr/>
            <p:nvPr/>
          </p:nvSpPr>
          <p:spPr>
            <a:xfrm>
              <a:off x="7302106" y="2201700"/>
              <a:ext cx="34962" cy="59514"/>
            </a:xfrm>
            <a:custGeom>
              <a:avLst/>
              <a:gdLst/>
              <a:ahLst/>
              <a:cxnLst/>
              <a:rect l="l" t="t" r="r" b="b"/>
              <a:pathLst>
                <a:path w="1078" h="1835" extrusionOk="0">
                  <a:moveTo>
                    <a:pt x="1023" y="1"/>
                  </a:moveTo>
                  <a:cubicBezTo>
                    <a:pt x="571" y="1"/>
                    <a:pt x="364" y="282"/>
                    <a:pt x="206" y="692"/>
                  </a:cubicBezTo>
                  <a:cubicBezTo>
                    <a:pt x="89" y="992"/>
                    <a:pt x="1" y="1556"/>
                    <a:pt x="226" y="1829"/>
                  </a:cubicBezTo>
                  <a:cubicBezTo>
                    <a:pt x="230" y="1833"/>
                    <a:pt x="235" y="1834"/>
                    <a:pt x="239" y="1834"/>
                  </a:cubicBezTo>
                  <a:cubicBezTo>
                    <a:pt x="250" y="1834"/>
                    <a:pt x="260" y="1824"/>
                    <a:pt x="257" y="1812"/>
                  </a:cubicBezTo>
                  <a:cubicBezTo>
                    <a:pt x="69" y="1201"/>
                    <a:pt x="257" y="66"/>
                    <a:pt x="1046" y="42"/>
                  </a:cubicBezTo>
                  <a:cubicBezTo>
                    <a:pt x="1073" y="42"/>
                    <a:pt x="1077" y="1"/>
                    <a:pt x="1046" y="1"/>
                  </a:cubicBezTo>
                  <a:cubicBezTo>
                    <a:pt x="1038" y="1"/>
                    <a:pt x="1030" y="1"/>
                    <a:pt x="10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86;p82">
              <a:extLst>
                <a:ext uri="{FF2B5EF4-FFF2-40B4-BE49-F238E27FC236}">
                  <a16:creationId xmlns:a16="http://schemas.microsoft.com/office/drawing/2014/main" id="{491B5BCA-235E-464D-8949-B18FB0E28BAA}"/>
                </a:ext>
              </a:extLst>
            </p:cNvPr>
            <p:cNvSpPr/>
            <p:nvPr/>
          </p:nvSpPr>
          <p:spPr>
            <a:xfrm>
              <a:off x="7312550" y="2213992"/>
              <a:ext cx="24389" cy="49135"/>
            </a:xfrm>
            <a:custGeom>
              <a:avLst/>
              <a:gdLst/>
              <a:ahLst/>
              <a:cxnLst/>
              <a:rect l="l" t="t" r="r" b="b"/>
              <a:pathLst>
                <a:path w="752" h="1515" extrusionOk="0">
                  <a:moveTo>
                    <a:pt x="725" y="1"/>
                  </a:moveTo>
                  <a:cubicBezTo>
                    <a:pt x="722" y="1"/>
                    <a:pt x="718" y="2"/>
                    <a:pt x="714" y="5"/>
                  </a:cubicBezTo>
                  <a:cubicBezTo>
                    <a:pt x="232" y="384"/>
                    <a:pt x="0" y="893"/>
                    <a:pt x="7" y="1498"/>
                  </a:cubicBezTo>
                  <a:cubicBezTo>
                    <a:pt x="7" y="1508"/>
                    <a:pt x="15" y="1514"/>
                    <a:pt x="23" y="1514"/>
                  </a:cubicBezTo>
                  <a:cubicBezTo>
                    <a:pt x="30" y="1514"/>
                    <a:pt x="36" y="1510"/>
                    <a:pt x="38" y="1501"/>
                  </a:cubicBezTo>
                  <a:cubicBezTo>
                    <a:pt x="99" y="1279"/>
                    <a:pt x="95" y="1044"/>
                    <a:pt x="171" y="822"/>
                  </a:cubicBezTo>
                  <a:cubicBezTo>
                    <a:pt x="276" y="507"/>
                    <a:pt x="485" y="240"/>
                    <a:pt x="738" y="29"/>
                  </a:cubicBezTo>
                  <a:cubicBezTo>
                    <a:pt x="752" y="18"/>
                    <a:pt x="739" y="1"/>
                    <a:pt x="7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87;p82">
              <a:extLst>
                <a:ext uri="{FF2B5EF4-FFF2-40B4-BE49-F238E27FC236}">
                  <a16:creationId xmlns:a16="http://schemas.microsoft.com/office/drawing/2014/main" id="{3E0F9D90-F9E2-46DF-99B7-95723A4DCEE6}"/>
                </a:ext>
              </a:extLst>
            </p:cNvPr>
            <p:cNvSpPr/>
            <p:nvPr/>
          </p:nvSpPr>
          <p:spPr>
            <a:xfrm>
              <a:off x="7320885" y="2220965"/>
              <a:ext cx="21730" cy="48033"/>
            </a:xfrm>
            <a:custGeom>
              <a:avLst/>
              <a:gdLst/>
              <a:ahLst/>
              <a:cxnLst/>
              <a:rect l="l" t="t" r="r" b="b"/>
              <a:pathLst>
                <a:path w="670" h="1481" extrusionOk="0">
                  <a:moveTo>
                    <a:pt x="632" y="1"/>
                  </a:moveTo>
                  <a:cubicBezTo>
                    <a:pt x="626" y="1"/>
                    <a:pt x="620" y="3"/>
                    <a:pt x="614" y="9"/>
                  </a:cubicBezTo>
                  <a:cubicBezTo>
                    <a:pt x="443" y="189"/>
                    <a:pt x="324" y="419"/>
                    <a:pt x="215" y="640"/>
                  </a:cubicBezTo>
                  <a:cubicBezTo>
                    <a:pt x="81" y="903"/>
                    <a:pt x="57" y="1170"/>
                    <a:pt x="2" y="1457"/>
                  </a:cubicBezTo>
                  <a:cubicBezTo>
                    <a:pt x="0" y="1470"/>
                    <a:pt x="9" y="1481"/>
                    <a:pt x="20" y="1481"/>
                  </a:cubicBezTo>
                  <a:cubicBezTo>
                    <a:pt x="26" y="1481"/>
                    <a:pt x="32" y="1478"/>
                    <a:pt x="37" y="1471"/>
                  </a:cubicBezTo>
                  <a:cubicBezTo>
                    <a:pt x="163" y="1252"/>
                    <a:pt x="160" y="948"/>
                    <a:pt x="262" y="712"/>
                  </a:cubicBezTo>
                  <a:cubicBezTo>
                    <a:pt x="361" y="480"/>
                    <a:pt x="484" y="230"/>
                    <a:pt x="651" y="46"/>
                  </a:cubicBezTo>
                  <a:cubicBezTo>
                    <a:pt x="670" y="25"/>
                    <a:pt x="652" y="1"/>
                    <a:pt x="6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88;p82">
              <a:extLst>
                <a:ext uri="{FF2B5EF4-FFF2-40B4-BE49-F238E27FC236}">
                  <a16:creationId xmlns:a16="http://schemas.microsoft.com/office/drawing/2014/main" id="{75EA8E43-2D63-48AA-ABF8-C800CFF1969E}"/>
                </a:ext>
              </a:extLst>
            </p:cNvPr>
            <p:cNvSpPr/>
            <p:nvPr/>
          </p:nvSpPr>
          <p:spPr>
            <a:xfrm>
              <a:off x="7328993" y="2230500"/>
              <a:ext cx="24065" cy="42746"/>
            </a:xfrm>
            <a:custGeom>
              <a:avLst/>
              <a:gdLst/>
              <a:ahLst/>
              <a:cxnLst/>
              <a:rect l="l" t="t" r="r" b="b"/>
              <a:pathLst>
                <a:path w="742" h="1318" extrusionOk="0">
                  <a:moveTo>
                    <a:pt x="679" y="0"/>
                  </a:moveTo>
                  <a:cubicBezTo>
                    <a:pt x="665" y="0"/>
                    <a:pt x="652" y="7"/>
                    <a:pt x="644" y="22"/>
                  </a:cubicBezTo>
                  <a:cubicBezTo>
                    <a:pt x="518" y="251"/>
                    <a:pt x="395" y="483"/>
                    <a:pt x="282" y="715"/>
                  </a:cubicBezTo>
                  <a:cubicBezTo>
                    <a:pt x="193" y="896"/>
                    <a:pt x="115" y="1101"/>
                    <a:pt x="12" y="1273"/>
                  </a:cubicBezTo>
                  <a:cubicBezTo>
                    <a:pt x="1" y="1295"/>
                    <a:pt x="20" y="1317"/>
                    <a:pt x="40" y="1317"/>
                  </a:cubicBezTo>
                  <a:cubicBezTo>
                    <a:pt x="44" y="1317"/>
                    <a:pt x="49" y="1316"/>
                    <a:pt x="53" y="1314"/>
                  </a:cubicBezTo>
                  <a:cubicBezTo>
                    <a:pt x="187" y="1248"/>
                    <a:pt x="255" y="1016"/>
                    <a:pt x="320" y="890"/>
                  </a:cubicBezTo>
                  <a:cubicBezTo>
                    <a:pt x="453" y="617"/>
                    <a:pt x="579" y="340"/>
                    <a:pt x="723" y="70"/>
                  </a:cubicBezTo>
                  <a:cubicBezTo>
                    <a:pt x="742" y="34"/>
                    <a:pt x="709" y="0"/>
                    <a:pt x="6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89;p82">
              <a:extLst>
                <a:ext uri="{FF2B5EF4-FFF2-40B4-BE49-F238E27FC236}">
                  <a16:creationId xmlns:a16="http://schemas.microsoft.com/office/drawing/2014/main" id="{8F0A9EB6-2E1C-451F-99D2-58D2B6000732}"/>
                </a:ext>
              </a:extLst>
            </p:cNvPr>
            <p:cNvSpPr/>
            <p:nvPr/>
          </p:nvSpPr>
          <p:spPr>
            <a:xfrm>
              <a:off x="7337555" y="2231051"/>
              <a:ext cx="28768" cy="44270"/>
            </a:xfrm>
            <a:custGeom>
              <a:avLst/>
              <a:gdLst/>
              <a:ahLst/>
              <a:cxnLst/>
              <a:rect l="l" t="t" r="r" b="b"/>
              <a:pathLst>
                <a:path w="887" h="1365" extrusionOk="0">
                  <a:moveTo>
                    <a:pt x="850" y="1"/>
                  </a:moveTo>
                  <a:cubicBezTo>
                    <a:pt x="838" y="1"/>
                    <a:pt x="827" y="7"/>
                    <a:pt x="825" y="22"/>
                  </a:cubicBezTo>
                  <a:cubicBezTo>
                    <a:pt x="715" y="504"/>
                    <a:pt x="374" y="999"/>
                    <a:pt x="18" y="1334"/>
                  </a:cubicBezTo>
                  <a:cubicBezTo>
                    <a:pt x="1" y="1348"/>
                    <a:pt x="18" y="1365"/>
                    <a:pt x="35" y="1365"/>
                  </a:cubicBezTo>
                  <a:cubicBezTo>
                    <a:pt x="254" y="1330"/>
                    <a:pt x="401" y="1023"/>
                    <a:pt x="510" y="859"/>
                  </a:cubicBezTo>
                  <a:cubicBezTo>
                    <a:pt x="677" y="600"/>
                    <a:pt x="820" y="343"/>
                    <a:pt x="882" y="36"/>
                  </a:cubicBezTo>
                  <a:cubicBezTo>
                    <a:pt x="886" y="15"/>
                    <a:pt x="867" y="1"/>
                    <a:pt x="8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90;p82">
              <a:extLst>
                <a:ext uri="{FF2B5EF4-FFF2-40B4-BE49-F238E27FC236}">
                  <a16:creationId xmlns:a16="http://schemas.microsoft.com/office/drawing/2014/main" id="{D9A1CE41-B1D0-48DD-B8E7-669B06455FEE}"/>
                </a:ext>
              </a:extLst>
            </p:cNvPr>
            <p:cNvSpPr/>
            <p:nvPr/>
          </p:nvSpPr>
          <p:spPr>
            <a:xfrm>
              <a:off x="7359220" y="2226705"/>
              <a:ext cx="19492" cy="43362"/>
            </a:xfrm>
            <a:custGeom>
              <a:avLst/>
              <a:gdLst/>
              <a:ahLst/>
              <a:cxnLst/>
              <a:rect l="l" t="t" r="r" b="b"/>
              <a:pathLst>
                <a:path w="601" h="1337" extrusionOk="0">
                  <a:moveTo>
                    <a:pt x="426" y="0"/>
                  </a:moveTo>
                  <a:cubicBezTo>
                    <a:pt x="408" y="0"/>
                    <a:pt x="390" y="20"/>
                    <a:pt x="398" y="44"/>
                  </a:cubicBezTo>
                  <a:cubicBezTo>
                    <a:pt x="600" y="518"/>
                    <a:pt x="75" y="890"/>
                    <a:pt x="2" y="1311"/>
                  </a:cubicBezTo>
                  <a:cubicBezTo>
                    <a:pt x="0" y="1326"/>
                    <a:pt x="10" y="1337"/>
                    <a:pt x="21" y="1337"/>
                  </a:cubicBezTo>
                  <a:cubicBezTo>
                    <a:pt x="25" y="1337"/>
                    <a:pt x="30" y="1335"/>
                    <a:pt x="34" y="1332"/>
                  </a:cubicBezTo>
                  <a:cubicBezTo>
                    <a:pt x="201" y="1177"/>
                    <a:pt x="330" y="931"/>
                    <a:pt x="406" y="723"/>
                  </a:cubicBezTo>
                  <a:cubicBezTo>
                    <a:pt x="484" y="501"/>
                    <a:pt x="556" y="235"/>
                    <a:pt x="447" y="16"/>
                  </a:cubicBezTo>
                  <a:cubicBezTo>
                    <a:pt x="442" y="5"/>
                    <a:pt x="434" y="0"/>
                    <a:pt x="42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91;p82">
              <a:extLst>
                <a:ext uri="{FF2B5EF4-FFF2-40B4-BE49-F238E27FC236}">
                  <a16:creationId xmlns:a16="http://schemas.microsoft.com/office/drawing/2014/main" id="{9E4B4541-BBA6-45AE-BFDB-577B7B57A4A8}"/>
                </a:ext>
              </a:extLst>
            </p:cNvPr>
            <p:cNvSpPr/>
            <p:nvPr/>
          </p:nvSpPr>
          <p:spPr>
            <a:xfrm>
              <a:off x="7354031" y="2274803"/>
              <a:ext cx="1978" cy="1686"/>
            </a:xfrm>
            <a:custGeom>
              <a:avLst/>
              <a:gdLst/>
              <a:ahLst/>
              <a:cxnLst/>
              <a:rect l="l" t="t" r="r" b="b"/>
              <a:pathLst>
                <a:path w="61" h="52" extrusionOk="0">
                  <a:moveTo>
                    <a:pt x="45" y="0"/>
                  </a:moveTo>
                  <a:cubicBezTo>
                    <a:pt x="42" y="0"/>
                    <a:pt x="39" y="2"/>
                    <a:pt x="36" y="5"/>
                  </a:cubicBezTo>
                  <a:cubicBezTo>
                    <a:pt x="30" y="16"/>
                    <a:pt x="19" y="26"/>
                    <a:pt x="9" y="36"/>
                  </a:cubicBezTo>
                  <a:cubicBezTo>
                    <a:pt x="0" y="42"/>
                    <a:pt x="8" y="52"/>
                    <a:pt x="17" y="52"/>
                  </a:cubicBezTo>
                  <a:cubicBezTo>
                    <a:pt x="18" y="52"/>
                    <a:pt x="20" y="51"/>
                    <a:pt x="22" y="50"/>
                  </a:cubicBezTo>
                  <a:lnTo>
                    <a:pt x="53" y="19"/>
                  </a:lnTo>
                  <a:cubicBezTo>
                    <a:pt x="61" y="12"/>
                    <a:pt x="53"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92;p82">
              <a:extLst>
                <a:ext uri="{FF2B5EF4-FFF2-40B4-BE49-F238E27FC236}">
                  <a16:creationId xmlns:a16="http://schemas.microsoft.com/office/drawing/2014/main" id="{2EA12D8C-E644-434D-B8FE-9361094A1357}"/>
                </a:ext>
              </a:extLst>
            </p:cNvPr>
            <p:cNvSpPr/>
            <p:nvPr/>
          </p:nvSpPr>
          <p:spPr>
            <a:xfrm>
              <a:off x="7374691" y="2225343"/>
              <a:ext cx="13654" cy="38238"/>
            </a:xfrm>
            <a:custGeom>
              <a:avLst/>
              <a:gdLst/>
              <a:ahLst/>
              <a:cxnLst/>
              <a:rect l="l" t="t" r="r" b="b"/>
              <a:pathLst>
                <a:path w="421" h="1179" extrusionOk="0">
                  <a:moveTo>
                    <a:pt x="337" y="1"/>
                  </a:moveTo>
                  <a:cubicBezTo>
                    <a:pt x="323" y="1"/>
                    <a:pt x="309" y="10"/>
                    <a:pt x="311" y="27"/>
                  </a:cubicBezTo>
                  <a:cubicBezTo>
                    <a:pt x="325" y="144"/>
                    <a:pt x="356" y="284"/>
                    <a:pt x="335" y="400"/>
                  </a:cubicBezTo>
                  <a:cubicBezTo>
                    <a:pt x="318" y="519"/>
                    <a:pt x="243" y="669"/>
                    <a:pt x="195" y="772"/>
                  </a:cubicBezTo>
                  <a:cubicBezTo>
                    <a:pt x="140" y="891"/>
                    <a:pt x="76" y="1042"/>
                    <a:pt x="7" y="1155"/>
                  </a:cubicBezTo>
                  <a:cubicBezTo>
                    <a:pt x="1" y="1167"/>
                    <a:pt x="11" y="1179"/>
                    <a:pt x="24" y="1179"/>
                  </a:cubicBezTo>
                  <a:cubicBezTo>
                    <a:pt x="25" y="1179"/>
                    <a:pt x="27" y="1179"/>
                    <a:pt x="28" y="1178"/>
                  </a:cubicBezTo>
                  <a:cubicBezTo>
                    <a:pt x="76" y="1165"/>
                    <a:pt x="85" y="1137"/>
                    <a:pt x="110" y="1093"/>
                  </a:cubicBezTo>
                  <a:cubicBezTo>
                    <a:pt x="171" y="981"/>
                    <a:pt x="233" y="861"/>
                    <a:pt x="281" y="741"/>
                  </a:cubicBezTo>
                  <a:cubicBezTo>
                    <a:pt x="328" y="632"/>
                    <a:pt x="383" y="502"/>
                    <a:pt x="403" y="382"/>
                  </a:cubicBezTo>
                  <a:cubicBezTo>
                    <a:pt x="421" y="267"/>
                    <a:pt x="376" y="136"/>
                    <a:pt x="362" y="21"/>
                  </a:cubicBezTo>
                  <a:cubicBezTo>
                    <a:pt x="360" y="7"/>
                    <a:pt x="348" y="1"/>
                    <a:pt x="3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93;p82">
              <a:extLst>
                <a:ext uri="{FF2B5EF4-FFF2-40B4-BE49-F238E27FC236}">
                  <a16:creationId xmlns:a16="http://schemas.microsoft.com/office/drawing/2014/main" id="{5E1E2645-1A9C-48EB-886E-1057F63B6F02}"/>
                </a:ext>
              </a:extLst>
            </p:cNvPr>
            <p:cNvSpPr/>
            <p:nvPr/>
          </p:nvSpPr>
          <p:spPr>
            <a:xfrm>
              <a:off x="7371448" y="2267895"/>
              <a:ext cx="162" cy="130"/>
            </a:xfrm>
            <a:custGeom>
              <a:avLst/>
              <a:gdLst/>
              <a:ahLst/>
              <a:cxnLst/>
              <a:rect l="l" t="t" r="r" b="b"/>
              <a:pathLst>
                <a:path w="5" h="4" extrusionOk="0">
                  <a:moveTo>
                    <a:pt x="1" y="0"/>
                  </a:moveTo>
                  <a:lnTo>
                    <a:pt x="1" y="3"/>
                  </a:lnTo>
                  <a:cubicBezTo>
                    <a:pt x="5" y="3"/>
                    <a:pt x="5"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94;p82">
              <a:extLst>
                <a:ext uri="{FF2B5EF4-FFF2-40B4-BE49-F238E27FC236}">
                  <a16:creationId xmlns:a16="http://schemas.microsoft.com/office/drawing/2014/main" id="{276CA9B8-FF6E-4411-9628-5E3F9C1AE4BE}"/>
                </a:ext>
              </a:extLst>
            </p:cNvPr>
            <p:cNvSpPr/>
            <p:nvPr/>
          </p:nvSpPr>
          <p:spPr>
            <a:xfrm>
              <a:off x="7387794" y="2230403"/>
              <a:ext cx="9405" cy="23578"/>
            </a:xfrm>
            <a:custGeom>
              <a:avLst/>
              <a:gdLst/>
              <a:ahLst/>
              <a:cxnLst/>
              <a:rect l="l" t="t" r="r" b="b"/>
              <a:pathLst>
                <a:path w="290" h="727" extrusionOk="0">
                  <a:moveTo>
                    <a:pt x="245" y="0"/>
                  </a:moveTo>
                  <a:cubicBezTo>
                    <a:pt x="235" y="0"/>
                    <a:pt x="227" y="6"/>
                    <a:pt x="228" y="18"/>
                  </a:cubicBezTo>
                  <a:cubicBezTo>
                    <a:pt x="245" y="196"/>
                    <a:pt x="222" y="333"/>
                    <a:pt x="126" y="483"/>
                  </a:cubicBezTo>
                  <a:cubicBezTo>
                    <a:pt x="78" y="558"/>
                    <a:pt x="9" y="616"/>
                    <a:pt x="3" y="708"/>
                  </a:cubicBezTo>
                  <a:cubicBezTo>
                    <a:pt x="1" y="720"/>
                    <a:pt x="11" y="727"/>
                    <a:pt x="21" y="727"/>
                  </a:cubicBezTo>
                  <a:cubicBezTo>
                    <a:pt x="29" y="727"/>
                    <a:pt x="38" y="722"/>
                    <a:pt x="40" y="712"/>
                  </a:cubicBezTo>
                  <a:cubicBezTo>
                    <a:pt x="58" y="653"/>
                    <a:pt x="105" y="609"/>
                    <a:pt x="140" y="562"/>
                  </a:cubicBezTo>
                  <a:cubicBezTo>
                    <a:pt x="177" y="507"/>
                    <a:pt x="208" y="448"/>
                    <a:pt x="235" y="384"/>
                  </a:cubicBezTo>
                  <a:cubicBezTo>
                    <a:pt x="290" y="254"/>
                    <a:pt x="283" y="158"/>
                    <a:pt x="266" y="18"/>
                  </a:cubicBezTo>
                  <a:cubicBezTo>
                    <a:pt x="264" y="6"/>
                    <a:pt x="254" y="0"/>
                    <a:pt x="2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95;p82">
              <a:extLst>
                <a:ext uri="{FF2B5EF4-FFF2-40B4-BE49-F238E27FC236}">
                  <a16:creationId xmlns:a16="http://schemas.microsoft.com/office/drawing/2014/main" id="{439930A4-9F30-4082-97A1-50BD46284673}"/>
                </a:ext>
              </a:extLst>
            </p:cNvPr>
            <p:cNvSpPr/>
            <p:nvPr/>
          </p:nvSpPr>
          <p:spPr>
            <a:xfrm>
              <a:off x="7292798" y="1976973"/>
              <a:ext cx="205654" cy="265784"/>
            </a:xfrm>
            <a:custGeom>
              <a:avLst/>
              <a:gdLst/>
              <a:ahLst/>
              <a:cxnLst/>
              <a:rect l="l" t="t" r="r" b="b"/>
              <a:pathLst>
                <a:path w="6341" h="8195" extrusionOk="0">
                  <a:moveTo>
                    <a:pt x="4469" y="1"/>
                  </a:moveTo>
                  <a:cubicBezTo>
                    <a:pt x="4218" y="1"/>
                    <a:pt x="3937" y="262"/>
                    <a:pt x="3793" y="645"/>
                  </a:cubicBezTo>
                  <a:cubicBezTo>
                    <a:pt x="3526" y="1355"/>
                    <a:pt x="2525" y="3774"/>
                    <a:pt x="2525" y="3774"/>
                  </a:cubicBezTo>
                  <a:cubicBezTo>
                    <a:pt x="2525" y="3774"/>
                    <a:pt x="1630" y="3304"/>
                    <a:pt x="971" y="3304"/>
                  </a:cubicBezTo>
                  <a:cubicBezTo>
                    <a:pt x="679" y="3304"/>
                    <a:pt x="434" y="3396"/>
                    <a:pt x="332" y="3661"/>
                  </a:cubicBezTo>
                  <a:cubicBezTo>
                    <a:pt x="1" y="4529"/>
                    <a:pt x="1241" y="6302"/>
                    <a:pt x="1241" y="6302"/>
                  </a:cubicBezTo>
                  <a:lnTo>
                    <a:pt x="1019" y="7655"/>
                  </a:lnTo>
                  <a:cubicBezTo>
                    <a:pt x="1191" y="8034"/>
                    <a:pt x="1607" y="8195"/>
                    <a:pt x="1982" y="8195"/>
                  </a:cubicBezTo>
                  <a:cubicBezTo>
                    <a:pt x="2285" y="8195"/>
                    <a:pt x="2561" y="8090"/>
                    <a:pt x="2659" y="7911"/>
                  </a:cubicBezTo>
                  <a:cubicBezTo>
                    <a:pt x="2896" y="8041"/>
                    <a:pt x="3099" y="8092"/>
                    <a:pt x="3271" y="8092"/>
                  </a:cubicBezTo>
                  <a:cubicBezTo>
                    <a:pt x="3873" y="8092"/>
                    <a:pt x="4103" y="7477"/>
                    <a:pt x="4103" y="7477"/>
                  </a:cubicBezTo>
                  <a:cubicBezTo>
                    <a:pt x="4179" y="7711"/>
                    <a:pt x="4337" y="7827"/>
                    <a:pt x="4543" y="7827"/>
                  </a:cubicBezTo>
                  <a:cubicBezTo>
                    <a:pt x="4825" y="7827"/>
                    <a:pt x="5195" y="7612"/>
                    <a:pt x="5566" y="7190"/>
                  </a:cubicBezTo>
                  <a:cubicBezTo>
                    <a:pt x="6211" y="6455"/>
                    <a:pt x="6341" y="5527"/>
                    <a:pt x="5477" y="5437"/>
                  </a:cubicBezTo>
                  <a:cubicBezTo>
                    <a:pt x="5679" y="4773"/>
                    <a:pt x="5525" y="4399"/>
                    <a:pt x="5157" y="4399"/>
                  </a:cubicBezTo>
                  <a:cubicBezTo>
                    <a:pt x="4997" y="4399"/>
                    <a:pt x="4797" y="4470"/>
                    <a:pt x="4568" y="4617"/>
                  </a:cubicBezTo>
                  <a:cubicBezTo>
                    <a:pt x="4708" y="3787"/>
                    <a:pt x="4370" y="3611"/>
                    <a:pt x="4058" y="3611"/>
                  </a:cubicBezTo>
                  <a:cubicBezTo>
                    <a:pt x="3829" y="3611"/>
                    <a:pt x="3615" y="3706"/>
                    <a:pt x="3615" y="3706"/>
                  </a:cubicBezTo>
                  <a:cubicBezTo>
                    <a:pt x="3615" y="3706"/>
                    <a:pt x="5101" y="1645"/>
                    <a:pt x="4944" y="645"/>
                  </a:cubicBezTo>
                  <a:cubicBezTo>
                    <a:pt x="4873" y="188"/>
                    <a:pt x="4682" y="1"/>
                    <a:pt x="4469" y="1"/>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96;p82">
              <a:extLst>
                <a:ext uri="{FF2B5EF4-FFF2-40B4-BE49-F238E27FC236}">
                  <a16:creationId xmlns:a16="http://schemas.microsoft.com/office/drawing/2014/main" id="{2545972D-2521-4424-85AE-BE7CE9123087}"/>
                </a:ext>
              </a:extLst>
            </p:cNvPr>
            <p:cNvSpPr/>
            <p:nvPr/>
          </p:nvSpPr>
          <p:spPr>
            <a:xfrm>
              <a:off x="7318517" y="2099342"/>
              <a:ext cx="78227" cy="46735"/>
            </a:xfrm>
            <a:custGeom>
              <a:avLst/>
              <a:gdLst/>
              <a:ahLst/>
              <a:cxnLst/>
              <a:rect l="l" t="t" r="r" b="b"/>
              <a:pathLst>
                <a:path w="2412" h="1441" extrusionOk="0">
                  <a:moveTo>
                    <a:pt x="1732" y="1"/>
                  </a:moveTo>
                  <a:lnTo>
                    <a:pt x="1732" y="1"/>
                  </a:lnTo>
                  <a:cubicBezTo>
                    <a:pt x="1852" y="106"/>
                    <a:pt x="1965" y="223"/>
                    <a:pt x="2060" y="346"/>
                  </a:cubicBezTo>
                  <a:cubicBezTo>
                    <a:pt x="2153" y="469"/>
                    <a:pt x="2231" y="609"/>
                    <a:pt x="2258" y="749"/>
                  </a:cubicBezTo>
                  <a:cubicBezTo>
                    <a:pt x="2289" y="889"/>
                    <a:pt x="2238" y="1022"/>
                    <a:pt x="2149" y="1125"/>
                  </a:cubicBezTo>
                  <a:cubicBezTo>
                    <a:pt x="2060" y="1221"/>
                    <a:pt x="1917" y="1262"/>
                    <a:pt x="1770" y="1268"/>
                  </a:cubicBezTo>
                  <a:cubicBezTo>
                    <a:pt x="1743" y="1270"/>
                    <a:pt x="1716" y="1271"/>
                    <a:pt x="1689" y="1271"/>
                  </a:cubicBezTo>
                  <a:cubicBezTo>
                    <a:pt x="1566" y="1271"/>
                    <a:pt x="1438" y="1253"/>
                    <a:pt x="1316" y="1227"/>
                  </a:cubicBezTo>
                  <a:cubicBezTo>
                    <a:pt x="1161" y="1200"/>
                    <a:pt x="1011" y="1156"/>
                    <a:pt x="861" y="1108"/>
                  </a:cubicBezTo>
                  <a:cubicBezTo>
                    <a:pt x="711" y="1060"/>
                    <a:pt x="564" y="1002"/>
                    <a:pt x="417" y="940"/>
                  </a:cubicBezTo>
                  <a:cubicBezTo>
                    <a:pt x="274" y="875"/>
                    <a:pt x="127" y="811"/>
                    <a:pt x="1" y="712"/>
                  </a:cubicBezTo>
                  <a:lnTo>
                    <a:pt x="1" y="712"/>
                  </a:lnTo>
                  <a:cubicBezTo>
                    <a:pt x="100" y="838"/>
                    <a:pt x="243" y="926"/>
                    <a:pt x="379" y="1016"/>
                  </a:cubicBezTo>
                  <a:cubicBezTo>
                    <a:pt x="516" y="1098"/>
                    <a:pt x="663" y="1172"/>
                    <a:pt x="813" y="1234"/>
                  </a:cubicBezTo>
                  <a:cubicBezTo>
                    <a:pt x="1094" y="1349"/>
                    <a:pt x="1394" y="1440"/>
                    <a:pt x="1713" y="1440"/>
                  </a:cubicBezTo>
                  <a:cubicBezTo>
                    <a:pt x="1736" y="1440"/>
                    <a:pt x="1758" y="1440"/>
                    <a:pt x="1780" y="1439"/>
                  </a:cubicBezTo>
                  <a:cubicBezTo>
                    <a:pt x="1948" y="1432"/>
                    <a:pt x="2142" y="1381"/>
                    <a:pt x="2268" y="1234"/>
                  </a:cubicBezTo>
                  <a:cubicBezTo>
                    <a:pt x="2330" y="1159"/>
                    <a:pt x="2371" y="1080"/>
                    <a:pt x="2395" y="992"/>
                  </a:cubicBezTo>
                  <a:cubicBezTo>
                    <a:pt x="2409" y="947"/>
                    <a:pt x="2409" y="899"/>
                    <a:pt x="2412" y="852"/>
                  </a:cubicBezTo>
                  <a:cubicBezTo>
                    <a:pt x="2409" y="807"/>
                    <a:pt x="2405" y="759"/>
                    <a:pt x="2391" y="718"/>
                  </a:cubicBezTo>
                  <a:cubicBezTo>
                    <a:pt x="2344" y="544"/>
                    <a:pt x="2238" y="407"/>
                    <a:pt x="2122" y="291"/>
                  </a:cubicBezTo>
                  <a:cubicBezTo>
                    <a:pt x="2006" y="175"/>
                    <a:pt x="1876" y="76"/>
                    <a:pt x="1732"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97;p82">
              <a:extLst>
                <a:ext uri="{FF2B5EF4-FFF2-40B4-BE49-F238E27FC236}">
                  <a16:creationId xmlns:a16="http://schemas.microsoft.com/office/drawing/2014/main" id="{BCB48137-5CB7-4D54-BAB6-CF8E6FB17992}"/>
                </a:ext>
              </a:extLst>
            </p:cNvPr>
            <p:cNvSpPr/>
            <p:nvPr/>
          </p:nvSpPr>
          <p:spPr>
            <a:xfrm>
              <a:off x="7363275" y="2143320"/>
              <a:ext cx="15762" cy="49362"/>
            </a:xfrm>
            <a:custGeom>
              <a:avLst/>
              <a:gdLst/>
              <a:ahLst/>
              <a:cxnLst/>
              <a:rect l="l" t="t" r="r" b="b"/>
              <a:pathLst>
                <a:path w="486" h="1522" extrusionOk="0">
                  <a:moveTo>
                    <a:pt x="0" y="1"/>
                  </a:moveTo>
                  <a:lnTo>
                    <a:pt x="0" y="1"/>
                  </a:lnTo>
                  <a:cubicBezTo>
                    <a:pt x="106" y="257"/>
                    <a:pt x="205" y="497"/>
                    <a:pt x="267" y="746"/>
                  </a:cubicBezTo>
                  <a:cubicBezTo>
                    <a:pt x="305" y="869"/>
                    <a:pt x="322" y="995"/>
                    <a:pt x="339" y="1122"/>
                  </a:cubicBezTo>
                  <a:cubicBezTo>
                    <a:pt x="355" y="1251"/>
                    <a:pt x="349" y="1381"/>
                    <a:pt x="352" y="1522"/>
                  </a:cubicBezTo>
                  <a:cubicBezTo>
                    <a:pt x="421" y="1402"/>
                    <a:pt x="469" y="1262"/>
                    <a:pt x="475" y="1122"/>
                  </a:cubicBezTo>
                  <a:cubicBezTo>
                    <a:pt x="486" y="981"/>
                    <a:pt x="475" y="838"/>
                    <a:pt x="437" y="702"/>
                  </a:cubicBezTo>
                  <a:cubicBezTo>
                    <a:pt x="400" y="565"/>
                    <a:pt x="346" y="435"/>
                    <a:pt x="273" y="316"/>
                  </a:cubicBezTo>
                  <a:cubicBezTo>
                    <a:pt x="199" y="196"/>
                    <a:pt x="114" y="87"/>
                    <a:pt x="0"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98;p82">
              <a:extLst>
                <a:ext uri="{FF2B5EF4-FFF2-40B4-BE49-F238E27FC236}">
                  <a16:creationId xmlns:a16="http://schemas.microsoft.com/office/drawing/2014/main" id="{233C531F-A82C-4C7E-BABA-89EBDBE68C0B}"/>
                </a:ext>
              </a:extLst>
            </p:cNvPr>
            <p:cNvSpPr/>
            <p:nvPr/>
          </p:nvSpPr>
          <p:spPr>
            <a:xfrm>
              <a:off x="7389091" y="2117763"/>
              <a:ext cx="51892" cy="65611"/>
            </a:xfrm>
            <a:custGeom>
              <a:avLst/>
              <a:gdLst/>
              <a:ahLst/>
              <a:cxnLst/>
              <a:rect l="l" t="t" r="r" b="b"/>
              <a:pathLst>
                <a:path w="1600" h="2023" extrusionOk="0">
                  <a:moveTo>
                    <a:pt x="352" y="0"/>
                  </a:moveTo>
                  <a:lnTo>
                    <a:pt x="352" y="0"/>
                  </a:lnTo>
                  <a:cubicBezTo>
                    <a:pt x="164" y="304"/>
                    <a:pt x="35" y="653"/>
                    <a:pt x="14" y="1022"/>
                  </a:cubicBezTo>
                  <a:cubicBezTo>
                    <a:pt x="0" y="1206"/>
                    <a:pt x="18" y="1394"/>
                    <a:pt x="82" y="1578"/>
                  </a:cubicBezTo>
                  <a:cubicBezTo>
                    <a:pt x="92" y="1599"/>
                    <a:pt x="100" y="1623"/>
                    <a:pt x="110" y="1646"/>
                  </a:cubicBezTo>
                  <a:lnTo>
                    <a:pt x="147" y="1711"/>
                  </a:lnTo>
                  <a:cubicBezTo>
                    <a:pt x="168" y="1756"/>
                    <a:pt x="202" y="1793"/>
                    <a:pt x="236" y="1831"/>
                  </a:cubicBezTo>
                  <a:cubicBezTo>
                    <a:pt x="267" y="1869"/>
                    <a:pt x="311" y="1903"/>
                    <a:pt x="352" y="1933"/>
                  </a:cubicBezTo>
                  <a:cubicBezTo>
                    <a:pt x="400" y="1954"/>
                    <a:pt x="445" y="1988"/>
                    <a:pt x="496" y="1995"/>
                  </a:cubicBezTo>
                  <a:lnTo>
                    <a:pt x="571" y="2015"/>
                  </a:lnTo>
                  <a:cubicBezTo>
                    <a:pt x="595" y="2019"/>
                    <a:pt x="625" y="2019"/>
                    <a:pt x="653" y="2023"/>
                  </a:cubicBezTo>
                  <a:cubicBezTo>
                    <a:pt x="711" y="2019"/>
                    <a:pt x="765" y="2005"/>
                    <a:pt x="814" y="1982"/>
                  </a:cubicBezTo>
                  <a:cubicBezTo>
                    <a:pt x="912" y="1937"/>
                    <a:pt x="988" y="1869"/>
                    <a:pt x="1049" y="1793"/>
                  </a:cubicBezTo>
                  <a:cubicBezTo>
                    <a:pt x="1169" y="1646"/>
                    <a:pt x="1254" y="1482"/>
                    <a:pt x="1326" y="1315"/>
                  </a:cubicBezTo>
                  <a:cubicBezTo>
                    <a:pt x="1462" y="981"/>
                    <a:pt x="1548" y="629"/>
                    <a:pt x="1599" y="276"/>
                  </a:cubicBezTo>
                  <a:lnTo>
                    <a:pt x="1599" y="276"/>
                  </a:lnTo>
                  <a:cubicBezTo>
                    <a:pt x="1483" y="612"/>
                    <a:pt x="1357" y="943"/>
                    <a:pt x="1199" y="1257"/>
                  </a:cubicBezTo>
                  <a:cubicBezTo>
                    <a:pt x="1121" y="1411"/>
                    <a:pt x="1035" y="1564"/>
                    <a:pt x="923" y="1684"/>
                  </a:cubicBezTo>
                  <a:cubicBezTo>
                    <a:pt x="868" y="1746"/>
                    <a:pt x="810" y="1797"/>
                    <a:pt x="745" y="1828"/>
                  </a:cubicBezTo>
                  <a:cubicBezTo>
                    <a:pt x="713" y="1841"/>
                    <a:pt x="682" y="1848"/>
                    <a:pt x="650" y="1848"/>
                  </a:cubicBezTo>
                  <a:cubicBezTo>
                    <a:pt x="618" y="1848"/>
                    <a:pt x="585" y="1841"/>
                    <a:pt x="547" y="1828"/>
                  </a:cubicBezTo>
                  <a:cubicBezTo>
                    <a:pt x="400" y="1793"/>
                    <a:pt x="297" y="1664"/>
                    <a:pt x="236" y="1517"/>
                  </a:cubicBezTo>
                  <a:cubicBezTo>
                    <a:pt x="174" y="1367"/>
                    <a:pt x="154" y="1195"/>
                    <a:pt x="151" y="1025"/>
                  </a:cubicBezTo>
                  <a:cubicBezTo>
                    <a:pt x="147" y="680"/>
                    <a:pt x="223" y="335"/>
                    <a:pt x="352"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99;p82">
              <a:extLst>
                <a:ext uri="{FF2B5EF4-FFF2-40B4-BE49-F238E27FC236}">
                  <a16:creationId xmlns:a16="http://schemas.microsoft.com/office/drawing/2014/main" id="{88418C79-EB18-4BD0-A3C0-D1AF737D0259}"/>
                </a:ext>
              </a:extLst>
            </p:cNvPr>
            <p:cNvSpPr/>
            <p:nvPr/>
          </p:nvSpPr>
          <p:spPr>
            <a:xfrm>
              <a:off x="7411243" y="2153310"/>
              <a:ext cx="59189" cy="55849"/>
            </a:xfrm>
            <a:custGeom>
              <a:avLst/>
              <a:gdLst/>
              <a:ahLst/>
              <a:cxnLst/>
              <a:rect l="l" t="t" r="r" b="b"/>
              <a:pathLst>
                <a:path w="1825" h="1722" extrusionOk="0">
                  <a:moveTo>
                    <a:pt x="1825" y="0"/>
                  </a:moveTo>
                  <a:lnTo>
                    <a:pt x="1370" y="667"/>
                  </a:lnTo>
                  <a:cubicBezTo>
                    <a:pt x="1217" y="882"/>
                    <a:pt x="1060" y="1100"/>
                    <a:pt x="885" y="1288"/>
                  </a:cubicBezTo>
                  <a:cubicBezTo>
                    <a:pt x="797" y="1384"/>
                    <a:pt x="701" y="1473"/>
                    <a:pt x="598" y="1528"/>
                  </a:cubicBezTo>
                  <a:cubicBezTo>
                    <a:pt x="555" y="1552"/>
                    <a:pt x="510" y="1566"/>
                    <a:pt x="468" y="1566"/>
                  </a:cubicBezTo>
                  <a:cubicBezTo>
                    <a:pt x="463" y="1566"/>
                    <a:pt x="459" y="1566"/>
                    <a:pt x="455" y="1565"/>
                  </a:cubicBezTo>
                  <a:cubicBezTo>
                    <a:pt x="431" y="1562"/>
                    <a:pt x="401" y="1548"/>
                    <a:pt x="373" y="1542"/>
                  </a:cubicBezTo>
                  <a:cubicBezTo>
                    <a:pt x="346" y="1531"/>
                    <a:pt x="322" y="1521"/>
                    <a:pt x="295" y="1507"/>
                  </a:cubicBezTo>
                  <a:cubicBezTo>
                    <a:pt x="202" y="1446"/>
                    <a:pt x="131" y="1340"/>
                    <a:pt x="100" y="1214"/>
                  </a:cubicBezTo>
                  <a:cubicBezTo>
                    <a:pt x="65" y="1091"/>
                    <a:pt x="55" y="957"/>
                    <a:pt x="62" y="820"/>
                  </a:cubicBezTo>
                  <a:lnTo>
                    <a:pt x="62" y="820"/>
                  </a:lnTo>
                  <a:cubicBezTo>
                    <a:pt x="18" y="950"/>
                    <a:pt x="0" y="1091"/>
                    <a:pt x="14" y="1230"/>
                  </a:cubicBezTo>
                  <a:cubicBezTo>
                    <a:pt x="28" y="1370"/>
                    <a:pt x="93" y="1521"/>
                    <a:pt x="216" y="1616"/>
                  </a:cubicBezTo>
                  <a:cubicBezTo>
                    <a:pt x="246" y="1640"/>
                    <a:pt x="284" y="1660"/>
                    <a:pt x="319" y="1678"/>
                  </a:cubicBezTo>
                  <a:cubicBezTo>
                    <a:pt x="352" y="1692"/>
                    <a:pt x="387" y="1706"/>
                    <a:pt x="428" y="1715"/>
                  </a:cubicBezTo>
                  <a:cubicBezTo>
                    <a:pt x="448" y="1719"/>
                    <a:pt x="469" y="1721"/>
                    <a:pt x="489" y="1721"/>
                  </a:cubicBezTo>
                  <a:cubicBezTo>
                    <a:pt x="555" y="1721"/>
                    <a:pt x="619" y="1702"/>
                    <a:pt x="674" y="1678"/>
                  </a:cubicBezTo>
                  <a:cubicBezTo>
                    <a:pt x="810" y="1606"/>
                    <a:pt x="916" y="1510"/>
                    <a:pt x="1012" y="1408"/>
                  </a:cubicBezTo>
                  <a:cubicBezTo>
                    <a:pt x="1200" y="1203"/>
                    <a:pt x="1350" y="974"/>
                    <a:pt x="1484" y="738"/>
                  </a:cubicBezTo>
                  <a:cubicBezTo>
                    <a:pt x="1616" y="499"/>
                    <a:pt x="1736" y="257"/>
                    <a:pt x="182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700;p82">
              <a:extLst>
                <a:ext uri="{FF2B5EF4-FFF2-40B4-BE49-F238E27FC236}">
                  <a16:creationId xmlns:a16="http://schemas.microsoft.com/office/drawing/2014/main" id="{7FDBD6B0-8E40-487C-82E3-2B23E4336440}"/>
                </a:ext>
              </a:extLst>
            </p:cNvPr>
            <p:cNvSpPr/>
            <p:nvPr/>
          </p:nvSpPr>
          <p:spPr>
            <a:xfrm>
              <a:off x="7422108" y="2206370"/>
              <a:ext cx="5773" cy="13135"/>
            </a:xfrm>
            <a:custGeom>
              <a:avLst/>
              <a:gdLst/>
              <a:ahLst/>
              <a:cxnLst/>
              <a:rect l="l" t="t" r="r" b="b"/>
              <a:pathLst>
                <a:path w="178" h="405" extrusionOk="0">
                  <a:moveTo>
                    <a:pt x="96" y="1"/>
                  </a:moveTo>
                  <a:cubicBezTo>
                    <a:pt x="21" y="62"/>
                    <a:pt x="1" y="138"/>
                    <a:pt x="1" y="206"/>
                  </a:cubicBezTo>
                  <a:cubicBezTo>
                    <a:pt x="4" y="243"/>
                    <a:pt x="11" y="278"/>
                    <a:pt x="31" y="311"/>
                  </a:cubicBezTo>
                  <a:cubicBezTo>
                    <a:pt x="48" y="346"/>
                    <a:pt x="72" y="380"/>
                    <a:pt x="116" y="404"/>
                  </a:cubicBezTo>
                  <a:cubicBezTo>
                    <a:pt x="140" y="363"/>
                    <a:pt x="154" y="329"/>
                    <a:pt x="165" y="298"/>
                  </a:cubicBezTo>
                  <a:cubicBezTo>
                    <a:pt x="175" y="264"/>
                    <a:pt x="178" y="234"/>
                    <a:pt x="178" y="199"/>
                  </a:cubicBezTo>
                  <a:cubicBezTo>
                    <a:pt x="175" y="168"/>
                    <a:pt x="171" y="138"/>
                    <a:pt x="157" y="103"/>
                  </a:cubicBezTo>
                  <a:cubicBezTo>
                    <a:pt x="144" y="73"/>
                    <a:pt x="127" y="38"/>
                    <a:pt x="96"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701;p82">
              <a:extLst>
                <a:ext uri="{FF2B5EF4-FFF2-40B4-BE49-F238E27FC236}">
                  <a16:creationId xmlns:a16="http://schemas.microsoft.com/office/drawing/2014/main" id="{95357AE6-5A10-4978-97BD-0D6F1BB29F2B}"/>
                </a:ext>
              </a:extLst>
            </p:cNvPr>
            <p:cNvSpPr/>
            <p:nvPr/>
          </p:nvSpPr>
          <p:spPr>
            <a:xfrm>
              <a:off x="6673136" y="2242727"/>
              <a:ext cx="27503" cy="150357"/>
            </a:xfrm>
            <a:custGeom>
              <a:avLst/>
              <a:gdLst/>
              <a:ahLst/>
              <a:cxnLst/>
              <a:rect l="l" t="t" r="r" b="b"/>
              <a:pathLst>
                <a:path w="848" h="4636" extrusionOk="0">
                  <a:moveTo>
                    <a:pt x="847" y="0"/>
                  </a:moveTo>
                  <a:cubicBezTo>
                    <a:pt x="718" y="369"/>
                    <a:pt x="629" y="752"/>
                    <a:pt x="543" y="1134"/>
                  </a:cubicBezTo>
                  <a:cubicBezTo>
                    <a:pt x="458" y="1517"/>
                    <a:pt x="390" y="1903"/>
                    <a:pt x="325" y="2290"/>
                  </a:cubicBezTo>
                  <a:cubicBezTo>
                    <a:pt x="195" y="3064"/>
                    <a:pt x="89" y="3840"/>
                    <a:pt x="0" y="4619"/>
                  </a:cubicBezTo>
                  <a:lnTo>
                    <a:pt x="174" y="4636"/>
                  </a:lnTo>
                  <a:cubicBezTo>
                    <a:pt x="232" y="3857"/>
                    <a:pt x="311" y="3078"/>
                    <a:pt x="410" y="2303"/>
                  </a:cubicBezTo>
                  <a:cubicBezTo>
                    <a:pt x="461" y="1916"/>
                    <a:pt x="516" y="1527"/>
                    <a:pt x="588" y="1145"/>
                  </a:cubicBezTo>
                  <a:cubicBezTo>
                    <a:pt x="656" y="759"/>
                    <a:pt x="732" y="376"/>
                    <a:pt x="8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702;p82">
              <a:extLst>
                <a:ext uri="{FF2B5EF4-FFF2-40B4-BE49-F238E27FC236}">
                  <a16:creationId xmlns:a16="http://schemas.microsoft.com/office/drawing/2014/main" id="{A9EB6F9A-5E1C-4C1C-BA57-3258CD64ADB5}"/>
                </a:ext>
              </a:extLst>
            </p:cNvPr>
            <p:cNvSpPr/>
            <p:nvPr/>
          </p:nvSpPr>
          <p:spPr>
            <a:xfrm>
              <a:off x="7604023"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703;p82">
              <a:extLst>
                <a:ext uri="{FF2B5EF4-FFF2-40B4-BE49-F238E27FC236}">
                  <a16:creationId xmlns:a16="http://schemas.microsoft.com/office/drawing/2014/main" id="{91B95B91-0954-4AA1-8382-9D35C4310C61}"/>
                </a:ext>
              </a:extLst>
            </p:cNvPr>
            <p:cNvSpPr/>
            <p:nvPr/>
          </p:nvSpPr>
          <p:spPr>
            <a:xfrm>
              <a:off x="7059379" y="2445692"/>
              <a:ext cx="39892" cy="12227"/>
            </a:xfrm>
            <a:custGeom>
              <a:avLst/>
              <a:gdLst/>
              <a:ahLst/>
              <a:cxnLst/>
              <a:rect l="l" t="t" r="r" b="b"/>
              <a:pathLst>
                <a:path w="1230" h="377" extrusionOk="0">
                  <a:moveTo>
                    <a:pt x="0" y="1"/>
                  </a:moveTo>
                  <a:lnTo>
                    <a:pt x="0" y="336"/>
                  </a:lnTo>
                  <a:cubicBezTo>
                    <a:pt x="0" y="360"/>
                    <a:pt x="21" y="377"/>
                    <a:pt x="44"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704;p82">
              <a:extLst>
                <a:ext uri="{FF2B5EF4-FFF2-40B4-BE49-F238E27FC236}">
                  <a16:creationId xmlns:a16="http://schemas.microsoft.com/office/drawing/2014/main" id="{D430ACAF-F675-479F-8451-BDF6DB94E613}"/>
                </a:ext>
              </a:extLst>
            </p:cNvPr>
            <p:cNvSpPr/>
            <p:nvPr/>
          </p:nvSpPr>
          <p:spPr>
            <a:xfrm>
              <a:off x="7679138"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705;p82">
              <a:extLst>
                <a:ext uri="{FF2B5EF4-FFF2-40B4-BE49-F238E27FC236}">
                  <a16:creationId xmlns:a16="http://schemas.microsoft.com/office/drawing/2014/main" id="{9E80589C-5AB8-4FBB-AB1C-F14161092F71}"/>
                </a:ext>
              </a:extLst>
            </p:cNvPr>
            <p:cNvSpPr/>
            <p:nvPr/>
          </p:nvSpPr>
          <p:spPr>
            <a:xfrm>
              <a:off x="8306583" y="2445692"/>
              <a:ext cx="39924" cy="12227"/>
            </a:xfrm>
            <a:custGeom>
              <a:avLst/>
              <a:gdLst/>
              <a:ahLst/>
              <a:cxnLst/>
              <a:rect l="l" t="t" r="r" b="b"/>
              <a:pathLst>
                <a:path w="1231" h="377" extrusionOk="0">
                  <a:moveTo>
                    <a:pt x="0" y="1"/>
                  </a:moveTo>
                  <a:lnTo>
                    <a:pt x="0" y="336"/>
                  </a:lnTo>
                  <a:cubicBezTo>
                    <a:pt x="0"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706;p82">
              <a:extLst>
                <a:ext uri="{FF2B5EF4-FFF2-40B4-BE49-F238E27FC236}">
                  <a16:creationId xmlns:a16="http://schemas.microsoft.com/office/drawing/2014/main" id="{2B059E87-5733-45FA-81F9-CECCC90B676A}"/>
                </a:ext>
              </a:extLst>
            </p:cNvPr>
            <p:cNvSpPr/>
            <p:nvPr/>
          </p:nvSpPr>
          <p:spPr>
            <a:xfrm>
              <a:off x="7066028" y="2400480"/>
              <a:ext cx="41222" cy="19427"/>
            </a:xfrm>
            <a:custGeom>
              <a:avLst/>
              <a:gdLst/>
              <a:ahLst/>
              <a:cxnLst/>
              <a:rect l="l" t="t" r="r" b="b"/>
              <a:pathLst>
                <a:path w="1271" h="599" extrusionOk="0">
                  <a:moveTo>
                    <a:pt x="0" y="1"/>
                  </a:moveTo>
                  <a:lnTo>
                    <a:pt x="0"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7;p82">
              <a:extLst>
                <a:ext uri="{FF2B5EF4-FFF2-40B4-BE49-F238E27FC236}">
                  <a16:creationId xmlns:a16="http://schemas.microsoft.com/office/drawing/2014/main" id="{4BCA4833-9C85-468B-B6AE-1757DEB9F4B9}"/>
                </a:ext>
              </a:extLst>
            </p:cNvPr>
            <p:cNvSpPr/>
            <p:nvPr/>
          </p:nvSpPr>
          <p:spPr>
            <a:xfrm>
              <a:off x="711633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8;p82">
              <a:extLst>
                <a:ext uri="{FF2B5EF4-FFF2-40B4-BE49-F238E27FC236}">
                  <a16:creationId xmlns:a16="http://schemas.microsoft.com/office/drawing/2014/main" id="{CDB7A9FC-29F6-4D4B-B698-F2724287C0D4}"/>
                </a:ext>
              </a:extLst>
            </p:cNvPr>
            <p:cNvSpPr/>
            <p:nvPr/>
          </p:nvSpPr>
          <p:spPr>
            <a:xfrm>
              <a:off x="71666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9;p82">
              <a:extLst>
                <a:ext uri="{FF2B5EF4-FFF2-40B4-BE49-F238E27FC236}">
                  <a16:creationId xmlns:a16="http://schemas.microsoft.com/office/drawing/2014/main" id="{A1568B9E-0E8B-463D-8A63-B959DCB64BD2}"/>
                </a:ext>
              </a:extLst>
            </p:cNvPr>
            <p:cNvSpPr/>
            <p:nvPr/>
          </p:nvSpPr>
          <p:spPr>
            <a:xfrm>
              <a:off x="721690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10;p82">
              <a:extLst>
                <a:ext uri="{FF2B5EF4-FFF2-40B4-BE49-F238E27FC236}">
                  <a16:creationId xmlns:a16="http://schemas.microsoft.com/office/drawing/2014/main" id="{5E8F2434-C021-4FAF-B179-F00368957792}"/>
                </a:ext>
              </a:extLst>
            </p:cNvPr>
            <p:cNvSpPr/>
            <p:nvPr/>
          </p:nvSpPr>
          <p:spPr>
            <a:xfrm>
              <a:off x="726724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1;p82">
              <a:extLst>
                <a:ext uri="{FF2B5EF4-FFF2-40B4-BE49-F238E27FC236}">
                  <a16:creationId xmlns:a16="http://schemas.microsoft.com/office/drawing/2014/main" id="{E52B0866-D515-4BB7-A39E-E788705B29E9}"/>
                </a:ext>
              </a:extLst>
            </p:cNvPr>
            <p:cNvSpPr/>
            <p:nvPr/>
          </p:nvSpPr>
          <p:spPr>
            <a:xfrm>
              <a:off x="7317512"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2;p82">
              <a:extLst>
                <a:ext uri="{FF2B5EF4-FFF2-40B4-BE49-F238E27FC236}">
                  <a16:creationId xmlns:a16="http://schemas.microsoft.com/office/drawing/2014/main" id="{95551E70-9E41-44A5-8C2D-9C70B26AE889}"/>
                </a:ext>
              </a:extLst>
            </p:cNvPr>
            <p:cNvSpPr/>
            <p:nvPr/>
          </p:nvSpPr>
          <p:spPr>
            <a:xfrm>
              <a:off x="736781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3;p82">
              <a:extLst>
                <a:ext uri="{FF2B5EF4-FFF2-40B4-BE49-F238E27FC236}">
                  <a16:creationId xmlns:a16="http://schemas.microsoft.com/office/drawing/2014/main" id="{48A6734C-1A2E-40A8-BE08-0339C0EDBBCB}"/>
                </a:ext>
              </a:extLst>
            </p:cNvPr>
            <p:cNvSpPr/>
            <p:nvPr/>
          </p:nvSpPr>
          <p:spPr>
            <a:xfrm>
              <a:off x="7417989" y="2400480"/>
              <a:ext cx="41254" cy="19427"/>
            </a:xfrm>
            <a:custGeom>
              <a:avLst/>
              <a:gdLst/>
              <a:ahLst/>
              <a:cxnLst/>
              <a:rect l="l" t="t" r="r" b="b"/>
              <a:pathLst>
                <a:path w="1272" h="599" extrusionOk="0">
                  <a:moveTo>
                    <a:pt x="1" y="1"/>
                  </a:moveTo>
                  <a:lnTo>
                    <a:pt x="1"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4;p82">
              <a:extLst>
                <a:ext uri="{FF2B5EF4-FFF2-40B4-BE49-F238E27FC236}">
                  <a16:creationId xmlns:a16="http://schemas.microsoft.com/office/drawing/2014/main" id="{99C403C4-FD11-42D1-ACA3-14DAAA1AB012}"/>
                </a:ext>
              </a:extLst>
            </p:cNvPr>
            <p:cNvSpPr/>
            <p:nvPr/>
          </p:nvSpPr>
          <p:spPr>
            <a:xfrm>
              <a:off x="7468292" y="2400480"/>
              <a:ext cx="41254" cy="19427"/>
            </a:xfrm>
            <a:custGeom>
              <a:avLst/>
              <a:gdLst/>
              <a:ahLst/>
              <a:cxnLst/>
              <a:rect l="l" t="t" r="r" b="b"/>
              <a:pathLst>
                <a:path w="1272" h="599" extrusionOk="0">
                  <a:moveTo>
                    <a:pt x="1" y="1"/>
                  </a:moveTo>
                  <a:lnTo>
                    <a:pt x="1" y="598"/>
                  </a:lnTo>
                  <a:lnTo>
                    <a:pt x="1272" y="598"/>
                  </a:lnTo>
                  <a:lnTo>
                    <a:pt x="12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5;p82">
              <a:extLst>
                <a:ext uri="{FF2B5EF4-FFF2-40B4-BE49-F238E27FC236}">
                  <a16:creationId xmlns:a16="http://schemas.microsoft.com/office/drawing/2014/main" id="{9D0B1FCE-F3E9-4FAB-813B-64C2D7D3C0A4}"/>
                </a:ext>
              </a:extLst>
            </p:cNvPr>
            <p:cNvSpPr/>
            <p:nvPr/>
          </p:nvSpPr>
          <p:spPr>
            <a:xfrm>
              <a:off x="7518628"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6;p82">
              <a:extLst>
                <a:ext uri="{FF2B5EF4-FFF2-40B4-BE49-F238E27FC236}">
                  <a16:creationId xmlns:a16="http://schemas.microsoft.com/office/drawing/2014/main" id="{540C2546-9ABD-4834-8ED1-4A51D970DB55}"/>
                </a:ext>
              </a:extLst>
            </p:cNvPr>
            <p:cNvSpPr/>
            <p:nvPr/>
          </p:nvSpPr>
          <p:spPr>
            <a:xfrm>
              <a:off x="7568899"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7;p82">
              <a:extLst>
                <a:ext uri="{FF2B5EF4-FFF2-40B4-BE49-F238E27FC236}">
                  <a16:creationId xmlns:a16="http://schemas.microsoft.com/office/drawing/2014/main" id="{D05E2895-F618-4483-B0E2-A2CC7B4C8A38}"/>
                </a:ext>
              </a:extLst>
            </p:cNvPr>
            <p:cNvSpPr/>
            <p:nvPr/>
          </p:nvSpPr>
          <p:spPr>
            <a:xfrm>
              <a:off x="76192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rgbClr val="270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8;p82">
              <a:extLst>
                <a:ext uri="{FF2B5EF4-FFF2-40B4-BE49-F238E27FC236}">
                  <a16:creationId xmlns:a16="http://schemas.microsoft.com/office/drawing/2014/main" id="{5CBE1C30-7DD2-472D-9AB3-3E63888F2616}"/>
                </a:ext>
              </a:extLst>
            </p:cNvPr>
            <p:cNvSpPr/>
            <p:nvPr/>
          </p:nvSpPr>
          <p:spPr>
            <a:xfrm>
              <a:off x="7641483" y="1900009"/>
              <a:ext cx="937007" cy="505266"/>
            </a:xfrm>
            <a:custGeom>
              <a:avLst/>
              <a:gdLst/>
              <a:ahLst/>
              <a:cxnLst/>
              <a:rect l="l" t="t" r="r" b="b"/>
              <a:pathLst>
                <a:path w="28891" h="15579" extrusionOk="0">
                  <a:moveTo>
                    <a:pt x="6467" y="1"/>
                  </a:moveTo>
                  <a:lnTo>
                    <a:pt x="1" y="15415"/>
                  </a:lnTo>
                  <a:lnTo>
                    <a:pt x="270" y="15579"/>
                  </a:lnTo>
                  <a:lnTo>
                    <a:pt x="28891" y="217"/>
                  </a:lnTo>
                  <a:lnTo>
                    <a:pt x="2864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19;p82">
              <a:extLst>
                <a:ext uri="{FF2B5EF4-FFF2-40B4-BE49-F238E27FC236}">
                  <a16:creationId xmlns:a16="http://schemas.microsoft.com/office/drawing/2014/main" id="{E3BD5D56-BA3C-4502-BE90-77BDBEA51262}"/>
                </a:ext>
              </a:extLst>
            </p:cNvPr>
            <p:cNvSpPr/>
            <p:nvPr/>
          </p:nvSpPr>
          <p:spPr>
            <a:xfrm>
              <a:off x="7650240" y="1907015"/>
              <a:ext cx="928251" cy="498260"/>
            </a:xfrm>
            <a:custGeom>
              <a:avLst/>
              <a:gdLst/>
              <a:ahLst/>
              <a:cxnLst/>
              <a:rect l="l" t="t" r="r" b="b"/>
              <a:pathLst>
                <a:path w="28621" h="15363" extrusionOk="0">
                  <a:moveTo>
                    <a:pt x="6467" y="1"/>
                  </a:moveTo>
                  <a:lnTo>
                    <a:pt x="0" y="15363"/>
                  </a:lnTo>
                  <a:lnTo>
                    <a:pt x="22150" y="15363"/>
                  </a:lnTo>
                  <a:lnTo>
                    <a:pt x="2862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20;p82">
              <a:extLst>
                <a:ext uri="{FF2B5EF4-FFF2-40B4-BE49-F238E27FC236}">
                  <a16:creationId xmlns:a16="http://schemas.microsoft.com/office/drawing/2014/main" id="{EFEB9DBB-30C8-4F56-BCAC-233A070B5B2D}"/>
                </a:ext>
              </a:extLst>
            </p:cNvPr>
            <p:cNvSpPr/>
            <p:nvPr/>
          </p:nvSpPr>
          <p:spPr>
            <a:xfrm>
              <a:off x="7028795" y="2405248"/>
              <a:ext cx="621472" cy="42811"/>
            </a:xfrm>
            <a:custGeom>
              <a:avLst/>
              <a:gdLst/>
              <a:ahLst/>
              <a:cxnLst/>
              <a:rect l="l" t="t" r="r" b="b"/>
              <a:pathLst>
                <a:path w="19162" h="1320" extrusionOk="0">
                  <a:moveTo>
                    <a:pt x="0" y="1"/>
                  </a:moveTo>
                  <a:lnTo>
                    <a:pt x="0" y="1320"/>
                  </a:lnTo>
                  <a:lnTo>
                    <a:pt x="19161" y="1320"/>
                  </a:lnTo>
                  <a:lnTo>
                    <a:pt x="1916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21;p82">
              <a:extLst>
                <a:ext uri="{FF2B5EF4-FFF2-40B4-BE49-F238E27FC236}">
                  <a16:creationId xmlns:a16="http://schemas.microsoft.com/office/drawing/2014/main" id="{B5A0206D-CF34-4929-845C-56537F0744D9}"/>
                </a:ext>
              </a:extLst>
            </p:cNvPr>
            <p:cNvSpPr/>
            <p:nvPr/>
          </p:nvSpPr>
          <p:spPr>
            <a:xfrm>
              <a:off x="7650240" y="2405248"/>
              <a:ext cx="719288" cy="42811"/>
            </a:xfrm>
            <a:custGeom>
              <a:avLst/>
              <a:gdLst/>
              <a:ahLst/>
              <a:cxnLst/>
              <a:rect l="l" t="t" r="r" b="b"/>
              <a:pathLst>
                <a:path w="22178" h="1320" extrusionOk="0">
                  <a:moveTo>
                    <a:pt x="0" y="1"/>
                  </a:moveTo>
                  <a:lnTo>
                    <a:pt x="0" y="1320"/>
                  </a:lnTo>
                  <a:lnTo>
                    <a:pt x="22178" y="1320"/>
                  </a:lnTo>
                  <a:lnTo>
                    <a:pt x="221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22;p82">
              <a:extLst>
                <a:ext uri="{FF2B5EF4-FFF2-40B4-BE49-F238E27FC236}">
                  <a16:creationId xmlns:a16="http://schemas.microsoft.com/office/drawing/2014/main" id="{671796ED-28E8-4170-AC5A-5BA0A7CF934C}"/>
                </a:ext>
              </a:extLst>
            </p:cNvPr>
            <p:cNvSpPr/>
            <p:nvPr/>
          </p:nvSpPr>
          <p:spPr>
            <a:xfrm>
              <a:off x="7674727" y="2414783"/>
              <a:ext cx="10443" cy="25395"/>
            </a:xfrm>
            <a:custGeom>
              <a:avLst/>
              <a:gdLst/>
              <a:ahLst/>
              <a:cxnLst/>
              <a:rect l="l" t="t" r="r" b="b"/>
              <a:pathLst>
                <a:path w="322" h="783" extrusionOk="0">
                  <a:moveTo>
                    <a:pt x="1" y="1"/>
                  </a:moveTo>
                  <a:lnTo>
                    <a:pt x="1" y="783"/>
                  </a:lnTo>
                  <a:lnTo>
                    <a:pt x="321" y="783"/>
                  </a:lnTo>
                  <a:lnTo>
                    <a:pt x="3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23;p82">
              <a:extLst>
                <a:ext uri="{FF2B5EF4-FFF2-40B4-BE49-F238E27FC236}">
                  <a16:creationId xmlns:a16="http://schemas.microsoft.com/office/drawing/2014/main" id="{67B26BBA-8539-4BEE-810C-B2771F2AC24A}"/>
                </a:ext>
              </a:extLst>
            </p:cNvPr>
            <p:cNvSpPr/>
            <p:nvPr/>
          </p:nvSpPr>
          <p:spPr>
            <a:xfrm>
              <a:off x="7699992" y="2414783"/>
              <a:ext cx="10541" cy="25395"/>
            </a:xfrm>
            <a:custGeom>
              <a:avLst/>
              <a:gdLst/>
              <a:ahLst/>
              <a:cxnLst/>
              <a:rect l="l" t="t" r="r" b="b"/>
              <a:pathLst>
                <a:path w="325" h="783" extrusionOk="0">
                  <a:moveTo>
                    <a:pt x="0" y="1"/>
                  </a:moveTo>
                  <a:lnTo>
                    <a:pt x="0" y="783"/>
                  </a:lnTo>
                  <a:lnTo>
                    <a:pt x="324" y="783"/>
                  </a:lnTo>
                  <a:lnTo>
                    <a:pt x="3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24;p82">
              <a:extLst>
                <a:ext uri="{FF2B5EF4-FFF2-40B4-BE49-F238E27FC236}">
                  <a16:creationId xmlns:a16="http://schemas.microsoft.com/office/drawing/2014/main" id="{9E2BDBAF-0006-4089-BAC0-534A81AFE02F}"/>
                </a:ext>
              </a:extLst>
            </p:cNvPr>
            <p:cNvSpPr/>
            <p:nvPr/>
          </p:nvSpPr>
          <p:spPr>
            <a:xfrm>
              <a:off x="7725355"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725;p82">
              <a:extLst>
                <a:ext uri="{FF2B5EF4-FFF2-40B4-BE49-F238E27FC236}">
                  <a16:creationId xmlns:a16="http://schemas.microsoft.com/office/drawing/2014/main" id="{B0A6105F-24B3-44CE-9CBA-CD2A25236ED4}"/>
                </a:ext>
              </a:extLst>
            </p:cNvPr>
            <p:cNvSpPr/>
            <p:nvPr/>
          </p:nvSpPr>
          <p:spPr>
            <a:xfrm>
              <a:off x="7750717"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726;p82">
              <a:extLst>
                <a:ext uri="{FF2B5EF4-FFF2-40B4-BE49-F238E27FC236}">
                  <a16:creationId xmlns:a16="http://schemas.microsoft.com/office/drawing/2014/main" id="{782BA09C-2247-4480-8E44-DE8D78ADE5DD}"/>
                </a:ext>
              </a:extLst>
            </p:cNvPr>
            <p:cNvSpPr/>
            <p:nvPr/>
          </p:nvSpPr>
          <p:spPr>
            <a:xfrm>
              <a:off x="7776080" y="2414783"/>
              <a:ext cx="10476" cy="25395"/>
            </a:xfrm>
            <a:custGeom>
              <a:avLst/>
              <a:gdLst/>
              <a:ahLst/>
              <a:cxnLst/>
              <a:rect l="l" t="t" r="r" b="b"/>
              <a:pathLst>
                <a:path w="323" h="783" extrusionOk="0">
                  <a:moveTo>
                    <a:pt x="1" y="1"/>
                  </a:moveTo>
                  <a:lnTo>
                    <a:pt x="1"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27;p82">
              <a:extLst>
                <a:ext uri="{FF2B5EF4-FFF2-40B4-BE49-F238E27FC236}">
                  <a16:creationId xmlns:a16="http://schemas.microsoft.com/office/drawing/2014/main" id="{C5B8B34E-E8CF-4B70-97E2-BFAE4E030003}"/>
                </a:ext>
              </a:extLst>
            </p:cNvPr>
            <p:cNvSpPr/>
            <p:nvPr/>
          </p:nvSpPr>
          <p:spPr>
            <a:xfrm>
              <a:off x="8236658" y="2414783"/>
              <a:ext cx="10573" cy="25395"/>
            </a:xfrm>
            <a:custGeom>
              <a:avLst/>
              <a:gdLst/>
              <a:ahLst/>
              <a:cxnLst/>
              <a:rect l="l" t="t" r="r" b="b"/>
              <a:pathLst>
                <a:path w="326" h="783" extrusionOk="0">
                  <a:moveTo>
                    <a:pt x="1" y="1"/>
                  </a:moveTo>
                  <a:lnTo>
                    <a:pt x="1" y="783"/>
                  </a:lnTo>
                  <a:lnTo>
                    <a:pt x="326" y="783"/>
                  </a:lnTo>
                  <a:lnTo>
                    <a:pt x="3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728;p82">
              <a:extLst>
                <a:ext uri="{FF2B5EF4-FFF2-40B4-BE49-F238E27FC236}">
                  <a16:creationId xmlns:a16="http://schemas.microsoft.com/office/drawing/2014/main" id="{24988519-5D54-4ED6-B09C-603199661207}"/>
                </a:ext>
              </a:extLst>
            </p:cNvPr>
            <p:cNvSpPr/>
            <p:nvPr/>
          </p:nvSpPr>
          <p:spPr>
            <a:xfrm>
              <a:off x="826205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729;p82">
              <a:extLst>
                <a:ext uri="{FF2B5EF4-FFF2-40B4-BE49-F238E27FC236}">
                  <a16:creationId xmlns:a16="http://schemas.microsoft.com/office/drawing/2014/main" id="{6B9C8DFC-2317-4474-8EE4-5E4270964655}"/>
                </a:ext>
              </a:extLst>
            </p:cNvPr>
            <p:cNvSpPr/>
            <p:nvPr/>
          </p:nvSpPr>
          <p:spPr>
            <a:xfrm>
              <a:off x="8287415" y="2414783"/>
              <a:ext cx="10443" cy="25395"/>
            </a:xfrm>
            <a:custGeom>
              <a:avLst/>
              <a:gdLst/>
              <a:ahLst/>
              <a:cxnLst/>
              <a:rect l="l" t="t" r="r" b="b"/>
              <a:pathLst>
                <a:path w="322" h="783" extrusionOk="0">
                  <a:moveTo>
                    <a:pt x="0" y="1"/>
                  </a:moveTo>
                  <a:lnTo>
                    <a:pt x="0"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730;p82">
              <a:extLst>
                <a:ext uri="{FF2B5EF4-FFF2-40B4-BE49-F238E27FC236}">
                  <a16:creationId xmlns:a16="http://schemas.microsoft.com/office/drawing/2014/main" id="{795C2721-07CD-45CA-AEF1-FAC9BB6D86A1}"/>
                </a:ext>
              </a:extLst>
            </p:cNvPr>
            <p:cNvSpPr/>
            <p:nvPr/>
          </p:nvSpPr>
          <p:spPr>
            <a:xfrm>
              <a:off x="8312681"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731;p82">
              <a:extLst>
                <a:ext uri="{FF2B5EF4-FFF2-40B4-BE49-F238E27FC236}">
                  <a16:creationId xmlns:a16="http://schemas.microsoft.com/office/drawing/2014/main" id="{89756F66-92AF-4CA3-8EDE-EA54B21B5C51}"/>
                </a:ext>
              </a:extLst>
            </p:cNvPr>
            <p:cNvSpPr/>
            <p:nvPr/>
          </p:nvSpPr>
          <p:spPr>
            <a:xfrm>
              <a:off x="833804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732;p82">
              <a:extLst>
                <a:ext uri="{FF2B5EF4-FFF2-40B4-BE49-F238E27FC236}">
                  <a16:creationId xmlns:a16="http://schemas.microsoft.com/office/drawing/2014/main" id="{68678129-519A-471A-8E15-7BE3DFBEEB5D}"/>
                </a:ext>
              </a:extLst>
            </p:cNvPr>
            <p:cNvSpPr/>
            <p:nvPr/>
          </p:nvSpPr>
          <p:spPr>
            <a:xfrm>
              <a:off x="7028795" y="2426427"/>
              <a:ext cx="1340727" cy="2108"/>
            </a:xfrm>
            <a:custGeom>
              <a:avLst/>
              <a:gdLst/>
              <a:ahLst/>
              <a:cxnLst/>
              <a:rect l="l" t="t" r="r" b="b"/>
              <a:pathLst>
                <a:path w="41339" h="65" extrusionOk="0">
                  <a:moveTo>
                    <a:pt x="0" y="0"/>
                  </a:moveTo>
                  <a:lnTo>
                    <a:pt x="0" y="65"/>
                  </a:lnTo>
                  <a:lnTo>
                    <a:pt x="41339" y="65"/>
                  </a:lnTo>
                  <a:lnTo>
                    <a:pt x="413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1830;p82">
            <a:extLst>
              <a:ext uri="{FF2B5EF4-FFF2-40B4-BE49-F238E27FC236}">
                <a16:creationId xmlns:a16="http://schemas.microsoft.com/office/drawing/2014/main" id="{EEA5DB72-92D6-4771-BB66-4AFA98288D15}"/>
              </a:ext>
            </a:extLst>
          </p:cNvPr>
          <p:cNvGrpSpPr/>
          <p:nvPr/>
        </p:nvGrpSpPr>
        <p:grpSpPr>
          <a:xfrm rot="-790651" flipH="1">
            <a:off x="1621792" y="193718"/>
            <a:ext cx="998591" cy="514276"/>
            <a:chOff x="1255637" y="720502"/>
            <a:chExt cx="761125" cy="522000"/>
          </a:xfrm>
        </p:grpSpPr>
        <p:sp>
          <p:nvSpPr>
            <p:cNvPr id="96" name="Google Shape;1831;p82">
              <a:extLst>
                <a:ext uri="{FF2B5EF4-FFF2-40B4-BE49-F238E27FC236}">
                  <a16:creationId xmlns:a16="http://schemas.microsoft.com/office/drawing/2014/main" id="{33E9102F-C39B-4494-B3C0-BCE38BE64EC8}"/>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32;p82">
              <a:extLst>
                <a:ext uri="{FF2B5EF4-FFF2-40B4-BE49-F238E27FC236}">
                  <a16:creationId xmlns:a16="http://schemas.microsoft.com/office/drawing/2014/main" id="{F4AC7D4D-6F77-4D96-B167-5FCB1F998429}"/>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33;p82">
              <a:extLst>
                <a:ext uri="{FF2B5EF4-FFF2-40B4-BE49-F238E27FC236}">
                  <a16:creationId xmlns:a16="http://schemas.microsoft.com/office/drawing/2014/main" id="{B0CFE192-2713-4D6E-8987-042C44E386E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34;p82">
              <a:extLst>
                <a:ext uri="{FF2B5EF4-FFF2-40B4-BE49-F238E27FC236}">
                  <a16:creationId xmlns:a16="http://schemas.microsoft.com/office/drawing/2014/main" id="{A7DA58BA-D1DD-40D5-9A2D-C9F5E5E74F9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835;p82">
              <a:extLst>
                <a:ext uri="{FF2B5EF4-FFF2-40B4-BE49-F238E27FC236}">
                  <a16:creationId xmlns:a16="http://schemas.microsoft.com/office/drawing/2014/main" id="{1EEBBBFC-F664-46AC-9EB6-47B854BC84E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412693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966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xmlns=""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279407" y="3286525"/>
            <a:ext cx="4976284" cy="554700"/>
          </a:xfrm>
        </p:spPr>
        <p:txBody>
          <a:bodyPr/>
          <a:lstStyle/>
          <a:p>
            <a:pPr marL="114300" indent="0">
              <a:buNone/>
            </a:pPr>
            <a:r>
              <a:rPr lang="hr-HR" sz="2400" b="1" dirty="0">
                <a:effectLst>
                  <a:outerShdw blurRad="38100" dist="38100" dir="2700000" algn="tl">
                    <a:srgbClr val="000000">
                      <a:alpha val="43137"/>
                    </a:srgbClr>
                  </a:outerShdw>
                </a:effectLst>
                <a:latin typeface="Big Shoulders Text SemiBold" panose="020B0604020202020204" charset="-18"/>
              </a:rPr>
              <a:t>PRIJAVA U </a:t>
            </a: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UMJETNIČKE</a:t>
            </a:r>
            <a:r>
              <a:rPr lang="hr-HR" sz="2400" b="1" dirty="0">
                <a:effectLst>
                  <a:outerShdw blurRad="38100" dist="38100" dir="2700000" algn="tl">
                    <a:srgbClr val="000000">
                      <a:alpha val="43137"/>
                    </a:srgbClr>
                  </a:outerShdw>
                </a:effectLst>
                <a:latin typeface="Big Shoulders Text SemiBold" panose="020B0604020202020204" charset="-18"/>
              </a:rPr>
              <a:t> PROGRAME</a:t>
            </a:r>
          </a:p>
        </p:txBody>
      </p:sp>
      <p:sp>
        <p:nvSpPr>
          <p:cNvPr id="2" name="Strelica dolje 1"/>
          <p:cNvSpPr/>
          <p:nvPr/>
        </p:nvSpPr>
        <p:spPr>
          <a:xfrm>
            <a:off x="5562668" y="2572667"/>
            <a:ext cx="413259" cy="551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0025890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A9F45B-0499-4B0F-9CC4-856C058E4C97}"/>
              </a:ext>
            </a:extLst>
          </p:cNvPr>
          <p:cNvPicPr>
            <a:picLocks noChangeAspect="1"/>
          </p:cNvPicPr>
          <p:nvPr/>
        </p:nvPicPr>
        <p:blipFill>
          <a:blip r:embed="rId3"/>
          <a:stretch>
            <a:fillRect/>
          </a:stretch>
        </p:blipFill>
        <p:spPr>
          <a:xfrm>
            <a:off x="515155" y="493273"/>
            <a:ext cx="8113690" cy="4156953"/>
          </a:xfrm>
          <a:prstGeom prst="rect">
            <a:avLst/>
          </a:prstGeom>
        </p:spPr>
      </p:pic>
      <p:sp>
        <p:nvSpPr>
          <p:cNvPr id="7" name="Elipsa 6">
            <a:extLst>
              <a:ext uri="{FF2B5EF4-FFF2-40B4-BE49-F238E27FC236}">
                <a16:creationId xmlns:a16="http://schemas.microsoft.com/office/drawing/2014/main" id="{B3DDACC1-1906-49F6-A72F-0A7DB4B18D89}"/>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F77A7FC9-511F-4670-BADD-013E500FDF3A}"/>
              </a:ext>
            </a:extLst>
          </p:cNvPr>
          <p:cNvSpPr/>
          <p:nvPr/>
        </p:nvSpPr>
        <p:spPr>
          <a:xfrm>
            <a:off x="2593632" y="2256601"/>
            <a:ext cx="168653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270106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3278FA27-6157-4629-8378-E53A73D8BF77}"/>
              </a:ext>
            </a:extLst>
          </p:cNvPr>
          <p:cNvPicPr>
            <a:picLocks noChangeAspect="1"/>
          </p:cNvPicPr>
          <p:nvPr/>
        </p:nvPicPr>
        <p:blipFill>
          <a:blip r:embed="rId3"/>
          <a:stretch>
            <a:fillRect/>
          </a:stretch>
        </p:blipFill>
        <p:spPr>
          <a:xfrm>
            <a:off x="515155" y="580822"/>
            <a:ext cx="8113690" cy="3981855"/>
          </a:xfrm>
          <a:prstGeom prst="rect">
            <a:avLst/>
          </a:prstGeom>
        </p:spPr>
      </p:pic>
      <p:sp>
        <p:nvSpPr>
          <p:cNvPr id="8" name="Elipsa 7">
            <a:extLst>
              <a:ext uri="{FF2B5EF4-FFF2-40B4-BE49-F238E27FC236}">
                <a16:creationId xmlns:a16="http://schemas.microsoft.com/office/drawing/2014/main" id="{FA6EF5DB-E867-4BF2-AABC-1A14E2BC05C4}"/>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F9630E2F-0DDF-4EA0-8EC1-47E7AC4C8039}"/>
              </a:ext>
            </a:extLst>
          </p:cNvPr>
          <p:cNvSpPr/>
          <p:nvPr/>
        </p:nvSpPr>
        <p:spPr>
          <a:xfrm>
            <a:off x="2428260" y="2317801"/>
            <a:ext cx="3846079"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270017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2EA2DC42-77CF-4849-A819-66516C22333A}"/>
              </a:ext>
            </a:extLst>
          </p:cNvPr>
          <p:cNvPicPr>
            <a:picLocks noChangeAspect="1"/>
          </p:cNvPicPr>
          <p:nvPr/>
        </p:nvPicPr>
        <p:blipFill>
          <a:blip r:embed="rId3"/>
          <a:stretch>
            <a:fillRect/>
          </a:stretch>
        </p:blipFill>
        <p:spPr>
          <a:xfrm>
            <a:off x="515155" y="551639"/>
            <a:ext cx="8113690" cy="4040221"/>
          </a:xfrm>
          <a:prstGeom prst="rect">
            <a:avLst/>
          </a:prstGeom>
        </p:spPr>
      </p:pic>
      <p:sp>
        <p:nvSpPr>
          <p:cNvPr id="7" name="Elipsa 6">
            <a:extLst>
              <a:ext uri="{FF2B5EF4-FFF2-40B4-BE49-F238E27FC236}">
                <a16:creationId xmlns:a16="http://schemas.microsoft.com/office/drawing/2014/main" id="{5C7DDCF3-957A-4054-BDFB-D8D9F5BA32A7}"/>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F5F8D1FA-9E6A-4CA6-951D-359CD164E5B1}"/>
              </a:ext>
            </a:extLst>
          </p:cNvPr>
          <p:cNvSpPr/>
          <p:nvPr/>
        </p:nvSpPr>
        <p:spPr>
          <a:xfrm>
            <a:off x="2729819" y="2571749"/>
            <a:ext cx="1686538" cy="338254"/>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9968577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D2A1F2D-A2B0-4C1E-8F7A-33F80413B336}"/>
              </a:ext>
            </a:extLst>
          </p:cNvPr>
          <p:cNvPicPr>
            <a:picLocks noChangeAspect="1"/>
          </p:cNvPicPr>
          <p:nvPr/>
        </p:nvPicPr>
        <p:blipFill>
          <a:blip r:embed="rId3"/>
          <a:stretch>
            <a:fillRect/>
          </a:stretch>
        </p:blipFill>
        <p:spPr>
          <a:xfrm>
            <a:off x="515155" y="541911"/>
            <a:ext cx="8113690" cy="4059677"/>
          </a:xfrm>
          <a:prstGeom prst="rect">
            <a:avLst/>
          </a:prstGeom>
        </p:spPr>
      </p:pic>
      <p:sp>
        <p:nvSpPr>
          <p:cNvPr id="8" name="Elipsa 7">
            <a:extLst>
              <a:ext uri="{FF2B5EF4-FFF2-40B4-BE49-F238E27FC236}">
                <a16:creationId xmlns:a16="http://schemas.microsoft.com/office/drawing/2014/main" id="{D719F115-5DE2-4171-88C7-706A1158DC2D}"/>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FE4CC6F1-6DAA-4DEF-A53F-27012CE2DA72}"/>
              </a:ext>
            </a:extLst>
          </p:cNvPr>
          <p:cNvSpPr/>
          <p:nvPr/>
        </p:nvSpPr>
        <p:spPr>
          <a:xfrm>
            <a:off x="2381449" y="1935694"/>
            <a:ext cx="4381101" cy="933856"/>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EB4C05A1-FD88-4722-B671-5E4B3152CD49}"/>
              </a:ext>
            </a:extLst>
          </p:cNvPr>
          <p:cNvSpPr/>
          <p:nvPr/>
        </p:nvSpPr>
        <p:spPr>
          <a:xfrm>
            <a:off x="8109214" y="2233495"/>
            <a:ext cx="363577"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04F4D952-26C8-4307-A004-D630CB5F6FBB}"/>
              </a:ext>
            </a:extLst>
          </p:cNvPr>
          <p:cNvSpPr/>
          <p:nvPr/>
        </p:nvSpPr>
        <p:spPr>
          <a:xfrm>
            <a:off x="6111801" y="2402622"/>
            <a:ext cx="363577"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8775092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19029" y="1132966"/>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261801" y="3383459"/>
            <a:ext cx="4976284" cy="554700"/>
          </a:xfrm>
        </p:spPr>
        <p:txBody>
          <a:bodyPr/>
          <a:lstStyle/>
          <a:p>
            <a:pPr marL="114300" indent="0">
              <a:buNone/>
            </a:pPr>
            <a:r>
              <a:rPr lang="hr-HR" sz="2400" b="1" dirty="0">
                <a:effectLst>
                  <a:outerShdw blurRad="38100" dist="38100" dir="2700000" algn="tl">
                    <a:srgbClr val="000000">
                      <a:alpha val="43137"/>
                    </a:srgbClr>
                  </a:outerShdw>
                </a:effectLst>
                <a:latin typeface="Big Shoulders Text SemiBold" panose="020B0604020202020204" charset="-18"/>
              </a:rPr>
              <a:t>PRIJAVA U </a:t>
            </a: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SPORTSKE</a:t>
            </a:r>
            <a:r>
              <a:rPr lang="hr-HR" sz="2400" b="1" dirty="0">
                <a:effectLst>
                  <a:outerShdw blurRad="38100" dist="38100" dir="2700000" algn="tl">
                    <a:srgbClr val="000000">
                      <a:alpha val="43137"/>
                    </a:srgbClr>
                  </a:outerShdw>
                </a:effectLst>
                <a:latin typeface="Big Shoulders Text SemiBold" panose="020B0604020202020204" charset="-18"/>
              </a:rPr>
              <a:t> PROGRAME/ODJELE</a:t>
            </a:r>
          </a:p>
        </p:txBody>
      </p:sp>
      <p:sp>
        <p:nvSpPr>
          <p:cNvPr id="2" name="Strelica dolje 1"/>
          <p:cNvSpPr/>
          <p:nvPr/>
        </p:nvSpPr>
        <p:spPr>
          <a:xfrm>
            <a:off x="5689600" y="2821951"/>
            <a:ext cx="323273" cy="45057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279031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74075EF-84A5-4C16-AE1A-CC31BFC4C31A}"/>
              </a:ext>
            </a:extLst>
          </p:cNvPr>
          <p:cNvPicPr>
            <a:picLocks noChangeAspect="1"/>
          </p:cNvPicPr>
          <p:nvPr/>
        </p:nvPicPr>
        <p:blipFill>
          <a:blip r:embed="rId3"/>
          <a:stretch>
            <a:fillRect/>
          </a:stretch>
        </p:blipFill>
        <p:spPr>
          <a:xfrm>
            <a:off x="515155" y="512728"/>
            <a:ext cx="8113690" cy="4118043"/>
          </a:xfrm>
          <a:prstGeom prst="rect">
            <a:avLst/>
          </a:prstGeom>
        </p:spPr>
      </p:pic>
      <p:sp>
        <p:nvSpPr>
          <p:cNvPr id="9" name="Elipsa 8">
            <a:extLst>
              <a:ext uri="{FF2B5EF4-FFF2-40B4-BE49-F238E27FC236}">
                <a16:creationId xmlns:a16="http://schemas.microsoft.com/office/drawing/2014/main" id="{469DEDEF-8271-4F9A-84E8-3DDBDB78D6A2}"/>
              </a:ext>
            </a:extLst>
          </p:cNvPr>
          <p:cNvSpPr/>
          <p:nvPr/>
        </p:nvSpPr>
        <p:spPr>
          <a:xfrm>
            <a:off x="515155" y="155255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34B2D6C9-46CD-4B76-935F-D635B8DF8758}"/>
              </a:ext>
            </a:extLst>
          </p:cNvPr>
          <p:cNvSpPr/>
          <p:nvPr/>
        </p:nvSpPr>
        <p:spPr>
          <a:xfrm>
            <a:off x="4685078" y="4175784"/>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b="1" dirty="0"/>
          </a:p>
        </p:txBody>
      </p:sp>
    </p:spTree>
    <p:extLst>
      <p:ext uri="{BB962C8B-B14F-4D97-AF65-F5344CB8AC3E}">
        <p14:creationId xmlns:p14="http://schemas.microsoft.com/office/powerpoint/2010/main" val="6101399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F4CC744-5DE6-466A-A2A0-31F82E7A8080}"/>
              </a:ext>
            </a:extLst>
          </p:cNvPr>
          <p:cNvPicPr>
            <a:picLocks noChangeAspect="1"/>
          </p:cNvPicPr>
          <p:nvPr/>
        </p:nvPicPr>
        <p:blipFill>
          <a:blip r:embed="rId3"/>
          <a:stretch>
            <a:fillRect/>
          </a:stretch>
        </p:blipFill>
        <p:spPr>
          <a:xfrm>
            <a:off x="515155" y="525699"/>
            <a:ext cx="8113690" cy="4092102"/>
          </a:xfrm>
          <a:prstGeom prst="rect">
            <a:avLst/>
          </a:prstGeom>
        </p:spPr>
      </p:pic>
      <p:sp>
        <p:nvSpPr>
          <p:cNvPr id="7" name="Elipsa 6">
            <a:extLst>
              <a:ext uri="{FF2B5EF4-FFF2-40B4-BE49-F238E27FC236}">
                <a16:creationId xmlns:a16="http://schemas.microsoft.com/office/drawing/2014/main" id="{F9D5C6BA-BE22-46E7-AEC7-B8CB03DACD64}"/>
              </a:ext>
            </a:extLst>
          </p:cNvPr>
          <p:cNvSpPr/>
          <p:nvPr/>
        </p:nvSpPr>
        <p:spPr>
          <a:xfrm>
            <a:off x="923717" y="1883299"/>
            <a:ext cx="1349298" cy="1239280"/>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9DA7B6A6-9201-46B6-977E-5FE7E2531CF9}"/>
              </a:ext>
            </a:extLst>
          </p:cNvPr>
          <p:cNvSpPr/>
          <p:nvPr/>
        </p:nvSpPr>
        <p:spPr>
          <a:xfrm>
            <a:off x="7334655" y="3225716"/>
            <a:ext cx="787941"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42910406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966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486127" y="3182809"/>
            <a:ext cx="4709501" cy="554700"/>
          </a:xfrm>
        </p:spPr>
        <p:txBody>
          <a:bodyPr/>
          <a:lstStyle/>
          <a:p>
            <a:pPr marL="114300" indent="0">
              <a:buNone/>
            </a:pP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DODATNE PROVJERE ZNANJA, VJEŠTINA I SPOSOBNOSTI</a:t>
            </a:r>
          </a:p>
        </p:txBody>
      </p:sp>
      <p:sp>
        <p:nvSpPr>
          <p:cNvPr id="2" name="Strelica dolje 1"/>
          <p:cNvSpPr/>
          <p:nvPr/>
        </p:nvSpPr>
        <p:spPr>
          <a:xfrm>
            <a:off x="5562668" y="2582881"/>
            <a:ext cx="440968" cy="5089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290317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4FF933C-4FB4-4A06-8B4B-FE18B6219356}"/>
              </a:ext>
            </a:extLst>
          </p:cNvPr>
          <p:cNvPicPr>
            <a:picLocks noChangeAspect="1"/>
          </p:cNvPicPr>
          <p:nvPr/>
        </p:nvPicPr>
        <p:blipFill>
          <a:blip r:embed="rId3"/>
          <a:stretch>
            <a:fillRect/>
          </a:stretch>
        </p:blipFill>
        <p:spPr>
          <a:xfrm>
            <a:off x="515155" y="496515"/>
            <a:ext cx="8113690" cy="4131013"/>
          </a:xfrm>
          <a:prstGeom prst="rect">
            <a:avLst/>
          </a:prstGeom>
        </p:spPr>
      </p:pic>
      <p:sp>
        <p:nvSpPr>
          <p:cNvPr id="9" name="Elipsa 8">
            <a:extLst>
              <a:ext uri="{FF2B5EF4-FFF2-40B4-BE49-F238E27FC236}">
                <a16:creationId xmlns:a16="http://schemas.microsoft.com/office/drawing/2014/main" id="{6CF1F58F-7CD3-43E9-97E7-D8E8E759EAF9}"/>
              </a:ext>
            </a:extLst>
          </p:cNvPr>
          <p:cNvSpPr/>
          <p:nvPr/>
        </p:nvSpPr>
        <p:spPr>
          <a:xfrm>
            <a:off x="515155" y="248641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E7B23A19-0563-444B-8652-B7F46D728BAC}"/>
              </a:ext>
            </a:extLst>
          </p:cNvPr>
          <p:cNvSpPr/>
          <p:nvPr/>
        </p:nvSpPr>
        <p:spPr>
          <a:xfrm>
            <a:off x="7743217" y="2148161"/>
            <a:ext cx="79766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2F2C25D4-2115-4A05-B67D-8FD63F598C9E}"/>
              </a:ext>
            </a:extLst>
          </p:cNvPr>
          <p:cNvGrpSpPr/>
          <p:nvPr/>
        </p:nvGrpSpPr>
        <p:grpSpPr>
          <a:xfrm>
            <a:off x="4280824" y="102991"/>
            <a:ext cx="2204413" cy="1233262"/>
            <a:chOff x="1552150" y="303550"/>
            <a:chExt cx="6018600" cy="828456"/>
          </a:xfrm>
        </p:grpSpPr>
        <p:sp>
          <p:nvSpPr>
            <p:cNvPr id="6"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4273128" y="102991"/>
            <a:ext cx="2212109" cy="1015663"/>
          </a:xfrm>
          <a:prstGeom prst="rect">
            <a:avLst/>
          </a:prstGeom>
        </p:spPr>
        <p:txBody>
          <a:bodyPr wrap="square">
            <a:spAutoFit/>
          </a:bodyPr>
          <a:lstStyle/>
          <a:p>
            <a:pPr algn="ctr"/>
            <a:r>
              <a:rPr lang="hr-HR" sz="1200" b="1" dirty="0">
                <a:latin typeface="Barlow" panose="020B0604020202020204" charset="-18"/>
              </a:rPr>
              <a:t>Na kartici Moj raspored moguće je vidjeti vremenski raspored održavanja dodatnih provjera znanja, vještina i </a:t>
            </a:r>
            <a:r>
              <a:rPr lang="hr-HR" sz="1200" b="1" dirty="0" smtClean="0">
                <a:latin typeface="Barlow" panose="020B0604020202020204" charset="-18"/>
              </a:rPr>
              <a:t>sposobnosti. </a:t>
            </a:r>
            <a:endParaRPr lang="hr-HR" sz="1200" b="1" dirty="0">
              <a:latin typeface="Barlow" panose="020B0604020202020204" charset="-18"/>
            </a:endParaRPr>
          </a:p>
        </p:txBody>
      </p:sp>
    </p:spTree>
    <p:extLst>
      <p:ext uri="{BB962C8B-B14F-4D97-AF65-F5344CB8AC3E}">
        <p14:creationId xmlns:p14="http://schemas.microsoft.com/office/powerpoint/2010/main" val="275275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73BC6D45-C326-46AC-9CE6-7AD4548A1FC1}"/>
              </a:ext>
            </a:extLst>
          </p:cNvPr>
          <p:cNvSpPr>
            <a:spLocks noGrp="1"/>
          </p:cNvSpPr>
          <p:nvPr>
            <p:ph type="body" idx="1"/>
          </p:nvPr>
        </p:nvSpPr>
        <p:spPr>
          <a:xfrm>
            <a:off x="1986366" y="1420900"/>
            <a:ext cx="6436734" cy="3182400"/>
          </a:xfrm>
        </p:spPr>
        <p:txBody>
          <a:bodyPr/>
          <a:lstStyle/>
          <a:p>
            <a:r>
              <a:rPr lang="hr-HR" sz="1800" dirty="0">
                <a:effectLst>
                  <a:outerShdw blurRad="38100" dist="38100" dir="2700000" algn="tl">
                    <a:srgbClr val="000000">
                      <a:alpha val="43137"/>
                    </a:srgbClr>
                  </a:outerShdw>
                </a:effectLst>
              </a:rPr>
              <a:t>Predlažu </a:t>
            </a:r>
            <a:r>
              <a:rPr lang="hr-HR" sz="1800" b="1" dirty="0">
                <a:effectLst>
                  <a:outerShdw blurRad="38100" dist="38100" dir="2700000" algn="tl">
                    <a:srgbClr val="000000">
                      <a:alpha val="43137"/>
                    </a:srgbClr>
                  </a:outerShdw>
                </a:effectLst>
              </a:rPr>
              <a:t>upisne kvote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strukturu odjeljenja </a:t>
            </a:r>
            <a:r>
              <a:rPr lang="hr-HR" sz="1800" dirty="0">
                <a:effectLst>
                  <a:outerShdw blurRad="38100" dist="38100" dir="2700000" algn="tl">
                    <a:srgbClr val="000000">
                      <a:alpha val="43137"/>
                    </a:srgbClr>
                  </a:outerShdw>
                </a:effectLst>
              </a:rPr>
              <a:t>po programima </a:t>
            </a:r>
          </a:p>
          <a:p>
            <a:r>
              <a:rPr lang="hr-HR" sz="1800" dirty="0">
                <a:effectLst>
                  <a:outerShdw blurRad="38100" dist="38100" dir="2700000" algn="tl">
                    <a:srgbClr val="000000">
                      <a:alpha val="43137"/>
                    </a:srgbClr>
                  </a:outerShdw>
                </a:effectLst>
              </a:rPr>
              <a:t>Objavljuju za koji program treba </a:t>
            </a:r>
            <a:r>
              <a:rPr lang="hr-HR" sz="1800" b="1" dirty="0">
                <a:effectLst>
                  <a:outerShdw blurRad="38100" dist="38100" dir="2700000" algn="tl">
                    <a:srgbClr val="000000">
                      <a:alpha val="43137"/>
                    </a:srgbClr>
                  </a:outerShdw>
                </a:effectLst>
              </a:rPr>
              <a:t>liječnički pregled </a:t>
            </a:r>
          </a:p>
          <a:p>
            <a:r>
              <a:rPr lang="hr-HR" sz="1800" dirty="0">
                <a:effectLst>
                  <a:outerShdw blurRad="38100" dist="38100" dir="2700000" algn="tl">
                    <a:srgbClr val="000000">
                      <a:alpha val="43137"/>
                    </a:srgbClr>
                  </a:outerShdw>
                </a:effectLst>
              </a:rPr>
              <a:t>Definiraju </a:t>
            </a:r>
            <a:r>
              <a:rPr lang="hr-HR" sz="1800" b="1" dirty="0">
                <a:effectLst>
                  <a:outerShdw blurRad="38100" dist="38100" dir="2700000" algn="tl">
                    <a:srgbClr val="000000">
                      <a:alpha val="43137"/>
                    </a:srgbClr>
                  </a:outerShdw>
                </a:effectLst>
              </a:rPr>
              <a:t>dodatne kriterije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preduvjete za upis </a:t>
            </a:r>
          </a:p>
          <a:p>
            <a:r>
              <a:rPr lang="hr-HR" sz="1800" b="1" dirty="0">
                <a:effectLst>
                  <a:outerShdw blurRad="38100" dist="38100" dir="2700000" algn="tl">
                    <a:srgbClr val="000000">
                      <a:alpha val="43137"/>
                    </a:srgbClr>
                  </a:outerShdw>
                </a:effectLst>
              </a:rPr>
              <a:t>Provode provjeru darovitosti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unose rezultate u sustav  </a:t>
            </a:r>
          </a:p>
        </p:txBody>
      </p:sp>
      <p:sp>
        <p:nvSpPr>
          <p:cNvPr id="3" name="Naslov 2">
            <a:extLst>
              <a:ext uri="{FF2B5EF4-FFF2-40B4-BE49-F238E27FC236}">
                <a16:creationId xmlns:a16="http://schemas.microsoft.com/office/drawing/2014/main" id="{F23A09A5-F8CB-4184-83ED-204FF61B2E2E}"/>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Srednje škole</a:t>
            </a:r>
          </a:p>
        </p:txBody>
      </p:sp>
      <p:grpSp>
        <p:nvGrpSpPr>
          <p:cNvPr id="4" name="Google Shape;835;p60">
            <a:extLst>
              <a:ext uri="{FF2B5EF4-FFF2-40B4-BE49-F238E27FC236}">
                <a16:creationId xmlns:a16="http://schemas.microsoft.com/office/drawing/2014/main" id="{E2A51C99-37CC-4CD9-B57A-F5359D035504}"/>
              </a:ext>
            </a:extLst>
          </p:cNvPr>
          <p:cNvGrpSpPr/>
          <p:nvPr/>
        </p:nvGrpSpPr>
        <p:grpSpPr>
          <a:xfrm>
            <a:off x="270924" y="2237881"/>
            <a:ext cx="2773817" cy="2642845"/>
            <a:chOff x="1075572" y="1384250"/>
            <a:chExt cx="2252755" cy="2146386"/>
          </a:xfrm>
        </p:grpSpPr>
        <p:sp>
          <p:nvSpPr>
            <p:cNvPr id="5" name="Google Shape;836;p60">
              <a:extLst>
                <a:ext uri="{FF2B5EF4-FFF2-40B4-BE49-F238E27FC236}">
                  <a16:creationId xmlns:a16="http://schemas.microsoft.com/office/drawing/2014/main" id="{F044EEC3-2482-44B5-9DEF-5B4B1C72F3A7}"/>
                </a:ext>
              </a:extLst>
            </p:cNvPr>
            <p:cNvSpPr/>
            <p:nvPr/>
          </p:nvSpPr>
          <p:spPr>
            <a:xfrm flipH="1">
              <a:off x="2417991" y="3425785"/>
              <a:ext cx="371137" cy="104851"/>
            </a:xfrm>
            <a:custGeom>
              <a:avLst/>
              <a:gdLst/>
              <a:ahLst/>
              <a:cxnLst/>
              <a:rect l="l" t="t" r="r" b="b"/>
              <a:pathLst>
                <a:path w="6205" h="1753" extrusionOk="0">
                  <a:moveTo>
                    <a:pt x="6204" y="1"/>
                  </a:moveTo>
                  <a:lnTo>
                    <a:pt x="6204" y="1"/>
                  </a:lnTo>
                  <a:cubicBezTo>
                    <a:pt x="4046" y="137"/>
                    <a:pt x="0" y="270"/>
                    <a:pt x="0" y="270"/>
                  </a:cubicBezTo>
                  <a:cubicBezTo>
                    <a:pt x="0" y="270"/>
                    <a:pt x="798" y="1753"/>
                    <a:pt x="2542" y="1753"/>
                  </a:cubicBezTo>
                  <a:cubicBezTo>
                    <a:pt x="3481" y="1753"/>
                    <a:pt x="4694" y="1323"/>
                    <a:pt x="6204"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60">
              <a:extLst>
                <a:ext uri="{FF2B5EF4-FFF2-40B4-BE49-F238E27FC236}">
                  <a16:creationId xmlns:a16="http://schemas.microsoft.com/office/drawing/2014/main" id="{C6C38B12-F3D2-4780-88A2-B1839DDC721D}"/>
                </a:ext>
              </a:extLst>
            </p:cNvPr>
            <p:cNvSpPr/>
            <p:nvPr/>
          </p:nvSpPr>
          <p:spPr>
            <a:xfrm flipH="1">
              <a:off x="1292402" y="1384250"/>
              <a:ext cx="367428" cy="407144"/>
            </a:xfrm>
            <a:custGeom>
              <a:avLst/>
              <a:gdLst/>
              <a:ahLst/>
              <a:cxnLst/>
              <a:rect l="l" t="t" r="r" b="b"/>
              <a:pathLst>
                <a:path w="6143" h="6807" extrusionOk="0">
                  <a:moveTo>
                    <a:pt x="3333" y="1"/>
                  </a:moveTo>
                  <a:cubicBezTo>
                    <a:pt x="2289" y="1"/>
                    <a:pt x="1198" y="900"/>
                    <a:pt x="742" y="1680"/>
                  </a:cubicBezTo>
                  <a:cubicBezTo>
                    <a:pt x="0" y="2945"/>
                    <a:pt x="895" y="4731"/>
                    <a:pt x="895" y="4731"/>
                  </a:cubicBezTo>
                  <a:lnTo>
                    <a:pt x="2129" y="6737"/>
                  </a:lnTo>
                  <a:cubicBezTo>
                    <a:pt x="2434" y="6784"/>
                    <a:pt x="2717" y="6806"/>
                    <a:pt x="2979" y="6806"/>
                  </a:cubicBezTo>
                  <a:cubicBezTo>
                    <a:pt x="6143" y="6806"/>
                    <a:pt x="6139" y="3527"/>
                    <a:pt x="5056" y="1277"/>
                  </a:cubicBezTo>
                  <a:cubicBezTo>
                    <a:pt x="4608" y="345"/>
                    <a:pt x="3980" y="1"/>
                    <a:pt x="3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60">
              <a:extLst>
                <a:ext uri="{FF2B5EF4-FFF2-40B4-BE49-F238E27FC236}">
                  <a16:creationId xmlns:a16="http://schemas.microsoft.com/office/drawing/2014/main" id="{20663367-2586-47BF-982B-DA8E64BE7AC8}"/>
                </a:ext>
              </a:extLst>
            </p:cNvPr>
            <p:cNvSpPr/>
            <p:nvPr/>
          </p:nvSpPr>
          <p:spPr>
            <a:xfrm flipH="1">
              <a:off x="1493243" y="1638806"/>
              <a:ext cx="643224" cy="642027"/>
            </a:xfrm>
            <a:custGeom>
              <a:avLst/>
              <a:gdLst/>
              <a:ahLst/>
              <a:cxnLst/>
              <a:rect l="l" t="t" r="r" b="b"/>
              <a:pathLst>
                <a:path w="10754" h="10734" extrusionOk="0">
                  <a:moveTo>
                    <a:pt x="7677" y="0"/>
                  </a:moveTo>
                  <a:cubicBezTo>
                    <a:pt x="6907" y="0"/>
                    <a:pt x="5909" y="229"/>
                    <a:pt x="4604" y="765"/>
                  </a:cubicBezTo>
                  <a:cubicBezTo>
                    <a:pt x="413" y="2490"/>
                    <a:pt x="0" y="3932"/>
                    <a:pt x="0" y="3932"/>
                  </a:cubicBezTo>
                  <a:lnTo>
                    <a:pt x="7026" y="10733"/>
                  </a:lnTo>
                  <a:cubicBezTo>
                    <a:pt x="10474" y="9336"/>
                    <a:pt x="10753" y="4584"/>
                    <a:pt x="10289" y="2535"/>
                  </a:cubicBezTo>
                  <a:cubicBezTo>
                    <a:pt x="9967" y="1123"/>
                    <a:pt x="9381" y="0"/>
                    <a:pt x="7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60">
              <a:extLst>
                <a:ext uri="{FF2B5EF4-FFF2-40B4-BE49-F238E27FC236}">
                  <a16:creationId xmlns:a16="http://schemas.microsoft.com/office/drawing/2014/main" id="{4A029F68-768D-4AD5-AA59-308F5FAEF6B9}"/>
                </a:ext>
              </a:extLst>
            </p:cNvPr>
            <p:cNvSpPr/>
            <p:nvPr/>
          </p:nvSpPr>
          <p:spPr>
            <a:xfrm flipH="1">
              <a:off x="1531223" y="1799519"/>
              <a:ext cx="639216" cy="1180280"/>
            </a:xfrm>
            <a:custGeom>
              <a:avLst/>
              <a:gdLst/>
              <a:ahLst/>
              <a:cxnLst/>
              <a:rect l="l" t="t" r="r" b="b"/>
              <a:pathLst>
                <a:path w="10687" h="19733" extrusionOk="0">
                  <a:moveTo>
                    <a:pt x="4049" y="1"/>
                  </a:moveTo>
                  <a:cubicBezTo>
                    <a:pt x="2963" y="1"/>
                    <a:pt x="1780" y="336"/>
                    <a:pt x="568" y="1245"/>
                  </a:cubicBezTo>
                  <a:cubicBezTo>
                    <a:pt x="568" y="1245"/>
                    <a:pt x="1" y="5782"/>
                    <a:pt x="45" y="7524"/>
                  </a:cubicBezTo>
                  <a:cubicBezTo>
                    <a:pt x="89" y="9270"/>
                    <a:pt x="2443" y="11364"/>
                    <a:pt x="2443" y="11364"/>
                  </a:cubicBezTo>
                  <a:lnTo>
                    <a:pt x="6631" y="9136"/>
                  </a:lnTo>
                  <a:lnTo>
                    <a:pt x="5713" y="11928"/>
                  </a:lnTo>
                  <a:cubicBezTo>
                    <a:pt x="5713" y="11928"/>
                    <a:pt x="3403" y="15285"/>
                    <a:pt x="2921" y="16289"/>
                  </a:cubicBezTo>
                  <a:cubicBezTo>
                    <a:pt x="2443" y="17294"/>
                    <a:pt x="6717" y="19733"/>
                    <a:pt x="6717" y="19733"/>
                  </a:cubicBezTo>
                  <a:lnTo>
                    <a:pt x="10686" y="14678"/>
                  </a:lnTo>
                  <a:lnTo>
                    <a:pt x="7721" y="11928"/>
                  </a:lnTo>
                  <a:lnTo>
                    <a:pt x="9371" y="2632"/>
                  </a:lnTo>
                  <a:cubicBezTo>
                    <a:pt x="9371" y="2632"/>
                    <a:pt x="7092" y="1"/>
                    <a:pt x="404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60">
              <a:extLst>
                <a:ext uri="{FF2B5EF4-FFF2-40B4-BE49-F238E27FC236}">
                  <a16:creationId xmlns:a16="http://schemas.microsoft.com/office/drawing/2014/main" id="{85D6E240-1718-4F21-9850-7B873741FBD0}"/>
                </a:ext>
              </a:extLst>
            </p:cNvPr>
            <p:cNvSpPr/>
            <p:nvPr/>
          </p:nvSpPr>
          <p:spPr>
            <a:xfrm flipH="1">
              <a:off x="1514366" y="2047616"/>
              <a:ext cx="163049" cy="166518"/>
            </a:xfrm>
            <a:custGeom>
              <a:avLst/>
              <a:gdLst/>
              <a:ahLst/>
              <a:cxnLst/>
              <a:rect l="l" t="t" r="r" b="b"/>
              <a:pathLst>
                <a:path w="2726" h="2784" extrusionOk="0">
                  <a:moveTo>
                    <a:pt x="1656" y="0"/>
                  </a:moveTo>
                  <a:cubicBezTo>
                    <a:pt x="1028" y="0"/>
                    <a:pt x="349" y="759"/>
                    <a:pt x="349" y="759"/>
                  </a:cubicBezTo>
                  <a:lnTo>
                    <a:pt x="1" y="2549"/>
                  </a:lnTo>
                  <a:cubicBezTo>
                    <a:pt x="206" y="2713"/>
                    <a:pt x="417" y="2784"/>
                    <a:pt x="623" y="2784"/>
                  </a:cubicBezTo>
                  <a:cubicBezTo>
                    <a:pt x="1734" y="2784"/>
                    <a:pt x="2726" y="745"/>
                    <a:pt x="2136" y="192"/>
                  </a:cubicBezTo>
                  <a:cubicBezTo>
                    <a:pt x="1989" y="54"/>
                    <a:pt x="1824" y="0"/>
                    <a:pt x="165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60">
              <a:extLst>
                <a:ext uri="{FF2B5EF4-FFF2-40B4-BE49-F238E27FC236}">
                  <a16:creationId xmlns:a16="http://schemas.microsoft.com/office/drawing/2014/main" id="{E8211088-375A-477F-84F1-07212F708172}"/>
                </a:ext>
              </a:extLst>
            </p:cNvPr>
            <p:cNvSpPr/>
            <p:nvPr/>
          </p:nvSpPr>
          <p:spPr>
            <a:xfrm flipH="1">
              <a:off x="1576809" y="1862739"/>
              <a:ext cx="130212" cy="212992"/>
            </a:xfrm>
            <a:custGeom>
              <a:avLst/>
              <a:gdLst/>
              <a:ahLst/>
              <a:cxnLst/>
              <a:rect l="l" t="t" r="r" b="b"/>
              <a:pathLst>
                <a:path w="2177" h="3561" extrusionOk="0">
                  <a:moveTo>
                    <a:pt x="1066" y="0"/>
                  </a:moveTo>
                  <a:lnTo>
                    <a:pt x="912" y="154"/>
                  </a:lnTo>
                  <a:cubicBezTo>
                    <a:pt x="912" y="154"/>
                    <a:pt x="1" y="3561"/>
                    <a:pt x="930" y="3561"/>
                  </a:cubicBezTo>
                  <a:cubicBezTo>
                    <a:pt x="1054" y="3561"/>
                    <a:pt x="1211" y="3500"/>
                    <a:pt x="1408" y="3362"/>
                  </a:cubicBezTo>
                  <a:cubicBezTo>
                    <a:pt x="2176" y="895"/>
                    <a:pt x="1900" y="308"/>
                    <a:pt x="1900" y="308"/>
                  </a:cubicBezTo>
                  <a:lnTo>
                    <a:pt x="10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60">
              <a:extLst>
                <a:ext uri="{FF2B5EF4-FFF2-40B4-BE49-F238E27FC236}">
                  <a16:creationId xmlns:a16="http://schemas.microsoft.com/office/drawing/2014/main" id="{C21B4445-FC9F-482A-BFDB-E092A50D3DCC}"/>
                </a:ext>
              </a:extLst>
            </p:cNvPr>
            <p:cNvSpPr/>
            <p:nvPr/>
          </p:nvSpPr>
          <p:spPr>
            <a:xfrm flipH="1">
              <a:off x="1985438" y="3056092"/>
              <a:ext cx="224237" cy="187931"/>
            </a:xfrm>
            <a:custGeom>
              <a:avLst/>
              <a:gdLst/>
              <a:ahLst/>
              <a:cxnLst/>
              <a:rect l="l" t="t" r="r" b="b"/>
              <a:pathLst>
                <a:path w="3749" h="3142" extrusionOk="0">
                  <a:moveTo>
                    <a:pt x="1734" y="1"/>
                  </a:moveTo>
                  <a:cubicBezTo>
                    <a:pt x="1410" y="1"/>
                    <a:pt x="1531" y="606"/>
                    <a:pt x="1531" y="606"/>
                  </a:cubicBezTo>
                  <a:lnTo>
                    <a:pt x="1035" y="917"/>
                  </a:lnTo>
                  <a:lnTo>
                    <a:pt x="1388" y="1471"/>
                  </a:lnTo>
                  <a:cubicBezTo>
                    <a:pt x="1388" y="1471"/>
                    <a:pt x="1" y="1484"/>
                    <a:pt x="1401" y="2263"/>
                  </a:cubicBezTo>
                  <a:cubicBezTo>
                    <a:pt x="2802" y="3042"/>
                    <a:pt x="3379" y="3141"/>
                    <a:pt x="3379" y="3141"/>
                  </a:cubicBezTo>
                  <a:lnTo>
                    <a:pt x="3748" y="2708"/>
                  </a:lnTo>
                  <a:lnTo>
                    <a:pt x="3270" y="1737"/>
                  </a:lnTo>
                  <a:cubicBezTo>
                    <a:pt x="3270" y="1737"/>
                    <a:pt x="2167" y="70"/>
                    <a:pt x="1784" y="5"/>
                  </a:cubicBezTo>
                  <a:cubicBezTo>
                    <a:pt x="1766" y="2"/>
                    <a:pt x="1749" y="1"/>
                    <a:pt x="173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60">
              <a:extLst>
                <a:ext uri="{FF2B5EF4-FFF2-40B4-BE49-F238E27FC236}">
                  <a16:creationId xmlns:a16="http://schemas.microsoft.com/office/drawing/2014/main" id="{06C7861C-3067-477B-9100-537151AE9FDA}"/>
                </a:ext>
              </a:extLst>
            </p:cNvPr>
            <p:cNvSpPr/>
            <p:nvPr/>
          </p:nvSpPr>
          <p:spPr>
            <a:xfrm flipH="1">
              <a:off x="2005475" y="3166085"/>
              <a:ext cx="207250" cy="150488"/>
            </a:xfrm>
            <a:custGeom>
              <a:avLst/>
              <a:gdLst/>
              <a:ahLst/>
              <a:cxnLst/>
              <a:rect l="l" t="t" r="r" b="b"/>
              <a:pathLst>
                <a:path w="3465" h="2516" extrusionOk="0">
                  <a:moveTo>
                    <a:pt x="1291" y="0"/>
                  </a:moveTo>
                  <a:lnTo>
                    <a:pt x="0" y="2310"/>
                  </a:lnTo>
                  <a:lnTo>
                    <a:pt x="2648" y="2515"/>
                  </a:lnTo>
                  <a:lnTo>
                    <a:pt x="3464" y="1019"/>
                  </a:lnTo>
                  <a:lnTo>
                    <a:pt x="1291"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60">
              <a:extLst>
                <a:ext uri="{FF2B5EF4-FFF2-40B4-BE49-F238E27FC236}">
                  <a16:creationId xmlns:a16="http://schemas.microsoft.com/office/drawing/2014/main" id="{3CE9C0DF-C4EA-4BCA-BF74-7C2361891049}"/>
                </a:ext>
              </a:extLst>
            </p:cNvPr>
            <p:cNvSpPr/>
            <p:nvPr/>
          </p:nvSpPr>
          <p:spPr>
            <a:xfrm flipH="1">
              <a:off x="1075572" y="2600929"/>
              <a:ext cx="1086494" cy="806332"/>
            </a:xfrm>
            <a:custGeom>
              <a:avLst/>
              <a:gdLst/>
              <a:ahLst/>
              <a:cxnLst/>
              <a:rect l="l" t="t" r="r" b="b"/>
              <a:pathLst>
                <a:path w="18165" h="13481" extrusionOk="0">
                  <a:moveTo>
                    <a:pt x="9470" y="0"/>
                  </a:moveTo>
                  <a:lnTo>
                    <a:pt x="5214" y="4339"/>
                  </a:lnTo>
                  <a:lnTo>
                    <a:pt x="3656" y="886"/>
                  </a:lnTo>
                  <a:cubicBezTo>
                    <a:pt x="3656" y="886"/>
                    <a:pt x="971" y="4561"/>
                    <a:pt x="1" y="7383"/>
                  </a:cubicBezTo>
                  <a:cubicBezTo>
                    <a:pt x="2361" y="10710"/>
                    <a:pt x="4626" y="12975"/>
                    <a:pt x="4626" y="12975"/>
                  </a:cubicBezTo>
                  <a:cubicBezTo>
                    <a:pt x="4626" y="12975"/>
                    <a:pt x="3782" y="13269"/>
                    <a:pt x="4708" y="13481"/>
                  </a:cubicBezTo>
                  <a:cubicBezTo>
                    <a:pt x="5719" y="13437"/>
                    <a:pt x="8500" y="13269"/>
                    <a:pt x="8500" y="13269"/>
                  </a:cubicBezTo>
                  <a:cubicBezTo>
                    <a:pt x="8500" y="13269"/>
                    <a:pt x="9679" y="12303"/>
                    <a:pt x="8838" y="12217"/>
                  </a:cubicBezTo>
                  <a:cubicBezTo>
                    <a:pt x="9931" y="9700"/>
                    <a:pt x="11380" y="7079"/>
                    <a:pt x="11380" y="7079"/>
                  </a:cubicBezTo>
                  <a:lnTo>
                    <a:pt x="14751" y="9897"/>
                  </a:lnTo>
                  <a:lnTo>
                    <a:pt x="16354" y="11581"/>
                  </a:lnTo>
                  <a:cubicBezTo>
                    <a:pt x="16354" y="11581"/>
                    <a:pt x="18164" y="11202"/>
                    <a:pt x="16985" y="8972"/>
                  </a:cubicBezTo>
                  <a:cubicBezTo>
                    <a:pt x="15807" y="6737"/>
                    <a:pt x="9470" y="0"/>
                    <a:pt x="9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60">
              <a:extLst>
                <a:ext uri="{FF2B5EF4-FFF2-40B4-BE49-F238E27FC236}">
                  <a16:creationId xmlns:a16="http://schemas.microsoft.com/office/drawing/2014/main" id="{48D6D998-24CE-4B3E-888B-57C3ECAE7508}"/>
                </a:ext>
              </a:extLst>
            </p:cNvPr>
            <p:cNvSpPr/>
            <p:nvPr/>
          </p:nvSpPr>
          <p:spPr>
            <a:xfrm flipH="1">
              <a:off x="1646489" y="3331223"/>
              <a:ext cx="146361" cy="21054"/>
            </a:xfrm>
            <a:custGeom>
              <a:avLst/>
              <a:gdLst/>
              <a:ahLst/>
              <a:cxnLst/>
              <a:rect l="l" t="t" r="r" b="b"/>
              <a:pathLst>
                <a:path w="2447" h="352" extrusionOk="0">
                  <a:moveTo>
                    <a:pt x="2446" y="0"/>
                  </a:moveTo>
                  <a:cubicBezTo>
                    <a:pt x="2033" y="11"/>
                    <a:pt x="1623" y="65"/>
                    <a:pt x="1217" y="116"/>
                  </a:cubicBezTo>
                  <a:cubicBezTo>
                    <a:pt x="810" y="181"/>
                    <a:pt x="404" y="243"/>
                    <a:pt x="1" y="352"/>
                  </a:cubicBezTo>
                  <a:cubicBezTo>
                    <a:pt x="417" y="345"/>
                    <a:pt x="824" y="287"/>
                    <a:pt x="1234" y="236"/>
                  </a:cubicBezTo>
                  <a:cubicBezTo>
                    <a:pt x="1640" y="171"/>
                    <a:pt x="2047" y="109"/>
                    <a:pt x="2446"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60">
              <a:extLst>
                <a:ext uri="{FF2B5EF4-FFF2-40B4-BE49-F238E27FC236}">
                  <a16:creationId xmlns:a16="http://schemas.microsoft.com/office/drawing/2014/main" id="{78E5D941-C08C-49C1-BA07-A1E7803A490B}"/>
                </a:ext>
              </a:extLst>
            </p:cNvPr>
            <p:cNvSpPr/>
            <p:nvPr/>
          </p:nvSpPr>
          <p:spPr>
            <a:xfrm flipH="1">
              <a:off x="1736206" y="3372493"/>
              <a:ext cx="149232" cy="7596"/>
            </a:xfrm>
            <a:custGeom>
              <a:avLst/>
              <a:gdLst/>
              <a:ahLst/>
              <a:cxnLst/>
              <a:rect l="l" t="t" r="r" b="b"/>
              <a:pathLst>
                <a:path w="2495" h="127" extrusionOk="0">
                  <a:moveTo>
                    <a:pt x="1248" y="0"/>
                  </a:moveTo>
                  <a:cubicBezTo>
                    <a:pt x="831" y="13"/>
                    <a:pt x="415" y="21"/>
                    <a:pt x="1" y="75"/>
                  </a:cubicBezTo>
                  <a:cubicBezTo>
                    <a:pt x="418" y="123"/>
                    <a:pt x="831" y="120"/>
                    <a:pt x="1248" y="127"/>
                  </a:cubicBezTo>
                  <a:cubicBezTo>
                    <a:pt x="1665" y="113"/>
                    <a:pt x="2082" y="106"/>
                    <a:pt x="2495" y="51"/>
                  </a:cubicBezTo>
                  <a:cubicBezTo>
                    <a:pt x="2078" y="4"/>
                    <a:pt x="1665" y="4"/>
                    <a:pt x="1248"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60">
              <a:extLst>
                <a:ext uri="{FF2B5EF4-FFF2-40B4-BE49-F238E27FC236}">
                  <a16:creationId xmlns:a16="http://schemas.microsoft.com/office/drawing/2014/main" id="{B308E4E1-A3F9-4701-8D5D-526B4687F0FC}"/>
                </a:ext>
              </a:extLst>
            </p:cNvPr>
            <p:cNvSpPr/>
            <p:nvPr/>
          </p:nvSpPr>
          <p:spPr>
            <a:xfrm flipH="1">
              <a:off x="1965644" y="2073753"/>
              <a:ext cx="87506" cy="181531"/>
            </a:xfrm>
            <a:custGeom>
              <a:avLst/>
              <a:gdLst/>
              <a:ahLst/>
              <a:cxnLst/>
              <a:rect l="l" t="t" r="r" b="b"/>
              <a:pathLst>
                <a:path w="1463" h="3035" extrusionOk="0">
                  <a:moveTo>
                    <a:pt x="1063" y="1"/>
                  </a:moveTo>
                  <a:cubicBezTo>
                    <a:pt x="1042" y="370"/>
                    <a:pt x="1032" y="739"/>
                    <a:pt x="1026" y="1108"/>
                  </a:cubicBezTo>
                  <a:cubicBezTo>
                    <a:pt x="1013" y="1437"/>
                    <a:pt x="1015" y="1771"/>
                    <a:pt x="995" y="2096"/>
                  </a:cubicBezTo>
                  <a:lnTo>
                    <a:pt x="995" y="2096"/>
                  </a:lnTo>
                  <a:cubicBezTo>
                    <a:pt x="734" y="2048"/>
                    <a:pt x="470" y="2000"/>
                    <a:pt x="209" y="1959"/>
                  </a:cubicBezTo>
                  <a:lnTo>
                    <a:pt x="1" y="1924"/>
                  </a:lnTo>
                  <a:lnTo>
                    <a:pt x="116" y="2096"/>
                  </a:lnTo>
                  <a:cubicBezTo>
                    <a:pt x="277" y="2334"/>
                    <a:pt x="479" y="2533"/>
                    <a:pt x="704" y="2703"/>
                  </a:cubicBezTo>
                  <a:cubicBezTo>
                    <a:pt x="926" y="2874"/>
                    <a:pt x="1190" y="2993"/>
                    <a:pt x="1463" y="3034"/>
                  </a:cubicBezTo>
                  <a:cubicBezTo>
                    <a:pt x="1203" y="2943"/>
                    <a:pt x="977" y="2788"/>
                    <a:pt x="776" y="2611"/>
                  </a:cubicBezTo>
                  <a:cubicBezTo>
                    <a:pt x="635" y="2483"/>
                    <a:pt x="505" y="2335"/>
                    <a:pt x="391" y="2181"/>
                  </a:cubicBezTo>
                  <a:lnTo>
                    <a:pt x="391" y="2181"/>
                  </a:lnTo>
                  <a:cubicBezTo>
                    <a:pt x="617" y="2226"/>
                    <a:pt x="842" y="2268"/>
                    <a:pt x="1070" y="2307"/>
                  </a:cubicBezTo>
                  <a:lnTo>
                    <a:pt x="1176" y="2328"/>
                  </a:lnTo>
                  <a:lnTo>
                    <a:pt x="1182" y="2222"/>
                  </a:lnTo>
                  <a:cubicBezTo>
                    <a:pt x="1203" y="1842"/>
                    <a:pt x="1193" y="1473"/>
                    <a:pt x="1169" y="1104"/>
                  </a:cubicBezTo>
                  <a:cubicBezTo>
                    <a:pt x="1145" y="735"/>
                    <a:pt x="1114" y="366"/>
                    <a:pt x="1063"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60">
              <a:extLst>
                <a:ext uri="{FF2B5EF4-FFF2-40B4-BE49-F238E27FC236}">
                  <a16:creationId xmlns:a16="http://schemas.microsoft.com/office/drawing/2014/main" id="{BD6F4201-A5B5-497C-AC31-95B5D87AFCCF}"/>
                </a:ext>
              </a:extLst>
            </p:cNvPr>
            <p:cNvSpPr/>
            <p:nvPr/>
          </p:nvSpPr>
          <p:spPr>
            <a:xfrm flipH="1">
              <a:off x="1867193" y="2249718"/>
              <a:ext cx="139363" cy="60949"/>
            </a:xfrm>
            <a:custGeom>
              <a:avLst/>
              <a:gdLst/>
              <a:ahLst/>
              <a:cxnLst/>
              <a:rect l="l" t="t" r="r" b="b"/>
              <a:pathLst>
                <a:path w="2330" h="1019" extrusionOk="0">
                  <a:moveTo>
                    <a:pt x="2330" y="1"/>
                  </a:moveTo>
                  <a:lnTo>
                    <a:pt x="2330" y="1"/>
                  </a:lnTo>
                  <a:cubicBezTo>
                    <a:pt x="2166" y="158"/>
                    <a:pt x="2016" y="318"/>
                    <a:pt x="1838" y="445"/>
                  </a:cubicBezTo>
                  <a:cubicBezTo>
                    <a:pt x="1667" y="574"/>
                    <a:pt x="1476" y="674"/>
                    <a:pt x="1278" y="745"/>
                  </a:cubicBezTo>
                  <a:cubicBezTo>
                    <a:pt x="1080" y="824"/>
                    <a:pt x="868" y="851"/>
                    <a:pt x="657" y="858"/>
                  </a:cubicBezTo>
                  <a:cubicBezTo>
                    <a:pt x="646" y="858"/>
                    <a:pt x="636" y="858"/>
                    <a:pt x="626" y="858"/>
                  </a:cubicBezTo>
                  <a:cubicBezTo>
                    <a:pt x="420" y="858"/>
                    <a:pt x="211" y="828"/>
                    <a:pt x="1" y="776"/>
                  </a:cubicBezTo>
                  <a:lnTo>
                    <a:pt x="1" y="776"/>
                  </a:lnTo>
                  <a:cubicBezTo>
                    <a:pt x="240" y="936"/>
                    <a:pt x="534" y="1019"/>
                    <a:pt x="831" y="1019"/>
                  </a:cubicBezTo>
                  <a:cubicBezTo>
                    <a:pt x="1004" y="1019"/>
                    <a:pt x="1178" y="991"/>
                    <a:pt x="1343" y="933"/>
                  </a:cubicBezTo>
                  <a:cubicBezTo>
                    <a:pt x="1565" y="847"/>
                    <a:pt x="1777" y="728"/>
                    <a:pt x="1937" y="557"/>
                  </a:cubicBezTo>
                  <a:cubicBezTo>
                    <a:pt x="2022" y="482"/>
                    <a:pt x="2087" y="383"/>
                    <a:pt x="2163" y="297"/>
                  </a:cubicBezTo>
                  <a:cubicBezTo>
                    <a:pt x="2224" y="199"/>
                    <a:pt x="2282" y="100"/>
                    <a:pt x="2330"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60">
              <a:extLst>
                <a:ext uri="{FF2B5EF4-FFF2-40B4-BE49-F238E27FC236}">
                  <a16:creationId xmlns:a16="http://schemas.microsoft.com/office/drawing/2014/main" id="{9B2EB7B8-E976-495A-B350-148DD3A1C0D6}"/>
                </a:ext>
              </a:extLst>
            </p:cNvPr>
            <p:cNvSpPr/>
            <p:nvPr/>
          </p:nvSpPr>
          <p:spPr>
            <a:xfrm flipH="1">
              <a:off x="1568616" y="2083801"/>
              <a:ext cx="96358" cy="88522"/>
            </a:xfrm>
            <a:custGeom>
              <a:avLst/>
              <a:gdLst/>
              <a:ahLst/>
              <a:cxnLst/>
              <a:rect l="l" t="t" r="r" b="b"/>
              <a:pathLst>
                <a:path w="1611" h="1480" extrusionOk="0">
                  <a:moveTo>
                    <a:pt x="1446" y="0"/>
                  </a:moveTo>
                  <a:cubicBezTo>
                    <a:pt x="1427" y="0"/>
                    <a:pt x="1409" y="2"/>
                    <a:pt x="1391" y="4"/>
                  </a:cubicBezTo>
                  <a:cubicBezTo>
                    <a:pt x="1309" y="11"/>
                    <a:pt x="1234" y="34"/>
                    <a:pt x="1163" y="69"/>
                  </a:cubicBezTo>
                  <a:cubicBezTo>
                    <a:pt x="1026" y="137"/>
                    <a:pt x="890" y="216"/>
                    <a:pt x="773" y="312"/>
                  </a:cubicBezTo>
                  <a:cubicBezTo>
                    <a:pt x="531" y="499"/>
                    <a:pt x="322" y="718"/>
                    <a:pt x="131" y="950"/>
                  </a:cubicBezTo>
                  <a:lnTo>
                    <a:pt x="1" y="1100"/>
                  </a:lnTo>
                  <a:lnTo>
                    <a:pt x="196" y="1097"/>
                  </a:lnTo>
                  <a:cubicBezTo>
                    <a:pt x="267" y="1097"/>
                    <a:pt x="340" y="1097"/>
                    <a:pt x="408" y="1104"/>
                  </a:cubicBezTo>
                  <a:cubicBezTo>
                    <a:pt x="435" y="1111"/>
                    <a:pt x="469" y="1118"/>
                    <a:pt x="480" y="1124"/>
                  </a:cubicBezTo>
                  <a:cubicBezTo>
                    <a:pt x="483" y="1131"/>
                    <a:pt x="496" y="1128"/>
                    <a:pt x="483" y="1159"/>
                  </a:cubicBezTo>
                  <a:cubicBezTo>
                    <a:pt x="466" y="1210"/>
                    <a:pt x="411" y="1268"/>
                    <a:pt x="363" y="1323"/>
                  </a:cubicBezTo>
                  <a:cubicBezTo>
                    <a:pt x="312" y="1377"/>
                    <a:pt x="254" y="1428"/>
                    <a:pt x="196" y="1480"/>
                  </a:cubicBezTo>
                  <a:cubicBezTo>
                    <a:pt x="271" y="1452"/>
                    <a:pt x="340" y="1418"/>
                    <a:pt x="404" y="1374"/>
                  </a:cubicBezTo>
                  <a:cubicBezTo>
                    <a:pt x="472" y="1333"/>
                    <a:pt x="541" y="1292"/>
                    <a:pt x="592" y="1206"/>
                  </a:cubicBezTo>
                  <a:cubicBezTo>
                    <a:pt x="619" y="1169"/>
                    <a:pt x="623" y="1077"/>
                    <a:pt x="575" y="1029"/>
                  </a:cubicBezTo>
                  <a:cubicBezTo>
                    <a:pt x="531" y="985"/>
                    <a:pt x="486" y="971"/>
                    <a:pt x="442" y="954"/>
                  </a:cubicBezTo>
                  <a:cubicBezTo>
                    <a:pt x="424" y="948"/>
                    <a:pt x="407" y="944"/>
                    <a:pt x="389" y="941"/>
                  </a:cubicBezTo>
                  <a:lnTo>
                    <a:pt x="389" y="941"/>
                  </a:lnTo>
                  <a:cubicBezTo>
                    <a:pt x="553" y="772"/>
                    <a:pt x="717" y="605"/>
                    <a:pt x="886" y="444"/>
                  </a:cubicBezTo>
                  <a:cubicBezTo>
                    <a:pt x="992" y="349"/>
                    <a:pt x="1101" y="250"/>
                    <a:pt x="1221" y="171"/>
                  </a:cubicBezTo>
                  <a:cubicBezTo>
                    <a:pt x="1309" y="119"/>
                    <a:pt x="1408" y="45"/>
                    <a:pt x="1512" y="45"/>
                  </a:cubicBezTo>
                  <a:cubicBezTo>
                    <a:pt x="1545" y="45"/>
                    <a:pt x="1577" y="52"/>
                    <a:pt x="1610" y="69"/>
                  </a:cubicBezTo>
                  <a:cubicBezTo>
                    <a:pt x="1573" y="17"/>
                    <a:pt x="1508" y="0"/>
                    <a:pt x="1446"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0;p60">
              <a:extLst>
                <a:ext uri="{FF2B5EF4-FFF2-40B4-BE49-F238E27FC236}">
                  <a16:creationId xmlns:a16="http://schemas.microsoft.com/office/drawing/2014/main" id="{34A341B8-3464-407B-B7A5-B887427243D5}"/>
                </a:ext>
              </a:extLst>
            </p:cNvPr>
            <p:cNvSpPr/>
            <p:nvPr/>
          </p:nvSpPr>
          <p:spPr>
            <a:xfrm flipH="1">
              <a:off x="1896562" y="2066636"/>
              <a:ext cx="35469" cy="55028"/>
            </a:xfrm>
            <a:custGeom>
              <a:avLst/>
              <a:gdLst/>
              <a:ahLst/>
              <a:cxnLst/>
              <a:rect l="l" t="t" r="r" b="b"/>
              <a:pathLst>
                <a:path w="593" h="920" extrusionOk="0">
                  <a:moveTo>
                    <a:pt x="295" y="1"/>
                  </a:moveTo>
                  <a:cubicBezTo>
                    <a:pt x="135" y="1"/>
                    <a:pt x="1" y="206"/>
                    <a:pt x="1" y="462"/>
                  </a:cubicBezTo>
                  <a:cubicBezTo>
                    <a:pt x="1" y="714"/>
                    <a:pt x="135" y="919"/>
                    <a:pt x="295" y="919"/>
                  </a:cubicBezTo>
                  <a:cubicBezTo>
                    <a:pt x="459" y="919"/>
                    <a:pt x="592" y="714"/>
                    <a:pt x="592" y="462"/>
                  </a:cubicBezTo>
                  <a:cubicBezTo>
                    <a:pt x="592" y="206"/>
                    <a:pt x="459"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51;p60">
              <a:extLst>
                <a:ext uri="{FF2B5EF4-FFF2-40B4-BE49-F238E27FC236}">
                  <a16:creationId xmlns:a16="http://schemas.microsoft.com/office/drawing/2014/main" id="{1BB06AB6-BC75-4055-AFED-0591B36ADAF1}"/>
                </a:ext>
              </a:extLst>
            </p:cNvPr>
            <p:cNvSpPr/>
            <p:nvPr/>
          </p:nvSpPr>
          <p:spPr>
            <a:xfrm flipH="1">
              <a:off x="2024260" y="2080153"/>
              <a:ext cx="35469" cy="54968"/>
            </a:xfrm>
            <a:custGeom>
              <a:avLst/>
              <a:gdLst/>
              <a:ahLst/>
              <a:cxnLst/>
              <a:rect l="l" t="t" r="r" b="b"/>
              <a:pathLst>
                <a:path w="593" h="919" extrusionOk="0">
                  <a:moveTo>
                    <a:pt x="295" y="0"/>
                  </a:moveTo>
                  <a:cubicBezTo>
                    <a:pt x="135" y="0"/>
                    <a:pt x="1" y="205"/>
                    <a:pt x="1" y="458"/>
                  </a:cubicBezTo>
                  <a:cubicBezTo>
                    <a:pt x="1" y="714"/>
                    <a:pt x="135" y="919"/>
                    <a:pt x="295" y="919"/>
                  </a:cubicBezTo>
                  <a:cubicBezTo>
                    <a:pt x="459" y="919"/>
                    <a:pt x="592" y="714"/>
                    <a:pt x="592" y="458"/>
                  </a:cubicBezTo>
                  <a:cubicBezTo>
                    <a:pt x="592" y="205"/>
                    <a:pt x="45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2;p60">
              <a:extLst>
                <a:ext uri="{FF2B5EF4-FFF2-40B4-BE49-F238E27FC236}">
                  <a16:creationId xmlns:a16="http://schemas.microsoft.com/office/drawing/2014/main" id="{B2850063-974F-4D95-98D7-A6BED40BA8AD}"/>
                </a:ext>
              </a:extLst>
            </p:cNvPr>
            <p:cNvSpPr/>
            <p:nvPr/>
          </p:nvSpPr>
          <p:spPr>
            <a:xfrm flipH="1">
              <a:off x="1802417" y="1961547"/>
              <a:ext cx="146780" cy="62444"/>
            </a:xfrm>
            <a:custGeom>
              <a:avLst/>
              <a:gdLst/>
              <a:ahLst/>
              <a:cxnLst/>
              <a:rect l="l" t="t" r="r" b="b"/>
              <a:pathLst>
                <a:path w="2454" h="1044" extrusionOk="0">
                  <a:moveTo>
                    <a:pt x="1285" y="0"/>
                  </a:moveTo>
                  <a:cubicBezTo>
                    <a:pt x="458" y="0"/>
                    <a:pt x="1" y="1044"/>
                    <a:pt x="1" y="1044"/>
                  </a:cubicBezTo>
                  <a:lnTo>
                    <a:pt x="2454" y="640"/>
                  </a:lnTo>
                  <a:cubicBezTo>
                    <a:pt x="2009" y="169"/>
                    <a:pt x="1617"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53;p60">
              <a:extLst>
                <a:ext uri="{FF2B5EF4-FFF2-40B4-BE49-F238E27FC236}">
                  <a16:creationId xmlns:a16="http://schemas.microsoft.com/office/drawing/2014/main" id="{C7F6D2C7-DE96-4A2E-AAE8-55E3F1523823}"/>
                </a:ext>
              </a:extLst>
            </p:cNvPr>
            <p:cNvSpPr/>
            <p:nvPr/>
          </p:nvSpPr>
          <p:spPr>
            <a:xfrm flipH="1">
              <a:off x="2014090" y="1990077"/>
              <a:ext cx="124470" cy="60052"/>
            </a:xfrm>
            <a:custGeom>
              <a:avLst/>
              <a:gdLst/>
              <a:ahLst/>
              <a:cxnLst/>
              <a:rect l="l" t="t" r="r" b="b"/>
              <a:pathLst>
                <a:path w="2081" h="1004" extrusionOk="0">
                  <a:moveTo>
                    <a:pt x="1314" y="1"/>
                  </a:moveTo>
                  <a:cubicBezTo>
                    <a:pt x="987" y="1"/>
                    <a:pt x="552" y="236"/>
                    <a:pt x="1" y="1004"/>
                  </a:cubicBezTo>
                  <a:lnTo>
                    <a:pt x="2081" y="597"/>
                  </a:lnTo>
                  <a:cubicBezTo>
                    <a:pt x="2081" y="597"/>
                    <a:pt x="1835" y="1"/>
                    <a:pt x="1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54;p60">
              <a:extLst>
                <a:ext uri="{FF2B5EF4-FFF2-40B4-BE49-F238E27FC236}">
                  <a16:creationId xmlns:a16="http://schemas.microsoft.com/office/drawing/2014/main" id="{44EBE416-C25E-4844-AE90-9207B58F3E00}"/>
                </a:ext>
              </a:extLst>
            </p:cNvPr>
            <p:cNvSpPr/>
            <p:nvPr/>
          </p:nvSpPr>
          <p:spPr>
            <a:xfrm flipH="1">
              <a:off x="1695715" y="2308931"/>
              <a:ext cx="97734" cy="96358"/>
            </a:xfrm>
            <a:custGeom>
              <a:avLst/>
              <a:gdLst/>
              <a:ahLst/>
              <a:cxnLst/>
              <a:rect l="l" t="t" r="r" b="b"/>
              <a:pathLst>
                <a:path w="1634" h="1611" extrusionOk="0">
                  <a:moveTo>
                    <a:pt x="1633" y="1"/>
                  </a:moveTo>
                  <a:lnTo>
                    <a:pt x="328" y="619"/>
                  </a:lnTo>
                  <a:lnTo>
                    <a:pt x="0" y="1610"/>
                  </a:lnTo>
                  <a:lnTo>
                    <a:pt x="1633" y="1"/>
                  </a:lnTo>
                  <a:close/>
                </a:path>
              </a:pathLst>
            </a:custGeom>
            <a:solidFill>
              <a:srgbClr val="D89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5;p60">
              <a:extLst>
                <a:ext uri="{FF2B5EF4-FFF2-40B4-BE49-F238E27FC236}">
                  <a16:creationId xmlns:a16="http://schemas.microsoft.com/office/drawing/2014/main" id="{EFD750CF-4663-47B8-A25B-8958655B8C9B}"/>
                </a:ext>
              </a:extLst>
            </p:cNvPr>
            <p:cNvSpPr/>
            <p:nvPr/>
          </p:nvSpPr>
          <p:spPr>
            <a:xfrm flipH="1">
              <a:off x="1656296" y="2626289"/>
              <a:ext cx="241403" cy="76440"/>
            </a:xfrm>
            <a:custGeom>
              <a:avLst/>
              <a:gdLst/>
              <a:ahLst/>
              <a:cxnLst/>
              <a:rect l="l" t="t" r="r" b="b"/>
              <a:pathLst>
                <a:path w="4036" h="1278" extrusionOk="0">
                  <a:moveTo>
                    <a:pt x="4035" y="0"/>
                  </a:moveTo>
                  <a:lnTo>
                    <a:pt x="4035" y="0"/>
                  </a:lnTo>
                  <a:cubicBezTo>
                    <a:pt x="3305" y="127"/>
                    <a:pt x="2588" y="301"/>
                    <a:pt x="1873" y="489"/>
                  </a:cubicBezTo>
                  <a:lnTo>
                    <a:pt x="1825" y="503"/>
                  </a:lnTo>
                  <a:lnTo>
                    <a:pt x="1805" y="554"/>
                  </a:lnTo>
                  <a:cubicBezTo>
                    <a:pt x="1760" y="663"/>
                    <a:pt x="1709" y="776"/>
                    <a:pt x="1648" y="875"/>
                  </a:cubicBezTo>
                  <a:cubicBezTo>
                    <a:pt x="1590" y="970"/>
                    <a:pt x="1508" y="1069"/>
                    <a:pt x="1440" y="1080"/>
                  </a:cubicBezTo>
                  <a:cubicBezTo>
                    <a:pt x="1434" y="1082"/>
                    <a:pt x="1427" y="1084"/>
                    <a:pt x="1421" y="1084"/>
                  </a:cubicBezTo>
                  <a:cubicBezTo>
                    <a:pt x="1369" y="1084"/>
                    <a:pt x="1299" y="1017"/>
                    <a:pt x="1245" y="933"/>
                  </a:cubicBezTo>
                  <a:cubicBezTo>
                    <a:pt x="1183" y="831"/>
                    <a:pt x="1136" y="721"/>
                    <a:pt x="1087" y="605"/>
                  </a:cubicBezTo>
                  <a:lnTo>
                    <a:pt x="1071" y="560"/>
                  </a:lnTo>
                  <a:lnTo>
                    <a:pt x="1030" y="557"/>
                  </a:lnTo>
                  <a:cubicBezTo>
                    <a:pt x="688" y="530"/>
                    <a:pt x="346" y="513"/>
                    <a:pt x="1" y="509"/>
                  </a:cubicBezTo>
                  <a:lnTo>
                    <a:pt x="1" y="509"/>
                  </a:lnTo>
                  <a:cubicBezTo>
                    <a:pt x="320" y="581"/>
                    <a:pt x="642" y="640"/>
                    <a:pt x="964" y="690"/>
                  </a:cubicBezTo>
                  <a:lnTo>
                    <a:pt x="964" y="690"/>
                  </a:lnTo>
                  <a:cubicBezTo>
                    <a:pt x="1000" y="800"/>
                    <a:pt x="1033" y="912"/>
                    <a:pt x="1091" y="1022"/>
                  </a:cubicBezTo>
                  <a:cubicBezTo>
                    <a:pt x="1132" y="1080"/>
                    <a:pt x="1163" y="1145"/>
                    <a:pt x="1227" y="1196"/>
                  </a:cubicBezTo>
                  <a:cubicBezTo>
                    <a:pt x="1272" y="1238"/>
                    <a:pt x="1349" y="1277"/>
                    <a:pt x="1428" y="1277"/>
                  </a:cubicBezTo>
                  <a:cubicBezTo>
                    <a:pt x="1445" y="1277"/>
                    <a:pt x="1463" y="1275"/>
                    <a:pt x="1481" y="1271"/>
                  </a:cubicBezTo>
                  <a:cubicBezTo>
                    <a:pt x="1668" y="1227"/>
                    <a:pt x="1743" y="1090"/>
                    <a:pt x="1822" y="984"/>
                  </a:cubicBezTo>
                  <a:cubicBezTo>
                    <a:pt x="1884" y="883"/>
                    <a:pt x="1933" y="783"/>
                    <a:pt x="1977" y="673"/>
                  </a:cubicBezTo>
                  <a:lnTo>
                    <a:pt x="1977" y="673"/>
                  </a:lnTo>
                  <a:cubicBezTo>
                    <a:pt x="2671" y="476"/>
                    <a:pt x="3358" y="261"/>
                    <a:pt x="4035"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6;p60">
              <a:extLst>
                <a:ext uri="{FF2B5EF4-FFF2-40B4-BE49-F238E27FC236}">
                  <a16:creationId xmlns:a16="http://schemas.microsoft.com/office/drawing/2014/main" id="{12F7411A-5D73-43EB-9CE2-985E16656FFE}"/>
                </a:ext>
              </a:extLst>
            </p:cNvPr>
            <p:cNvSpPr/>
            <p:nvPr/>
          </p:nvSpPr>
          <p:spPr>
            <a:xfrm flipH="1">
              <a:off x="1470765" y="2900523"/>
              <a:ext cx="62384" cy="127520"/>
            </a:xfrm>
            <a:custGeom>
              <a:avLst/>
              <a:gdLst/>
              <a:ahLst/>
              <a:cxnLst/>
              <a:rect l="l" t="t" r="r" b="b"/>
              <a:pathLst>
                <a:path w="1043" h="2132" extrusionOk="0">
                  <a:moveTo>
                    <a:pt x="1" y="0"/>
                  </a:moveTo>
                  <a:lnTo>
                    <a:pt x="1" y="0"/>
                  </a:lnTo>
                  <a:cubicBezTo>
                    <a:pt x="212" y="663"/>
                    <a:pt x="475" y="1301"/>
                    <a:pt x="711" y="1944"/>
                  </a:cubicBezTo>
                  <a:lnTo>
                    <a:pt x="780" y="2132"/>
                  </a:lnTo>
                  <a:lnTo>
                    <a:pt x="882" y="1971"/>
                  </a:lnTo>
                  <a:cubicBezTo>
                    <a:pt x="1029" y="1742"/>
                    <a:pt x="1043" y="1500"/>
                    <a:pt x="1039" y="1271"/>
                  </a:cubicBezTo>
                  <a:cubicBezTo>
                    <a:pt x="1035" y="1038"/>
                    <a:pt x="998" y="813"/>
                    <a:pt x="933" y="594"/>
                  </a:cubicBezTo>
                  <a:cubicBezTo>
                    <a:pt x="933" y="820"/>
                    <a:pt x="926" y="1045"/>
                    <a:pt x="906" y="1263"/>
                  </a:cubicBezTo>
                  <a:cubicBezTo>
                    <a:pt x="889" y="1400"/>
                    <a:pt x="864" y="1540"/>
                    <a:pt x="821" y="1662"/>
                  </a:cubicBezTo>
                  <a:lnTo>
                    <a:pt x="821" y="1662"/>
                  </a:lnTo>
                  <a:cubicBezTo>
                    <a:pt x="612" y="1078"/>
                    <a:pt x="341" y="520"/>
                    <a:pt x="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7;p60">
              <a:extLst>
                <a:ext uri="{FF2B5EF4-FFF2-40B4-BE49-F238E27FC236}">
                  <a16:creationId xmlns:a16="http://schemas.microsoft.com/office/drawing/2014/main" id="{62FA7CF5-E2D8-4827-9058-580CCE92FB6B}"/>
                </a:ext>
              </a:extLst>
            </p:cNvPr>
            <p:cNvSpPr/>
            <p:nvPr/>
          </p:nvSpPr>
          <p:spPr>
            <a:xfrm flipH="1">
              <a:off x="1500611" y="2990180"/>
              <a:ext cx="61726" cy="32538"/>
            </a:xfrm>
            <a:custGeom>
              <a:avLst/>
              <a:gdLst/>
              <a:ahLst/>
              <a:cxnLst/>
              <a:rect l="l" t="t" r="r" b="b"/>
              <a:pathLst>
                <a:path w="1032" h="544" extrusionOk="0">
                  <a:moveTo>
                    <a:pt x="22" y="0"/>
                  </a:moveTo>
                  <a:cubicBezTo>
                    <a:pt x="15" y="0"/>
                    <a:pt x="8" y="0"/>
                    <a:pt x="0" y="1"/>
                  </a:cubicBezTo>
                  <a:cubicBezTo>
                    <a:pt x="76" y="76"/>
                    <a:pt x="153" y="130"/>
                    <a:pt x="232" y="188"/>
                  </a:cubicBezTo>
                  <a:cubicBezTo>
                    <a:pt x="311" y="247"/>
                    <a:pt x="396" y="291"/>
                    <a:pt x="478" y="338"/>
                  </a:cubicBezTo>
                  <a:cubicBezTo>
                    <a:pt x="649" y="428"/>
                    <a:pt x="827" y="506"/>
                    <a:pt x="1031" y="543"/>
                  </a:cubicBezTo>
                  <a:cubicBezTo>
                    <a:pt x="909" y="370"/>
                    <a:pt x="748" y="256"/>
                    <a:pt x="577" y="158"/>
                  </a:cubicBezTo>
                  <a:cubicBezTo>
                    <a:pt x="489" y="113"/>
                    <a:pt x="399" y="72"/>
                    <a:pt x="301" y="45"/>
                  </a:cubicBezTo>
                  <a:cubicBezTo>
                    <a:pt x="212" y="20"/>
                    <a:pt x="120" y="0"/>
                    <a:pt x="2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8;p60">
              <a:extLst>
                <a:ext uri="{FF2B5EF4-FFF2-40B4-BE49-F238E27FC236}">
                  <a16:creationId xmlns:a16="http://schemas.microsoft.com/office/drawing/2014/main" id="{7BA2C586-0989-4A49-BE84-94212DB230F2}"/>
                </a:ext>
              </a:extLst>
            </p:cNvPr>
            <p:cNvSpPr/>
            <p:nvPr/>
          </p:nvSpPr>
          <p:spPr>
            <a:xfrm flipH="1">
              <a:off x="1662437" y="3252930"/>
              <a:ext cx="1250320" cy="202525"/>
            </a:xfrm>
            <a:custGeom>
              <a:avLst/>
              <a:gdLst/>
              <a:ahLst/>
              <a:cxnLst/>
              <a:rect l="l" t="t" r="r" b="b"/>
              <a:pathLst>
                <a:path w="20904" h="3386" extrusionOk="0">
                  <a:moveTo>
                    <a:pt x="6454" y="0"/>
                  </a:moveTo>
                  <a:lnTo>
                    <a:pt x="0" y="2590"/>
                  </a:lnTo>
                  <a:lnTo>
                    <a:pt x="0" y="3198"/>
                  </a:lnTo>
                  <a:lnTo>
                    <a:pt x="14594" y="3386"/>
                  </a:lnTo>
                  <a:lnTo>
                    <a:pt x="20792" y="176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9;p60">
              <a:extLst>
                <a:ext uri="{FF2B5EF4-FFF2-40B4-BE49-F238E27FC236}">
                  <a16:creationId xmlns:a16="http://schemas.microsoft.com/office/drawing/2014/main" id="{86E46698-CCBD-4B59-861C-DA4DA08238D7}"/>
                </a:ext>
              </a:extLst>
            </p:cNvPr>
            <p:cNvSpPr/>
            <p:nvPr/>
          </p:nvSpPr>
          <p:spPr>
            <a:xfrm flipH="1">
              <a:off x="1662437" y="3252930"/>
              <a:ext cx="1250320" cy="171482"/>
            </a:xfrm>
            <a:custGeom>
              <a:avLst/>
              <a:gdLst/>
              <a:ahLst/>
              <a:cxnLst/>
              <a:rect l="l" t="t" r="r" b="b"/>
              <a:pathLst>
                <a:path w="20904" h="2867" extrusionOk="0">
                  <a:moveTo>
                    <a:pt x="6454" y="0"/>
                  </a:moveTo>
                  <a:lnTo>
                    <a:pt x="0" y="2590"/>
                  </a:lnTo>
                  <a:lnTo>
                    <a:pt x="13378" y="2791"/>
                  </a:lnTo>
                  <a:lnTo>
                    <a:pt x="14670" y="2867"/>
                  </a:lnTo>
                  <a:lnTo>
                    <a:pt x="20833" y="135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0;p60">
              <a:extLst>
                <a:ext uri="{FF2B5EF4-FFF2-40B4-BE49-F238E27FC236}">
                  <a16:creationId xmlns:a16="http://schemas.microsoft.com/office/drawing/2014/main" id="{442FAF6D-2B66-4662-AE1B-A54B36A84884}"/>
                </a:ext>
              </a:extLst>
            </p:cNvPr>
            <p:cNvSpPr/>
            <p:nvPr/>
          </p:nvSpPr>
          <p:spPr>
            <a:xfrm flipH="1">
              <a:off x="1176500" y="3170465"/>
              <a:ext cx="1036252" cy="315750"/>
            </a:xfrm>
            <a:custGeom>
              <a:avLst/>
              <a:gdLst/>
              <a:ahLst/>
              <a:cxnLst/>
              <a:rect l="l" t="t" r="r" b="b"/>
              <a:pathLst>
                <a:path w="17325" h="5279" extrusionOk="0">
                  <a:moveTo>
                    <a:pt x="16166" y="0"/>
                  </a:moveTo>
                  <a:lnTo>
                    <a:pt x="4192" y="4072"/>
                  </a:lnTo>
                  <a:lnTo>
                    <a:pt x="1" y="4072"/>
                  </a:lnTo>
                  <a:cubicBezTo>
                    <a:pt x="1" y="4072"/>
                    <a:pt x="603" y="5279"/>
                    <a:pt x="2306" y="5279"/>
                  </a:cubicBezTo>
                  <a:cubicBezTo>
                    <a:pt x="2896" y="5279"/>
                    <a:pt x="3620" y="5133"/>
                    <a:pt x="4496" y="4742"/>
                  </a:cubicBezTo>
                  <a:cubicBezTo>
                    <a:pt x="7476" y="4499"/>
                    <a:pt x="17324" y="2125"/>
                    <a:pt x="17324" y="2125"/>
                  </a:cubicBezTo>
                  <a:lnTo>
                    <a:pt x="16166"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1;p60">
              <a:extLst>
                <a:ext uri="{FF2B5EF4-FFF2-40B4-BE49-F238E27FC236}">
                  <a16:creationId xmlns:a16="http://schemas.microsoft.com/office/drawing/2014/main" id="{51616A28-B8D8-4882-9E85-6B84AA8323DF}"/>
                </a:ext>
              </a:extLst>
            </p:cNvPr>
            <p:cNvSpPr/>
            <p:nvPr/>
          </p:nvSpPr>
          <p:spPr>
            <a:xfrm flipH="1">
              <a:off x="2112518" y="2856980"/>
              <a:ext cx="1215809" cy="562955"/>
            </a:xfrm>
            <a:custGeom>
              <a:avLst/>
              <a:gdLst/>
              <a:ahLst/>
              <a:cxnLst/>
              <a:rect l="l" t="t" r="r" b="b"/>
              <a:pathLst>
                <a:path w="20327" h="9412" extrusionOk="0">
                  <a:moveTo>
                    <a:pt x="0" y="0"/>
                  </a:moveTo>
                  <a:lnTo>
                    <a:pt x="6361" y="9227"/>
                  </a:lnTo>
                  <a:lnTo>
                    <a:pt x="20326" y="9411"/>
                  </a:lnTo>
                  <a:lnTo>
                    <a:pt x="14898" y="1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830;p82">
            <a:extLst>
              <a:ext uri="{FF2B5EF4-FFF2-40B4-BE49-F238E27FC236}">
                <a16:creationId xmlns:a16="http://schemas.microsoft.com/office/drawing/2014/main" id="{FA2D9E92-BD40-4844-8729-FD96616B0F20}"/>
              </a:ext>
            </a:extLst>
          </p:cNvPr>
          <p:cNvGrpSpPr/>
          <p:nvPr/>
        </p:nvGrpSpPr>
        <p:grpSpPr>
          <a:xfrm rot="-790651" flipH="1">
            <a:off x="2893791" y="218907"/>
            <a:ext cx="998591" cy="514276"/>
            <a:chOff x="1255637" y="720502"/>
            <a:chExt cx="761125" cy="522000"/>
          </a:xfrm>
        </p:grpSpPr>
        <p:sp>
          <p:nvSpPr>
            <p:cNvPr id="32" name="Google Shape;1831;p82">
              <a:extLst>
                <a:ext uri="{FF2B5EF4-FFF2-40B4-BE49-F238E27FC236}">
                  <a16:creationId xmlns:a16="http://schemas.microsoft.com/office/drawing/2014/main" id="{780331B2-9CC0-49DF-A1F3-CB9133BD085F}"/>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2;p82">
              <a:extLst>
                <a:ext uri="{FF2B5EF4-FFF2-40B4-BE49-F238E27FC236}">
                  <a16:creationId xmlns:a16="http://schemas.microsoft.com/office/drawing/2014/main" id="{C3EB6225-81EE-4418-A124-4D1FAD22EDFB}"/>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33;p82">
              <a:extLst>
                <a:ext uri="{FF2B5EF4-FFF2-40B4-BE49-F238E27FC236}">
                  <a16:creationId xmlns:a16="http://schemas.microsoft.com/office/drawing/2014/main" id="{BB5B0756-AFB0-47BE-8CEC-8C94063FD773}"/>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34;p82">
              <a:extLst>
                <a:ext uri="{FF2B5EF4-FFF2-40B4-BE49-F238E27FC236}">
                  <a16:creationId xmlns:a16="http://schemas.microsoft.com/office/drawing/2014/main" id="{D8909A65-5BBB-4D2A-90CB-3B146479FAB0}"/>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35;p82">
              <a:extLst>
                <a:ext uri="{FF2B5EF4-FFF2-40B4-BE49-F238E27FC236}">
                  <a16:creationId xmlns:a16="http://schemas.microsoft.com/office/drawing/2014/main" id="{80A92EB8-9A13-4666-80AF-1E0D879E4023}"/>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349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E49CBB7-C986-4005-81D3-5244F59A6DCE}"/>
              </a:ext>
            </a:extLst>
          </p:cNvPr>
          <p:cNvPicPr>
            <a:picLocks noChangeAspect="1"/>
          </p:cNvPicPr>
          <p:nvPr/>
        </p:nvPicPr>
        <p:blipFill>
          <a:blip r:embed="rId3"/>
          <a:stretch>
            <a:fillRect/>
          </a:stretch>
        </p:blipFill>
        <p:spPr>
          <a:xfrm>
            <a:off x="515155" y="503001"/>
            <a:ext cx="8113690" cy="4137498"/>
          </a:xfrm>
          <a:prstGeom prst="rect">
            <a:avLst/>
          </a:prstGeom>
        </p:spPr>
      </p:pic>
      <p:grpSp>
        <p:nvGrpSpPr>
          <p:cNvPr id="4" name="Google Shape;683;p56">
            <a:extLst>
              <a:ext uri="{FF2B5EF4-FFF2-40B4-BE49-F238E27FC236}">
                <a16:creationId xmlns:a16="http://schemas.microsoft.com/office/drawing/2014/main" id="{2F2C25D4-2115-4A05-B67D-8FD63F598C9E}"/>
              </a:ext>
            </a:extLst>
          </p:cNvPr>
          <p:cNvGrpSpPr/>
          <p:nvPr/>
        </p:nvGrpSpPr>
        <p:grpSpPr>
          <a:xfrm>
            <a:off x="6174279" y="149173"/>
            <a:ext cx="2204413" cy="1233262"/>
            <a:chOff x="1552150" y="303550"/>
            <a:chExt cx="6018600" cy="828456"/>
          </a:xfrm>
        </p:grpSpPr>
        <p:sp>
          <p:nvSpPr>
            <p:cNvPr id="5"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6336685" y="160216"/>
            <a:ext cx="1879600" cy="1015663"/>
          </a:xfrm>
          <a:prstGeom prst="rect">
            <a:avLst/>
          </a:prstGeom>
        </p:spPr>
        <p:txBody>
          <a:bodyPr wrap="square">
            <a:spAutoFit/>
          </a:bodyPr>
          <a:lstStyle/>
          <a:p>
            <a:pPr algn="ctr"/>
            <a:r>
              <a:rPr lang="hr-HR" sz="1200" b="1" dirty="0" smtClean="0">
                <a:latin typeface="Barlow" panose="020B0604020202020204" charset="-18"/>
              </a:rPr>
              <a:t>Klikom </a:t>
            </a:r>
            <a:r>
              <a:rPr lang="hr-HR" sz="1200" b="1" dirty="0">
                <a:latin typeface="Barlow" panose="020B0604020202020204" charset="-18"/>
              </a:rPr>
              <a:t>na gumb Otvori u stupcu Karta moguće je vidjeti lokaciju na kojoj se održava dodatna provjera. </a:t>
            </a:r>
          </a:p>
        </p:txBody>
      </p:sp>
    </p:spTree>
    <p:extLst>
      <p:ext uri="{BB962C8B-B14F-4D97-AF65-F5344CB8AC3E}">
        <p14:creationId xmlns:p14="http://schemas.microsoft.com/office/powerpoint/2010/main" val="4558242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184728" y="1109456"/>
            <a:ext cx="5522922" cy="3665743"/>
          </a:xfrm>
          <a:prstGeom prst="rect">
            <a:avLst/>
          </a:prstGeom>
        </p:spPr>
        <p:txBody>
          <a:bodyPr spcFirstLastPara="1" wrap="square" lIns="91425" tIns="182875" rIns="91425" bIns="0" anchor="ctr" anchorCtr="0">
            <a:noAutofit/>
          </a:bodyPr>
          <a:lstStyle/>
          <a:p>
            <a:pPr marL="0" lvl="0" indent="0" algn="just" rtl="0">
              <a:spcBef>
                <a:spcPts val="0"/>
              </a:spcBef>
              <a:spcAft>
                <a:spcPts val="1600"/>
              </a:spcAft>
              <a:buNone/>
            </a:pPr>
            <a:r>
              <a:rPr lang="hr-HR" sz="1500" dirty="0">
                <a:effectLst>
                  <a:outerShdw blurRad="38100" dist="38100" dir="2700000" algn="tl">
                    <a:srgbClr val="000000">
                      <a:alpha val="43137"/>
                    </a:srgbClr>
                  </a:outerShdw>
                </a:effectLst>
              </a:rPr>
              <a:t>Korisnik </a:t>
            </a:r>
            <a:r>
              <a:rPr lang="en-US" sz="1500" dirty="0" err="1">
                <a:effectLst>
                  <a:outerShdw blurRad="38100" dist="38100" dir="2700000" algn="tl">
                    <a:srgbClr val="000000">
                      <a:alpha val="43137"/>
                    </a:srgbClr>
                  </a:outerShdw>
                </a:effectLst>
              </a:rPr>
              <a:t>može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vidjeti</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popis</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obrazovnih</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programa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prijavio</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bodove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ostvario</a:t>
            </a:r>
            <a:r>
              <a:rPr lang="en-US" sz="1500" dirty="0">
                <a:effectLst>
                  <a:outerShdw blurRad="38100" dist="38100" dir="2700000" algn="tl">
                    <a:srgbClr val="000000">
                      <a:alpha val="43137"/>
                    </a:srgbClr>
                  </a:outerShdw>
                </a:effectLst>
              </a:rPr>
              <a:t> po </a:t>
            </a:r>
            <a:r>
              <a:rPr lang="en-US" sz="1500" dirty="0" err="1">
                <a:effectLst>
                  <a:outerShdw blurRad="38100" dist="38100" dir="2700000" algn="tl">
                    <a:srgbClr val="000000">
                      <a:alpha val="43137"/>
                    </a:srgbClr>
                  </a:outerShdw>
                </a:effectLst>
              </a:rPr>
              <a:t>pojedinom</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programu</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trenutačni</a:t>
            </a:r>
            <a:r>
              <a:rPr lang="en-US" sz="1500" b="1" dirty="0">
                <a:effectLst>
                  <a:outerShdw blurRad="38100" dist="38100" dir="2700000" algn="tl">
                    <a:srgbClr val="000000">
                      <a:alpha val="43137"/>
                    </a:srgbClr>
                  </a:outerShdw>
                </a:effectLst>
              </a:rPr>
              <a:t> rang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upisnu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kvotu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zadovoljava</a:t>
            </a:r>
            <a:r>
              <a:rPr lang="en-US" sz="1500" b="1" dirty="0">
                <a:effectLst>
                  <a:outerShdw blurRad="38100" dist="38100" dir="2700000" algn="tl">
                    <a:srgbClr val="000000">
                      <a:alpha val="43137"/>
                    </a:srgbClr>
                  </a:outerShdw>
                </a:effectLst>
              </a:rPr>
              <a:t> li </a:t>
            </a:r>
            <a:r>
              <a:rPr lang="en-US" sz="1500" b="1" dirty="0" err="1">
                <a:effectLst>
                  <a:outerShdw blurRad="38100" dist="38100" dir="2700000" algn="tl">
                    <a:srgbClr val="000000">
                      <a:alpha val="43137"/>
                    </a:srgbClr>
                  </a:outerShdw>
                </a:effectLst>
              </a:rPr>
              <a:t>preduvjete</a:t>
            </a:r>
            <a:r>
              <a:rPr lang="en-US" sz="1500" b="1" dirty="0">
                <a:effectLst>
                  <a:outerShdw blurRad="38100" dist="38100" dir="2700000" algn="tl">
                    <a:srgbClr val="000000">
                      <a:alpha val="43137"/>
                    </a:srgbClr>
                  </a:outerShdw>
                </a:effectLst>
              </a:rPr>
              <a:t> za </a:t>
            </a:r>
            <a:r>
              <a:rPr lang="en-US" sz="1500" b="1" dirty="0" err="1">
                <a:effectLst>
                  <a:outerShdw blurRad="38100" dist="38100" dir="2700000" algn="tl">
                    <a:srgbClr val="000000">
                      <a:alpha val="43137"/>
                    </a:srgbClr>
                  </a:outerShdw>
                </a:effectLst>
              </a:rPr>
              <a:t>upis</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najbolji</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odabir</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 koji se </a:t>
            </a:r>
            <a:r>
              <a:rPr lang="en-US" sz="1500" dirty="0" err="1">
                <a:effectLst>
                  <a:outerShdw blurRad="38100" dist="38100" dir="2700000" algn="tl">
                    <a:srgbClr val="000000">
                      <a:alpha val="43137"/>
                    </a:srgbClr>
                  </a:outerShdw>
                </a:effectLst>
              </a:rPr>
              <a:t>nalazi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najviše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njegovoj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 u </a:t>
            </a:r>
            <a:r>
              <a:rPr lang="en-US" sz="1500" dirty="0" err="1">
                <a:effectLst>
                  <a:outerShdw blurRad="38100" dist="38100" dir="2700000" algn="tl">
                    <a:srgbClr val="000000">
                      <a:alpha val="43137"/>
                    </a:srgbClr>
                  </a:outerShdw>
                </a:effectLst>
              </a:rPr>
              <a:t>kojem</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trenutačno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unutar</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upisne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kvote</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podatke</a:t>
            </a:r>
            <a:r>
              <a:rPr lang="en-US" sz="1500" b="1" dirty="0">
                <a:effectLst>
                  <a:outerShdw blurRad="38100" dist="38100" dir="2700000" algn="tl">
                    <a:srgbClr val="000000">
                      <a:alpha val="43137"/>
                    </a:srgbClr>
                  </a:outerShdw>
                </a:effectLst>
              </a:rPr>
              <a:t> o </a:t>
            </a:r>
            <a:r>
              <a:rPr lang="en-US" sz="1500" b="1" dirty="0" err="1">
                <a:effectLst>
                  <a:outerShdw blurRad="38100" dist="38100" dir="2700000" algn="tl">
                    <a:srgbClr val="000000">
                      <a:alpha val="43137"/>
                    </a:srgbClr>
                  </a:outerShdw>
                </a:effectLst>
              </a:rPr>
              <a:t>upisnoj</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kvoti</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za </a:t>
            </a:r>
            <a:r>
              <a:rPr lang="en-US" sz="1500" dirty="0" err="1">
                <a:effectLst>
                  <a:outerShdw blurRad="38100" dist="38100" dir="2700000" algn="tl">
                    <a:srgbClr val="000000">
                      <a:alpha val="43137"/>
                    </a:srgbClr>
                  </a:outerShdw>
                </a:effectLst>
              </a:rPr>
              <a:t>pojedini</a:t>
            </a:r>
            <a:r>
              <a:rPr lang="en-US" sz="1500" dirty="0">
                <a:effectLst>
                  <a:outerShdw blurRad="38100" dist="38100" dir="2700000" algn="tl">
                    <a:srgbClr val="000000">
                      <a:alpha val="43137"/>
                    </a:srgbClr>
                  </a:outerShdw>
                </a:effectLst>
              </a:rPr>
              <a:t> program, </a:t>
            </a:r>
            <a:r>
              <a:rPr lang="en-US" sz="1500" b="1" dirty="0" err="1">
                <a:effectLst>
                  <a:outerShdw blurRad="38100" dist="38100" dir="2700000" algn="tl">
                    <a:srgbClr val="000000">
                      <a:alpha val="43137"/>
                    </a:srgbClr>
                  </a:outerShdw>
                </a:effectLst>
              </a:rPr>
              <a:t>strukturu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bodova</a:t>
            </a:r>
            <a:r>
              <a:rPr lang="en-US" sz="1500" b="1"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te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cijelu</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ljestvicu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poretka</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za </a:t>
            </a:r>
            <a:r>
              <a:rPr lang="en-US" sz="1500" dirty="0" err="1">
                <a:effectLst>
                  <a:outerShdw blurRad="38100" dist="38100" dir="2700000" algn="tl">
                    <a:srgbClr val="000000">
                      <a:alpha val="43137"/>
                    </a:srgbClr>
                  </a:outerShdw>
                </a:effectLst>
              </a:rPr>
              <a:t>svaki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odabrani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a:t>
            </a:r>
            <a:r>
              <a:rPr lang="en-US" sz="1500" dirty="0" smtClean="0">
                <a:effectLst>
                  <a:outerShdw blurRad="38100" dist="38100" dir="2700000" algn="tl">
                    <a:srgbClr val="000000">
                      <a:alpha val="43137"/>
                    </a:srgbClr>
                  </a:outerShdw>
                </a:effectLst>
              </a:rPr>
              <a:t>.</a:t>
            </a:r>
            <a:endParaRPr lang="hr-HR" sz="1500" dirty="0">
              <a:effectLst>
                <a:outerShdw blurRad="38100" dist="38100" dir="2700000" algn="tl">
                  <a:srgbClr val="000000">
                    <a:alpha val="43137"/>
                  </a:srgbClr>
                </a:outerShdw>
              </a:effectLst>
            </a:endParaRPr>
          </a:p>
          <a:p>
            <a:pPr marL="0" lvl="0" indent="0" algn="just">
              <a:spcAft>
                <a:spcPts val="1600"/>
              </a:spcAft>
              <a:buNone/>
            </a:pPr>
            <a:r>
              <a:rPr lang="en-US" sz="1500" dirty="0">
                <a:effectLst>
                  <a:outerShdw blurRad="38100" dist="38100" dir="2700000" algn="tl">
                    <a:srgbClr val="000000">
                      <a:alpha val="43137"/>
                    </a:srgbClr>
                  </a:outerShdw>
                </a:effectLst>
              </a:rPr>
              <a:t>Korisnik </a:t>
            </a:r>
            <a:r>
              <a:rPr lang="en-US" sz="1500" dirty="0" err="1">
                <a:effectLst>
                  <a:outerShdw blurRad="38100" dist="38100" dir="2700000" algn="tl">
                    <a:srgbClr val="000000">
                      <a:alpha val="43137"/>
                    </a:srgbClr>
                  </a:outerShdw>
                </a:effectLst>
              </a:rPr>
              <a:t>će</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naći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konačnoj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samo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jednoga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obrazovnog</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programa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kojem</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nalazi</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sklopu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upisne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kvote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a:t>
            </a:r>
            <a:r>
              <a:rPr lang="en-US" sz="1500" dirty="0">
                <a:effectLst>
                  <a:outerShdw blurRad="38100" dist="38100" dir="2700000" algn="tl">
                    <a:srgbClr val="000000">
                      <a:alpha val="43137"/>
                    </a:srgbClr>
                  </a:outerShdw>
                </a:effectLst>
              </a:rPr>
              <a:t> to </a:t>
            </a:r>
            <a:r>
              <a:rPr lang="en-US" sz="1500" dirty="0" err="1">
                <a:effectLst>
                  <a:outerShdw blurRad="38100" dist="38100" dir="2700000" algn="tl">
                    <a:srgbClr val="000000">
                      <a:alpha val="43137"/>
                    </a:srgbClr>
                  </a:outerShdw>
                </a:effectLst>
              </a:rPr>
              <a:t>onoga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koji</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najviše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njegovoj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listi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 </a:t>
            </a:r>
            <a:r>
              <a:rPr lang="hr-HR" sz="1500" dirty="0" smtClean="0">
                <a:effectLst>
                  <a:outerShdw blurRad="38100" dist="38100" dir="2700000" algn="tl">
                    <a:srgbClr val="000000">
                      <a:alpha val="43137"/>
                    </a:srgbClr>
                  </a:outerShdw>
                </a:effectLst>
              </a:rPr>
              <a:t>Sa </a:t>
            </a:r>
            <a:r>
              <a:rPr lang="en-US" sz="1500" dirty="0" err="1" smtClean="0">
                <a:effectLst>
                  <a:outerShdw blurRad="38100" dist="38100" dir="2700000" algn="tl">
                    <a:srgbClr val="000000">
                      <a:alpha val="43137"/>
                    </a:srgbClr>
                  </a:outerShdw>
                </a:effectLst>
              </a:rPr>
              <a:t>svih</a:t>
            </a:r>
            <a:r>
              <a:rPr lang="en-US" sz="1500" dirty="0" smtClean="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ostalih</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poredaka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nižega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briše</a:t>
            </a:r>
            <a:r>
              <a:rPr lang="en-US" sz="1500" dirty="0">
                <a:effectLst>
                  <a:outerShdw blurRad="38100" dist="38100" dir="2700000" algn="tl">
                    <a:srgbClr val="000000">
                      <a:alpha val="43137"/>
                    </a:srgbClr>
                  </a:outerShdw>
                </a:effectLst>
              </a:rPr>
              <a:t>, no </a:t>
            </a:r>
            <a:r>
              <a:rPr lang="en-US" sz="1500" dirty="0" err="1">
                <a:effectLst>
                  <a:outerShdw blurRad="38100" dist="38100" dir="2700000" algn="tl">
                    <a:srgbClr val="000000">
                      <a:alpha val="43137"/>
                    </a:srgbClr>
                  </a:outerShdw>
                </a:effectLst>
              </a:rPr>
              <a:t>može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vidjeti</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Mogući</a:t>
            </a:r>
            <a:r>
              <a:rPr lang="en-US" sz="1500" b="1" dirty="0">
                <a:effectLst>
                  <a:outerShdw blurRad="38100" dist="38100" dir="2700000" algn="tl">
                    <a:srgbClr val="000000">
                      <a:alpha val="43137"/>
                    </a:srgbClr>
                  </a:outerShdw>
                </a:effectLst>
              </a:rPr>
              <a:t> rang </a:t>
            </a:r>
            <a:r>
              <a:rPr lang="en-US" sz="1500" dirty="0" err="1">
                <a:effectLst>
                  <a:outerShdw blurRad="38100" dist="38100" dir="2700000" algn="tl">
                    <a:srgbClr val="000000">
                      <a:alpha val="43137"/>
                    </a:srgbClr>
                  </a:outerShdw>
                </a:effectLst>
              </a:rPr>
              <a:t>prema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bodovima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koji</a:t>
            </a:r>
            <a:r>
              <a:rPr lang="en-US" sz="1500" dirty="0">
                <a:effectLst>
                  <a:outerShdw blurRad="38100" dist="38100" dir="2700000" algn="tl">
                    <a:srgbClr val="000000">
                      <a:alpha val="43137"/>
                    </a:srgbClr>
                  </a:outerShdw>
                </a:effectLst>
              </a:rPr>
              <a:t> bi </a:t>
            </a:r>
            <a:r>
              <a:rPr lang="en-US" sz="1500" dirty="0" err="1">
                <a:effectLst>
                  <a:outerShdw blurRad="38100" dist="38100" dir="2700000" algn="tl">
                    <a:srgbClr val="000000">
                      <a:alpha val="43137"/>
                    </a:srgbClr>
                  </a:outerShdw>
                </a:effectLst>
              </a:rPr>
              <a:t>zauzimao</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slučaju</a:t>
            </a:r>
            <a:r>
              <a:rPr lang="en-US" sz="1500" dirty="0">
                <a:effectLst>
                  <a:outerShdw blurRad="38100" dist="38100" dir="2700000" algn="tl">
                    <a:srgbClr val="000000">
                      <a:alpha val="43137"/>
                    </a:srgbClr>
                  </a:outerShdw>
                </a:effectLst>
              </a:rPr>
              <a:t> da </a:t>
            </a:r>
            <a:r>
              <a:rPr lang="en-US" sz="1500" dirty="0" err="1">
                <a:effectLst>
                  <a:outerShdw blurRad="38100" dist="38100" dir="2700000" algn="tl">
                    <a:srgbClr val="000000">
                      <a:alpha val="43137"/>
                    </a:srgbClr>
                  </a:outerShdw>
                </a:effectLst>
              </a:rPr>
              <a:t>taj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 </a:t>
            </a:r>
            <a:r>
              <a:rPr lang="en-US" sz="1500" dirty="0" err="1">
                <a:effectLst>
                  <a:outerShdw blurRad="38100" dist="38100" dir="2700000" algn="tl">
                    <a:srgbClr val="000000">
                      <a:alpha val="43137"/>
                    </a:srgbClr>
                  </a:outerShdw>
                </a:effectLst>
              </a:rPr>
              <a:t>stavi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listi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a:t>
            </a: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rPr>
              <a:t>Kartica „MOJI REZULTATI”</a:t>
            </a:r>
            <a:endParaRPr b="1" dirty="0">
              <a:effectLst>
                <a:outerShdw blurRad="38100" dist="38100" dir="2700000" algn="tl">
                  <a:srgbClr val="000000">
                    <a:alpha val="43137"/>
                  </a:srgbClr>
                </a:outerShdw>
              </a:effectLst>
            </a:endParaRPr>
          </a:p>
        </p:txBody>
      </p:sp>
      <p:grpSp>
        <p:nvGrpSpPr>
          <p:cNvPr id="728" name="Google Shape;728;p59"/>
          <p:cNvGrpSpPr/>
          <p:nvPr/>
        </p:nvGrpSpPr>
        <p:grpSpPr>
          <a:xfrm>
            <a:off x="5643418" y="1805361"/>
            <a:ext cx="3121891" cy="2273932"/>
            <a:chOff x="4434072" y="2114367"/>
            <a:chExt cx="3812371" cy="2571921"/>
          </a:xfrm>
        </p:grpSpPr>
        <p:grpSp>
          <p:nvGrpSpPr>
            <p:cNvPr id="729" name="Google Shape;729;p59"/>
            <p:cNvGrpSpPr/>
            <p:nvPr/>
          </p:nvGrpSpPr>
          <p:grpSpPr>
            <a:xfrm rot="224309">
              <a:off x="7509543" y="2362568"/>
              <a:ext cx="721407" cy="498892"/>
              <a:chOff x="1255637" y="720502"/>
              <a:chExt cx="761125" cy="522000"/>
            </a:xfrm>
          </p:grpSpPr>
          <p:sp>
            <p:nvSpPr>
              <p:cNvPr id="730" name="Google Shape;730;p59"/>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9"/>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9"/>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9"/>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9"/>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59"/>
            <p:cNvGrpSpPr/>
            <p:nvPr/>
          </p:nvGrpSpPr>
          <p:grpSpPr>
            <a:xfrm>
              <a:off x="4434072" y="2114367"/>
              <a:ext cx="3789990" cy="2571921"/>
              <a:chOff x="4170075" y="3888775"/>
              <a:chExt cx="2255275" cy="1530450"/>
            </a:xfrm>
          </p:grpSpPr>
          <p:sp>
            <p:nvSpPr>
              <p:cNvPr id="736" name="Google Shape;736;p59"/>
              <p:cNvSpPr/>
              <p:nvPr/>
            </p:nvSpPr>
            <p:spPr>
              <a:xfrm>
                <a:off x="4170075" y="5304000"/>
                <a:ext cx="1362875" cy="115225"/>
              </a:xfrm>
              <a:custGeom>
                <a:avLst/>
                <a:gdLst/>
                <a:ahLst/>
                <a:cxnLst/>
                <a:rect l="l" t="t" r="r" b="b"/>
                <a:pathLst>
                  <a:path w="54515" h="4609" extrusionOk="0">
                    <a:moveTo>
                      <a:pt x="27257" y="0"/>
                    </a:moveTo>
                    <a:cubicBezTo>
                      <a:pt x="12203" y="0"/>
                      <a:pt x="0" y="1032"/>
                      <a:pt x="0" y="2303"/>
                    </a:cubicBezTo>
                    <a:cubicBezTo>
                      <a:pt x="0" y="3577"/>
                      <a:pt x="12203" y="4609"/>
                      <a:pt x="27257" y="4609"/>
                    </a:cubicBezTo>
                    <a:cubicBezTo>
                      <a:pt x="42312" y="4609"/>
                      <a:pt x="54515" y="3577"/>
                      <a:pt x="54515" y="2303"/>
                    </a:cubicBezTo>
                    <a:cubicBezTo>
                      <a:pt x="54515" y="1032"/>
                      <a:pt x="42312" y="0"/>
                      <a:pt x="27257" y="0"/>
                    </a:cubicBezTo>
                    <a:close/>
                  </a:path>
                </a:pathLst>
              </a:custGeom>
              <a:solidFill>
                <a:srgbClr val="002A49">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9"/>
              <p:cNvSpPr/>
              <p:nvPr/>
            </p:nvSpPr>
            <p:spPr>
              <a:xfrm>
                <a:off x="5515775" y="5304000"/>
                <a:ext cx="902475" cy="115225"/>
              </a:xfrm>
              <a:custGeom>
                <a:avLst/>
                <a:gdLst/>
                <a:ahLst/>
                <a:cxnLst/>
                <a:rect l="l" t="t" r="r" b="b"/>
                <a:pathLst>
                  <a:path w="36099" h="4609" extrusionOk="0">
                    <a:moveTo>
                      <a:pt x="18051" y="0"/>
                    </a:moveTo>
                    <a:cubicBezTo>
                      <a:pt x="8083" y="0"/>
                      <a:pt x="0" y="1032"/>
                      <a:pt x="0" y="2303"/>
                    </a:cubicBezTo>
                    <a:cubicBezTo>
                      <a:pt x="0" y="3577"/>
                      <a:pt x="8083" y="4609"/>
                      <a:pt x="18051" y="4609"/>
                    </a:cubicBezTo>
                    <a:cubicBezTo>
                      <a:pt x="28019" y="4609"/>
                      <a:pt x="36098" y="3577"/>
                      <a:pt x="36098" y="2303"/>
                    </a:cubicBezTo>
                    <a:cubicBezTo>
                      <a:pt x="36098" y="1032"/>
                      <a:pt x="28019" y="0"/>
                      <a:pt x="18051" y="0"/>
                    </a:cubicBezTo>
                    <a:close/>
                  </a:path>
                </a:pathLst>
              </a:custGeom>
              <a:solidFill>
                <a:srgbClr val="002A49">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9"/>
              <p:cNvSpPr/>
              <p:nvPr/>
            </p:nvSpPr>
            <p:spPr>
              <a:xfrm>
                <a:off x="5160075" y="4064250"/>
                <a:ext cx="418325" cy="738700"/>
              </a:xfrm>
              <a:custGeom>
                <a:avLst/>
                <a:gdLst/>
                <a:ahLst/>
                <a:cxnLst/>
                <a:rect l="l" t="t" r="r" b="b"/>
                <a:pathLst>
                  <a:path w="16733" h="29548" extrusionOk="0">
                    <a:moveTo>
                      <a:pt x="15185" y="0"/>
                    </a:moveTo>
                    <a:cubicBezTo>
                      <a:pt x="15075" y="0"/>
                      <a:pt x="14970" y="111"/>
                      <a:pt x="14891" y="357"/>
                    </a:cubicBezTo>
                    <a:cubicBezTo>
                      <a:pt x="14781" y="703"/>
                      <a:pt x="14384" y="1905"/>
                      <a:pt x="13998" y="3072"/>
                    </a:cubicBezTo>
                    <a:lnTo>
                      <a:pt x="13998" y="3072"/>
                    </a:lnTo>
                    <a:cubicBezTo>
                      <a:pt x="13849" y="2831"/>
                      <a:pt x="13674" y="2657"/>
                      <a:pt x="13531" y="2657"/>
                    </a:cubicBezTo>
                    <a:cubicBezTo>
                      <a:pt x="13389" y="2657"/>
                      <a:pt x="13276" y="2827"/>
                      <a:pt x="13248" y="3271"/>
                    </a:cubicBezTo>
                    <a:cubicBezTo>
                      <a:pt x="13152" y="4754"/>
                      <a:pt x="11933" y="7190"/>
                      <a:pt x="11837" y="8128"/>
                    </a:cubicBezTo>
                    <a:cubicBezTo>
                      <a:pt x="11745" y="9068"/>
                      <a:pt x="12732" y="13249"/>
                      <a:pt x="12732" y="13249"/>
                    </a:cubicBezTo>
                    <a:lnTo>
                      <a:pt x="7362" y="21964"/>
                    </a:lnTo>
                    <a:cubicBezTo>
                      <a:pt x="7362" y="21964"/>
                      <a:pt x="3522" y="16912"/>
                      <a:pt x="3426" y="16771"/>
                    </a:cubicBezTo>
                    <a:lnTo>
                      <a:pt x="0" y="21045"/>
                    </a:lnTo>
                    <a:cubicBezTo>
                      <a:pt x="0" y="21045"/>
                      <a:pt x="4461" y="26589"/>
                      <a:pt x="7717" y="29548"/>
                    </a:cubicBezTo>
                    <a:cubicBezTo>
                      <a:pt x="10033" y="27481"/>
                      <a:pt x="13344" y="19262"/>
                      <a:pt x="13951" y="13717"/>
                    </a:cubicBezTo>
                    <a:cubicBezTo>
                      <a:pt x="16630" y="12918"/>
                      <a:pt x="15410" y="7941"/>
                      <a:pt x="15410" y="7941"/>
                    </a:cubicBezTo>
                    <a:cubicBezTo>
                      <a:pt x="15410" y="7941"/>
                      <a:pt x="16394" y="5167"/>
                      <a:pt x="16537" y="3496"/>
                    </a:cubicBezTo>
                    <a:cubicBezTo>
                      <a:pt x="16732" y="2332"/>
                      <a:pt x="16254" y="2113"/>
                      <a:pt x="16254" y="2113"/>
                    </a:cubicBezTo>
                    <a:cubicBezTo>
                      <a:pt x="16254" y="2113"/>
                      <a:pt x="16426" y="1123"/>
                      <a:pt x="15823" y="1123"/>
                    </a:cubicBezTo>
                    <a:cubicBezTo>
                      <a:pt x="15796" y="1123"/>
                      <a:pt x="15768" y="1125"/>
                      <a:pt x="15738" y="1129"/>
                    </a:cubicBezTo>
                    <a:cubicBezTo>
                      <a:pt x="15645" y="440"/>
                      <a:pt x="15405" y="0"/>
                      <a:pt x="15185"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9"/>
              <p:cNvSpPr/>
              <p:nvPr/>
            </p:nvSpPr>
            <p:spPr>
              <a:xfrm>
                <a:off x="5491250" y="4129975"/>
                <a:ext cx="32650" cy="208200"/>
              </a:xfrm>
              <a:custGeom>
                <a:avLst/>
                <a:gdLst/>
                <a:ahLst/>
                <a:cxnLst/>
                <a:rect l="l" t="t" r="r" b="b"/>
                <a:pathLst>
                  <a:path w="1306" h="8328" extrusionOk="0">
                    <a:moveTo>
                      <a:pt x="292" y="0"/>
                    </a:moveTo>
                    <a:cubicBezTo>
                      <a:pt x="255" y="0"/>
                      <a:pt x="217" y="9"/>
                      <a:pt x="185" y="31"/>
                    </a:cubicBezTo>
                    <a:cubicBezTo>
                      <a:pt x="83" y="102"/>
                      <a:pt x="56" y="219"/>
                      <a:pt x="31" y="321"/>
                    </a:cubicBezTo>
                    <a:cubicBezTo>
                      <a:pt x="7" y="427"/>
                      <a:pt x="4" y="536"/>
                      <a:pt x="1" y="642"/>
                    </a:cubicBezTo>
                    <a:cubicBezTo>
                      <a:pt x="15" y="536"/>
                      <a:pt x="28" y="430"/>
                      <a:pt x="59" y="328"/>
                    </a:cubicBezTo>
                    <a:cubicBezTo>
                      <a:pt x="89" y="232"/>
                      <a:pt x="127" y="119"/>
                      <a:pt x="209" y="75"/>
                    </a:cubicBezTo>
                    <a:cubicBezTo>
                      <a:pt x="230" y="63"/>
                      <a:pt x="252" y="57"/>
                      <a:pt x="275" y="57"/>
                    </a:cubicBezTo>
                    <a:cubicBezTo>
                      <a:pt x="340" y="57"/>
                      <a:pt x="409" y="102"/>
                      <a:pt x="461" y="150"/>
                    </a:cubicBezTo>
                    <a:cubicBezTo>
                      <a:pt x="540" y="219"/>
                      <a:pt x="602" y="301"/>
                      <a:pt x="657" y="389"/>
                    </a:cubicBezTo>
                    <a:cubicBezTo>
                      <a:pt x="773" y="564"/>
                      <a:pt x="858" y="755"/>
                      <a:pt x="923" y="953"/>
                    </a:cubicBezTo>
                    <a:cubicBezTo>
                      <a:pt x="988" y="1147"/>
                      <a:pt x="1029" y="1352"/>
                      <a:pt x="1002" y="1551"/>
                    </a:cubicBezTo>
                    <a:cubicBezTo>
                      <a:pt x="947" y="1961"/>
                      <a:pt x="817" y="2371"/>
                      <a:pt x="687" y="2770"/>
                    </a:cubicBezTo>
                    <a:cubicBezTo>
                      <a:pt x="557" y="3173"/>
                      <a:pt x="404" y="3569"/>
                      <a:pt x="253" y="3966"/>
                    </a:cubicBezTo>
                    <a:lnTo>
                      <a:pt x="236" y="4014"/>
                    </a:lnTo>
                    <a:lnTo>
                      <a:pt x="264" y="4055"/>
                    </a:lnTo>
                    <a:cubicBezTo>
                      <a:pt x="475" y="4348"/>
                      <a:pt x="650" y="4684"/>
                      <a:pt x="786" y="5028"/>
                    </a:cubicBezTo>
                    <a:cubicBezTo>
                      <a:pt x="920" y="5373"/>
                      <a:pt x="1026" y="5732"/>
                      <a:pt x="1094" y="6098"/>
                    </a:cubicBezTo>
                    <a:cubicBezTo>
                      <a:pt x="1158" y="6463"/>
                      <a:pt x="1199" y="6836"/>
                      <a:pt x="1190" y="7208"/>
                    </a:cubicBezTo>
                    <a:cubicBezTo>
                      <a:pt x="1196" y="7396"/>
                      <a:pt x="1172" y="7583"/>
                      <a:pt x="1158" y="7771"/>
                    </a:cubicBezTo>
                    <a:cubicBezTo>
                      <a:pt x="1142" y="7956"/>
                      <a:pt x="1104" y="8140"/>
                      <a:pt x="1081" y="8328"/>
                    </a:cubicBezTo>
                    <a:cubicBezTo>
                      <a:pt x="1176" y="7966"/>
                      <a:pt x="1251" y="7590"/>
                      <a:pt x="1275" y="7211"/>
                    </a:cubicBezTo>
                    <a:cubicBezTo>
                      <a:pt x="1306" y="6832"/>
                      <a:pt x="1278" y="6453"/>
                      <a:pt x="1227" y="6073"/>
                    </a:cubicBezTo>
                    <a:cubicBezTo>
                      <a:pt x="1179" y="5694"/>
                      <a:pt x="1073" y="5326"/>
                      <a:pt x="940" y="4966"/>
                    </a:cubicBezTo>
                    <a:cubicBezTo>
                      <a:pt x="807" y="4624"/>
                      <a:pt x="651" y="4297"/>
                      <a:pt x="438" y="3990"/>
                    </a:cubicBezTo>
                    <a:lnTo>
                      <a:pt x="438" y="3990"/>
                    </a:lnTo>
                    <a:cubicBezTo>
                      <a:pt x="591" y="3604"/>
                      <a:pt x="723" y="3216"/>
                      <a:pt x="851" y="2825"/>
                    </a:cubicBezTo>
                    <a:cubicBezTo>
                      <a:pt x="974" y="2415"/>
                      <a:pt x="1108" y="2005"/>
                      <a:pt x="1149" y="1564"/>
                    </a:cubicBezTo>
                    <a:cubicBezTo>
                      <a:pt x="1172" y="1335"/>
                      <a:pt x="1111" y="1113"/>
                      <a:pt x="1040" y="912"/>
                    </a:cubicBezTo>
                    <a:cubicBezTo>
                      <a:pt x="961" y="707"/>
                      <a:pt x="862" y="512"/>
                      <a:pt x="735" y="334"/>
                    </a:cubicBezTo>
                    <a:cubicBezTo>
                      <a:pt x="671" y="246"/>
                      <a:pt x="598" y="164"/>
                      <a:pt x="510" y="92"/>
                    </a:cubicBezTo>
                    <a:cubicBezTo>
                      <a:pt x="466" y="58"/>
                      <a:pt x="417" y="27"/>
                      <a:pt x="359" y="10"/>
                    </a:cubicBezTo>
                    <a:cubicBezTo>
                      <a:pt x="338" y="4"/>
                      <a:pt x="316" y="0"/>
                      <a:pt x="292"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9"/>
              <p:cNvSpPr/>
              <p:nvPr/>
            </p:nvSpPr>
            <p:spPr>
              <a:xfrm>
                <a:off x="5503550" y="4219800"/>
                <a:ext cx="43225" cy="38800"/>
              </a:xfrm>
              <a:custGeom>
                <a:avLst/>
                <a:gdLst/>
                <a:ahLst/>
                <a:cxnLst/>
                <a:rect l="l" t="t" r="r" b="b"/>
                <a:pathLst>
                  <a:path w="1729" h="1552" extrusionOk="0">
                    <a:moveTo>
                      <a:pt x="1" y="0"/>
                    </a:moveTo>
                    <a:cubicBezTo>
                      <a:pt x="315" y="240"/>
                      <a:pt x="609" y="482"/>
                      <a:pt x="892" y="738"/>
                    </a:cubicBezTo>
                    <a:cubicBezTo>
                      <a:pt x="1035" y="868"/>
                      <a:pt x="1176" y="1001"/>
                      <a:pt x="1312" y="1138"/>
                    </a:cubicBezTo>
                    <a:cubicBezTo>
                      <a:pt x="1449" y="1271"/>
                      <a:pt x="1582" y="1414"/>
                      <a:pt x="1729" y="1551"/>
                    </a:cubicBezTo>
                    <a:cubicBezTo>
                      <a:pt x="1562" y="1189"/>
                      <a:pt x="1309" y="872"/>
                      <a:pt x="1019" y="602"/>
                    </a:cubicBezTo>
                    <a:cubicBezTo>
                      <a:pt x="871" y="468"/>
                      <a:pt x="715" y="349"/>
                      <a:pt x="543" y="243"/>
                    </a:cubicBezTo>
                    <a:cubicBezTo>
                      <a:pt x="373" y="140"/>
                      <a:pt x="192" y="52"/>
                      <a:pt x="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9"/>
              <p:cNvSpPr/>
              <p:nvPr/>
            </p:nvSpPr>
            <p:spPr>
              <a:xfrm>
                <a:off x="5510225" y="4092475"/>
                <a:ext cx="43300" cy="133150"/>
              </a:xfrm>
              <a:custGeom>
                <a:avLst/>
                <a:gdLst/>
                <a:ahLst/>
                <a:cxnLst/>
                <a:rect l="l" t="t" r="r" b="b"/>
                <a:pathLst>
                  <a:path w="1732" h="5326" extrusionOk="0">
                    <a:moveTo>
                      <a:pt x="1732" y="0"/>
                    </a:moveTo>
                    <a:cubicBezTo>
                      <a:pt x="1213" y="1773"/>
                      <a:pt x="642" y="3532"/>
                      <a:pt x="0" y="5264"/>
                    </a:cubicBezTo>
                    <a:lnTo>
                      <a:pt x="174" y="5326"/>
                    </a:lnTo>
                    <a:cubicBezTo>
                      <a:pt x="762" y="3570"/>
                      <a:pt x="1274" y="1790"/>
                      <a:pt x="1732"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9"/>
              <p:cNvSpPr/>
              <p:nvPr/>
            </p:nvSpPr>
            <p:spPr>
              <a:xfrm>
                <a:off x="5528075" y="4115775"/>
                <a:ext cx="37500" cy="124300"/>
              </a:xfrm>
              <a:custGeom>
                <a:avLst/>
                <a:gdLst/>
                <a:ahLst/>
                <a:cxnLst/>
                <a:rect l="l" t="t" r="r" b="b"/>
                <a:pathLst>
                  <a:path w="1500" h="4972" extrusionOk="0">
                    <a:moveTo>
                      <a:pt x="1500" y="0"/>
                    </a:moveTo>
                    <a:cubicBezTo>
                      <a:pt x="1435" y="424"/>
                      <a:pt x="1336" y="841"/>
                      <a:pt x="1227" y="1255"/>
                    </a:cubicBezTo>
                    <a:cubicBezTo>
                      <a:pt x="1117" y="1668"/>
                      <a:pt x="991" y="2078"/>
                      <a:pt x="861" y="2488"/>
                    </a:cubicBezTo>
                    <a:cubicBezTo>
                      <a:pt x="601" y="3300"/>
                      <a:pt x="311" y="4107"/>
                      <a:pt x="0" y="4903"/>
                    </a:cubicBezTo>
                    <a:lnTo>
                      <a:pt x="174" y="4971"/>
                    </a:lnTo>
                    <a:cubicBezTo>
                      <a:pt x="458" y="4158"/>
                      <a:pt x="718" y="3338"/>
                      <a:pt x="953" y="2512"/>
                    </a:cubicBezTo>
                    <a:cubicBezTo>
                      <a:pt x="1066" y="2098"/>
                      <a:pt x="1178" y="1685"/>
                      <a:pt x="1271" y="1265"/>
                    </a:cubicBezTo>
                    <a:cubicBezTo>
                      <a:pt x="1366" y="848"/>
                      <a:pt x="1448" y="424"/>
                      <a:pt x="150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9"/>
              <p:cNvSpPr/>
              <p:nvPr/>
            </p:nvSpPr>
            <p:spPr>
              <a:xfrm>
                <a:off x="5540100" y="4164725"/>
                <a:ext cx="31800" cy="88750"/>
              </a:xfrm>
              <a:custGeom>
                <a:avLst/>
                <a:gdLst/>
                <a:ahLst/>
                <a:cxnLst/>
                <a:rect l="l" t="t" r="r" b="b"/>
                <a:pathLst>
                  <a:path w="1272" h="3550" extrusionOk="0">
                    <a:moveTo>
                      <a:pt x="1271" y="0"/>
                    </a:moveTo>
                    <a:cubicBezTo>
                      <a:pt x="1230" y="308"/>
                      <a:pt x="1145" y="608"/>
                      <a:pt x="1053" y="902"/>
                    </a:cubicBezTo>
                    <a:cubicBezTo>
                      <a:pt x="961" y="1195"/>
                      <a:pt x="855" y="1486"/>
                      <a:pt x="742" y="1773"/>
                    </a:cubicBezTo>
                    <a:cubicBezTo>
                      <a:pt x="516" y="2351"/>
                      <a:pt x="264" y="2914"/>
                      <a:pt x="0" y="3471"/>
                    </a:cubicBezTo>
                    <a:lnTo>
                      <a:pt x="168" y="3549"/>
                    </a:lnTo>
                    <a:cubicBezTo>
                      <a:pt x="410" y="2975"/>
                      <a:pt x="633" y="2395"/>
                      <a:pt x="828" y="1807"/>
                    </a:cubicBezTo>
                    <a:cubicBezTo>
                      <a:pt x="926" y="1514"/>
                      <a:pt x="1019" y="1216"/>
                      <a:pt x="1097" y="916"/>
                    </a:cubicBezTo>
                    <a:cubicBezTo>
                      <a:pt x="1176" y="615"/>
                      <a:pt x="1248" y="311"/>
                      <a:pt x="127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9"/>
              <p:cNvSpPr/>
              <p:nvPr/>
            </p:nvSpPr>
            <p:spPr>
              <a:xfrm>
                <a:off x="5085075" y="4342175"/>
                <a:ext cx="182950" cy="271175"/>
              </a:xfrm>
              <a:custGeom>
                <a:avLst/>
                <a:gdLst/>
                <a:ahLst/>
                <a:cxnLst/>
                <a:rect l="l" t="t" r="r" b="b"/>
                <a:pathLst>
                  <a:path w="7318" h="10847" extrusionOk="0">
                    <a:moveTo>
                      <a:pt x="4787" y="1"/>
                    </a:moveTo>
                    <a:lnTo>
                      <a:pt x="0" y="6761"/>
                    </a:lnTo>
                    <a:cubicBezTo>
                      <a:pt x="0" y="6761"/>
                      <a:pt x="605" y="8708"/>
                      <a:pt x="2939" y="10847"/>
                    </a:cubicBezTo>
                    <a:cubicBezTo>
                      <a:pt x="4691" y="9388"/>
                      <a:pt x="7318" y="6082"/>
                      <a:pt x="7318" y="6082"/>
                    </a:cubicBez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9"/>
              <p:cNvSpPr/>
              <p:nvPr/>
            </p:nvSpPr>
            <p:spPr>
              <a:xfrm>
                <a:off x="4916750" y="4146000"/>
                <a:ext cx="268100" cy="300150"/>
              </a:xfrm>
              <a:custGeom>
                <a:avLst/>
                <a:gdLst/>
                <a:ahLst/>
                <a:cxnLst/>
                <a:rect l="l" t="t" r="r" b="b"/>
                <a:pathLst>
                  <a:path w="10724" h="12006" extrusionOk="0">
                    <a:moveTo>
                      <a:pt x="8811" y="1"/>
                    </a:moveTo>
                    <a:lnTo>
                      <a:pt x="4294" y="2775"/>
                    </a:lnTo>
                    <a:cubicBezTo>
                      <a:pt x="4294" y="2775"/>
                      <a:pt x="2536" y="2508"/>
                      <a:pt x="1042" y="2508"/>
                    </a:cubicBezTo>
                    <a:cubicBezTo>
                      <a:pt x="667" y="2508"/>
                      <a:pt x="310" y="2525"/>
                      <a:pt x="1" y="2567"/>
                    </a:cubicBezTo>
                    <a:cubicBezTo>
                      <a:pt x="1500" y="8863"/>
                      <a:pt x="4879" y="12005"/>
                      <a:pt x="4879" y="12005"/>
                    </a:cubicBezTo>
                    <a:lnTo>
                      <a:pt x="10724" y="8568"/>
                    </a:lnTo>
                    <a:lnTo>
                      <a:pt x="8811"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9"/>
              <p:cNvSpPr/>
              <p:nvPr/>
            </p:nvSpPr>
            <p:spPr>
              <a:xfrm>
                <a:off x="5050825" y="5107050"/>
                <a:ext cx="377350" cy="234775"/>
              </a:xfrm>
              <a:custGeom>
                <a:avLst/>
                <a:gdLst/>
                <a:ahLst/>
                <a:cxnLst/>
                <a:rect l="l" t="t" r="r" b="b"/>
                <a:pathLst>
                  <a:path w="15094" h="9391" extrusionOk="0">
                    <a:moveTo>
                      <a:pt x="4715" y="1"/>
                    </a:moveTo>
                    <a:lnTo>
                      <a:pt x="1370" y="2232"/>
                    </a:lnTo>
                    <a:cubicBezTo>
                      <a:pt x="1255" y="2406"/>
                      <a:pt x="0" y="9327"/>
                      <a:pt x="0" y="9327"/>
                    </a:cubicBezTo>
                    <a:cubicBezTo>
                      <a:pt x="0" y="9327"/>
                      <a:pt x="6086" y="9391"/>
                      <a:pt x="10558" y="9391"/>
                    </a:cubicBezTo>
                    <a:cubicBezTo>
                      <a:pt x="12794" y="9391"/>
                      <a:pt x="14626" y="9375"/>
                      <a:pt x="15093" y="9327"/>
                    </a:cubicBezTo>
                    <a:cubicBezTo>
                      <a:pt x="13686" y="6628"/>
                      <a:pt x="2190" y="6570"/>
                      <a:pt x="2190" y="6570"/>
                    </a:cubicBezTo>
                    <a:lnTo>
                      <a:pt x="4715"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9"/>
              <p:cNvSpPr/>
              <p:nvPr/>
            </p:nvSpPr>
            <p:spPr>
              <a:xfrm>
                <a:off x="4269375" y="5078200"/>
                <a:ext cx="207475" cy="292275"/>
              </a:xfrm>
              <a:custGeom>
                <a:avLst/>
                <a:gdLst/>
                <a:ahLst/>
                <a:cxnLst/>
                <a:rect l="l" t="t" r="r" b="b"/>
                <a:pathLst>
                  <a:path w="8299" h="11691" extrusionOk="0">
                    <a:moveTo>
                      <a:pt x="2642" y="0"/>
                    </a:moveTo>
                    <a:cubicBezTo>
                      <a:pt x="2642" y="0"/>
                      <a:pt x="1" y="9445"/>
                      <a:pt x="1" y="11690"/>
                    </a:cubicBezTo>
                    <a:lnTo>
                      <a:pt x="7411" y="11690"/>
                    </a:lnTo>
                    <a:cubicBezTo>
                      <a:pt x="7411" y="11690"/>
                      <a:pt x="5870" y="10245"/>
                      <a:pt x="3103" y="9196"/>
                    </a:cubicBezTo>
                    <a:cubicBezTo>
                      <a:pt x="3482" y="6768"/>
                      <a:pt x="4152" y="2702"/>
                      <a:pt x="4152" y="2702"/>
                    </a:cubicBezTo>
                    <a:lnTo>
                      <a:pt x="8299" y="3430"/>
                    </a:lnTo>
                    <a:lnTo>
                      <a:pt x="8299" y="1907"/>
                    </a:lnTo>
                    <a:lnTo>
                      <a:pt x="2642" y="0"/>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9"/>
              <p:cNvSpPr/>
              <p:nvPr/>
            </p:nvSpPr>
            <p:spPr>
              <a:xfrm>
                <a:off x="4440275" y="4574400"/>
                <a:ext cx="912725" cy="796075"/>
              </a:xfrm>
              <a:custGeom>
                <a:avLst/>
                <a:gdLst/>
                <a:ahLst/>
                <a:cxnLst/>
                <a:rect l="l" t="t" r="r" b="b"/>
                <a:pathLst>
                  <a:path w="36509" h="31843" extrusionOk="0">
                    <a:moveTo>
                      <a:pt x="35197" y="0"/>
                    </a:moveTo>
                    <a:cubicBezTo>
                      <a:pt x="30008" y="0"/>
                      <a:pt x="23630" y="2771"/>
                      <a:pt x="23630" y="2771"/>
                    </a:cubicBezTo>
                    <a:lnTo>
                      <a:pt x="5385" y="11636"/>
                    </a:lnTo>
                    <a:cubicBezTo>
                      <a:pt x="5385" y="11636"/>
                      <a:pt x="7776" y="16233"/>
                      <a:pt x="12507" y="22209"/>
                    </a:cubicBezTo>
                    <a:cubicBezTo>
                      <a:pt x="11949" y="22002"/>
                      <a:pt x="11619" y="21921"/>
                      <a:pt x="11444" y="21921"/>
                    </a:cubicBezTo>
                    <a:cubicBezTo>
                      <a:pt x="10805" y="21921"/>
                      <a:pt x="12227" y="22997"/>
                      <a:pt x="12227" y="22997"/>
                    </a:cubicBezTo>
                    <a:cubicBezTo>
                      <a:pt x="12227" y="22997"/>
                      <a:pt x="5805" y="21194"/>
                      <a:pt x="2142" y="20517"/>
                    </a:cubicBezTo>
                    <a:cubicBezTo>
                      <a:pt x="452" y="21700"/>
                      <a:pt x="1" y="25082"/>
                      <a:pt x="1" y="25082"/>
                    </a:cubicBezTo>
                    <a:cubicBezTo>
                      <a:pt x="1" y="25082"/>
                      <a:pt x="12452" y="29474"/>
                      <a:pt x="20791" y="31842"/>
                    </a:cubicBezTo>
                    <a:cubicBezTo>
                      <a:pt x="20823" y="27119"/>
                      <a:pt x="19274" y="19858"/>
                      <a:pt x="17961" y="14570"/>
                    </a:cubicBezTo>
                    <a:lnTo>
                      <a:pt x="17961" y="14570"/>
                    </a:lnTo>
                    <a:cubicBezTo>
                      <a:pt x="19848" y="13222"/>
                      <a:pt x="24014" y="10167"/>
                      <a:pt x="27101" y="7335"/>
                    </a:cubicBezTo>
                    <a:lnTo>
                      <a:pt x="27101" y="7335"/>
                    </a:lnTo>
                    <a:cubicBezTo>
                      <a:pt x="26162" y="8607"/>
                      <a:pt x="26266" y="8901"/>
                      <a:pt x="26563" y="8901"/>
                    </a:cubicBezTo>
                    <a:cubicBezTo>
                      <a:pt x="26817" y="8901"/>
                      <a:pt x="27214" y="8684"/>
                      <a:pt x="27214" y="8684"/>
                    </a:cubicBezTo>
                    <a:lnTo>
                      <a:pt x="27214" y="8684"/>
                    </a:lnTo>
                    <a:lnTo>
                      <a:pt x="24026" y="24235"/>
                    </a:lnTo>
                    <a:cubicBezTo>
                      <a:pt x="25055" y="24813"/>
                      <a:pt x="26294" y="24961"/>
                      <a:pt x="27294" y="24961"/>
                    </a:cubicBezTo>
                    <a:cubicBezTo>
                      <a:pt x="28344" y="24961"/>
                      <a:pt x="29130" y="24798"/>
                      <a:pt x="29130" y="24798"/>
                    </a:cubicBezTo>
                    <a:cubicBezTo>
                      <a:pt x="29130" y="24798"/>
                      <a:pt x="33974" y="10997"/>
                      <a:pt x="36509" y="66"/>
                    </a:cubicBezTo>
                    <a:cubicBezTo>
                      <a:pt x="36084" y="21"/>
                      <a:pt x="35645" y="0"/>
                      <a:pt x="35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9"/>
              <p:cNvSpPr/>
              <p:nvPr/>
            </p:nvSpPr>
            <p:spPr>
              <a:xfrm>
                <a:off x="4440275" y="4819150"/>
                <a:ext cx="481625" cy="540200"/>
              </a:xfrm>
              <a:custGeom>
                <a:avLst/>
                <a:gdLst/>
                <a:ahLst/>
                <a:cxnLst/>
                <a:rect l="l" t="t" r="r" b="b"/>
                <a:pathLst>
                  <a:path w="19265" h="21608" extrusionOk="0">
                    <a:moveTo>
                      <a:pt x="9183" y="1"/>
                    </a:moveTo>
                    <a:lnTo>
                      <a:pt x="5385" y="1846"/>
                    </a:lnTo>
                    <a:cubicBezTo>
                      <a:pt x="5385" y="1846"/>
                      <a:pt x="7776" y="6443"/>
                      <a:pt x="12507" y="12419"/>
                    </a:cubicBezTo>
                    <a:cubicBezTo>
                      <a:pt x="11949" y="12212"/>
                      <a:pt x="11619" y="12131"/>
                      <a:pt x="11444" y="12131"/>
                    </a:cubicBezTo>
                    <a:cubicBezTo>
                      <a:pt x="10805" y="12131"/>
                      <a:pt x="12227" y="13207"/>
                      <a:pt x="12227" y="13207"/>
                    </a:cubicBezTo>
                    <a:cubicBezTo>
                      <a:pt x="12227" y="13207"/>
                      <a:pt x="5805" y="11404"/>
                      <a:pt x="2142" y="10727"/>
                    </a:cubicBezTo>
                    <a:cubicBezTo>
                      <a:pt x="452" y="11910"/>
                      <a:pt x="1" y="15292"/>
                      <a:pt x="1" y="15292"/>
                    </a:cubicBezTo>
                    <a:cubicBezTo>
                      <a:pt x="1" y="15292"/>
                      <a:pt x="11017" y="19179"/>
                      <a:pt x="19265" y="21608"/>
                    </a:cubicBezTo>
                    <a:cubicBezTo>
                      <a:pt x="15698" y="19671"/>
                      <a:pt x="14260" y="16443"/>
                      <a:pt x="14922" y="14393"/>
                    </a:cubicBezTo>
                    <a:cubicBezTo>
                      <a:pt x="14444" y="12497"/>
                      <a:pt x="10112" y="2205"/>
                      <a:pt x="9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9"/>
              <p:cNvSpPr/>
              <p:nvPr/>
            </p:nvSpPr>
            <p:spPr>
              <a:xfrm>
                <a:off x="4585450" y="4652450"/>
                <a:ext cx="515275" cy="312700"/>
              </a:xfrm>
              <a:custGeom>
                <a:avLst/>
                <a:gdLst/>
                <a:ahLst/>
                <a:cxnLst/>
                <a:rect l="l" t="t" r="r" b="b"/>
                <a:pathLst>
                  <a:path w="20611" h="12508" extrusionOk="0">
                    <a:moveTo>
                      <a:pt x="183" y="10115"/>
                    </a:moveTo>
                    <a:cubicBezTo>
                      <a:pt x="67" y="10144"/>
                      <a:pt x="1" y="10160"/>
                      <a:pt x="1" y="10160"/>
                    </a:cubicBezTo>
                    <a:lnTo>
                      <a:pt x="182" y="10116"/>
                    </a:lnTo>
                    <a:lnTo>
                      <a:pt x="183" y="10115"/>
                    </a:lnTo>
                    <a:close/>
                    <a:moveTo>
                      <a:pt x="18924" y="1"/>
                    </a:moveTo>
                    <a:cubicBezTo>
                      <a:pt x="18856" y="1"/>
                      <a:pt x="18814" y="4"/>
                      <a:pt x="18814" y="4"/>
                    </a:cubicBezTo>
                    <a:lnTo>
                      <a:pt x="6649" y="3748"/>
                    </a:lnTo>
                    <a:lnTo>
                      <a:pt x="183" y="10115"/>
                    </a:lnTo>
                    <a:lnTo>
                      <a:pt x="183" y="10115"/>
                    </a:lnTo>
                    <a:cubicBezTo>
                      <a:pt x="260" y="10095"/>
                      <a:pt x="357" y="10071"/>
                      <a:pt x="472" y="10041"/>
                    </a:cubicBezTo>
                    <a:cubicBezTo>
                      <a:pt x="1497" y="9770"/>
                      <a:pt x="2320" y="9665"/>
                      <a:pt x="3198" y="9283"/>
                    </a:cubicBezTo>
                    <a:cubicBezTo>
                      <a:pt x="4083" y="11623"/>
                      <a:pt x="4596" y="12507"/>
                      <a:pt x="4596" y="12507"/>
                    </a:cubicBezTo>
                    <a:lnTo>
                      <a:pt x="10810" y="7308"/>
                    </a:lnTo>
                    <a:lnTo>
                      <a:pt x="11069" y="8015"/>
                    </a:lnTo>
                    <a:cubicBezTo>
                      <a:pt x="11069" y="8015"/>
                      <a:pt x="12770" y="5924"/>
                      <a:pt x="14356" y="4086"/>
                    </a:cubicBezTo>
                    <a:cubicBezTo>
                      <a:pt x="16869" y="2357"/>
                      <a:pt x="17455" y="2347"/>
                      <a:pt x="17467" y="2347"/>
                    </a:cubicBezTo>
                    <a:cubicBezTo>
                      <a:pt x="17467" y="2347"/>
                      <a:pt x="17468" y="2347"/>
                      <a:pt x="17468" y="2347"/>
                    </a:cubicBezTo>
                    <a:cubicBezTo>
                      <a:pt x="17468" y="2347"/>
                      <a:pt x="17865" y="2672"/>
                      <a:pt x="18386" y="2672"/>
                    </a:cubicBezTo>
                    <a:cubicBezTo>
                      <a:pt x="18816" y="2672"/>
                      <a:pt x="19330" y="2450"/>
                      <a:pt x="19774" y="1641"/>
                    </a:cubicBezTo>
                    <a:cubicBezTo>
                      <a:pt x="20610" y="113"/>
                      <a:pt x="19321" y="1"/>
                      <a:pt x="18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9"/>
              <p:cNvSpPr/>
              <p:nvPr/>
            </p:nvSpPr>
            <p:spPr>
              <a:xfrm>
                <a:off x="4573850" y="4194825"/>
                <a:ext cx="645575" cy="711625"/>
              </a:xfrm>
              <a:custGeom>
                <a:avLst/>
                <a:gdLst/>
                <a:ahLst/>
                <a:cxnLst/>
                <a:rect l="l" t="t" r="r" b="b"/>
                <a:pathLst>
                  <a:path w="25823" h="28465" extrusionOk="0">
                    <a:moveTo>
                      <a:pt x="10802" y="0"/>
                    </a:moveTo>
                    <a:cubicBezTo>
                      <a:pt x="8810" y="0"/>
                      <a:pt x="6548" y="92"/>
                      <a:pt x="4582" y="401"/>
                    </a:cubicBezTo>
                    <a:cubicBezTo>
                      <a:pt x="3370" y="3097"/>
                      <a:pt x="3071" y="9353"/>
                      <a:pt x="2999" y="12795"/>
                    </a:cubicBezTo>
                    <a:lnTo>
                      <a:pt x="2999" y="12795"/>
                    </a:lnTo>
                    <a:cubicBezTo>
                      <a:pt x="1920" y="16665"/>
                      <a:pt x="203" y="23503"/>
                      <a:pt x="1" y="28465"/>
                    </a:cubicBezTo>
                    <a:cubicBezTo>
                      <a:pt x="2795" y="27720"/>
                      <a:pt x="9794" y="23027"/>
                      <a:pt x="9794" y="23027"/>
                    </a:cubicBezTo>
                    <a:cubicBezTo>
                      <a:pt x="9794" y="23027"/>
                      <a:pt x="13518" y="21093"/>
                      <a:pt x="17467" y="18647"/>
                    </a:cubicBezTo>
                    <a:cubicBezTo>
                      <a:pt x="24098" y="13636"/>
                      <a:pt x="25823" y="5970"/>
                      <a:pt x="25823" y="5970"/>
                    </a:cubicBezTo>
                    <a:lnTo>
                      <a:pt x="23872" y="4740"/>
                    </a:lnTo>
                    <a:cubicBezTo>
                      <a:pt x="23872" y="4740"/>
                      <a:pt x="20969" y="7610"/>
                      <a:pt x="18735" y="8576"/>
                    </a:cubicBezTo>
                    <a:cubicBezTo>
                      <a:pt x="16275" y="5112"/>
                      <a:pt x="16053" y="196"/>
                      <a:pt x="16053" y="196"/>
                    </a:cubicBezTo>
                    <a:cubicBezTo>
                      <a:pt x="16053" y="196"/>
                      <a:pt x="13715" y="0"/>
                      <a:pt x="10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9"/>
              <p:cNvSpPr/>
              <p:nvPr/>
            </p:nvSpPr>
            <p:spPr>
              <a:xfrm>
                <a:off x="4941075" y="4199400"/>
                <a:ext cx="228650" cy="247100"/>
              </a:xfrm>
              <a:custGeom>
                <a:avLst/>
                <a:gdLst/>
                <a:ahLst/>
                <a:cxnLst/>
                <a:rect l="l" t="t" r="r" b="b"/>
                <a:pathLst>
                  <a:path w="9146" h="9884" extrusionOk="0">
                    <a:moveTo>
                      <a:pt x="264" y="0"/>
                    </a:moveTo>
                    <a:lnTo>
                      <a:pt x="1" y="27"/>
                    </a:lnTo>
                    <a:cubicBezTo>
                      <a:pt x="32" y="328"/>
                      <a:pt x="817" y="7400"/>
                      <a:pt x="3786" y="9828"/>
                    </a:cubicBezTo>
                    <a:lnTo>
                      <a:pt x="3851" y="9883"/>
                    </a:lnTo>
                    <a:lnTo>
                      <a:pt x="3926" y="9845"/>
                    </a:lnTo>
                    <a:cubicBezTo>
                      <a:pt x="7045" y="8349"/>
                      <a:pt x="9125" y="5821"/>
                      <a:pt x="9146" y="5797"/>
                    </a:cubicBezTo>
                    <a:lnTo>
                      <a:pt x="8945" y="5630"/>
                    </a:lnTo>
                    <a:cubicBezTo>
                      <a:pt x="8924" y="5653"/>
                      <a:pt x="6911" y="8097"/>
                      <a:pt x="3889" y="9572"/>
                    </a:cubicBezTo>
                    <a:cubicBezTo>
                      <a:pt x="1057" y="7157"/>
                      <a:pt x="270" y="72"/>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9"/>
              <p:cNvSpPr/>
              <p:nvPr/>
            </p:nvSpPr>
            <p:spPr>
              <a:xfrm>
                <a:off x="4665400" y="4569950"/>
                <a:ext cx="478550" cy="247075"/>
              </a:xfrm>
              <a:custGeom>
                <a:avLst/>
                <a:gdLst/>
                <a:ahLst/>
                <a:cxnLst/>
                <a:rect l="l" t="t" r="r" b="b"/>
                <a:pathLst>
                  <a:path w="19142" h="9883" extrusionOk="0">
                    <a:moveTo>
                      <a:pt x="5320" y="1"/>
                    </a:moveTo>
                    <a:cubicBezTo>
                      <a:pt x="4619" y="187"/>
                      <a:pt x="3691" y="245"/>
                      <a:pt x="2808" y="245"/>
                    </a:cubicBezTo>
                    <a:cubicBezTo>
                      <a:pt x="1344" y="245"/>
                      <a:pt x="1" y="86"/>
                      <a:pt x="0" y="86"/>
                    </a:cubicBezTo>
                    <a:lnTo>
                      <a:pt x="0" y="86"/>
                    </a:lnTo>
                    <a:cubicBezTo>
                      <a:pt x="0" y="86"/>
                      <a:pt x="100" y="5600"/>
                      <a:pt x="1025" y="9870"/>
                    </a:cubicBezTo>
                    <a:cubicBezTo>
                      <a:pt x="1077" y="9878"/>
                      <a:pt x="1137" y="9882"/>
                      <a:pt x="1203" y="9882"/>
                    </a:cubicBezTo>
                    <a:cubicBezTo>
                      <a:pt x="3511" y="9882"/>
                      <a:pt x="14301" y="5002"/>
                      <a:pt x="14301" y="5002"/>
                    </a:cubicBezTo>
                    <a:cubicBezTo>
                      <a:pt x="14738" y="5336"/>
                      <a:pt x="15129" y="5475"/>
                      <a:pt x="15477" y="5475"/>
                    </a:cubicBezTo>
                    <a:cubicBezTo>
                      <a:pt x="17235" y="5475"/>
                      <a:pt x="17894" y="1924"/>
                      <a:pt x="17894" y="1924"/>
                    </a:cubicBezTo>
                    <a:lnTo>
                      <a:pt x="19141" y="1360"/>
                    </a:lnTo>
                    <a:cubicBezTo>
                      <a:pt x="19141" y="1360"/>
                      <a:pt x="18548" y="1042"/>
                      <a:pt x="17590" y="1042"/>
                    </a:cubicBezTo>
                    <a:cubicBezTo>
                      <a:pt x="17434" y="1042"/>
                      <a:pt x="17269" y="1050"/>
                      <a:pt x="17095" y="1070"/>
                    </a:cubicBezTo>
                    <a:cubicBezTo>
                      <a:pt x="15852" y="1210"/>
                      <a:pt x="14133" y="3249"/>
                      <a:pt x="14133" y="3249"/>
                    </a:cubicBezTo>
                    <a:lnTo>
                      <a:pt x="5320" y="4240"/>
                    </a:lnTo>
                    <a:lnTo>
                      <a:pt x="5320"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9"/>
              <p:cNvSpPr/>
              <p:nvPr/>
            </p:nvSpPr>
            <p:spPr>
              <a:xfrm>
                <a:off x="4645500" y="4349025"/>
                <a:ext cx="209525" cy="230425"/>
              </a:xfrm>
              <a:custGeom>
                <a:avLst/>
                <a:gdLst/>
                <a:ahLst/>
                <a:cxnLst/>
                <a:rect l="l" t="t" r="r" b="b"/>
                <a:pathLst>
                  <a:path w="8381" h="9217" extrusionOk="0">
                    <a:moveTo>
                      <a:pt x="8380" y="0"/>
                    </a:moveTo>
                    <a:cubicBezTo>
                      <a:pt x="8237" y="707"/>
                      <a:pt x="8104" y="1421"/>
                      <a:pt x="7970" y="2132"/>
                    </a:cubicBezTo>
                    <a:cubicBezTo>
                      <a:pt x="7834" y="2839"/>
                      <a:pt x="7707" y="3553"/>
                      <a:pt x="7581" y="4264"/>
                    </a:cubicBezTo>
                    <a:lnTo>
                      <a:pt x="7205" y="6402"/>
                    </a:lnTo>
                    <a:cubicBezTo>
                      <a:pt x="7096" y="7094"/>
                      <a:pt x="6978" y="7773"/>
                      <a:pt x="6893" y="8480"/>
                    </a:cubicBezTo>
                    <a:lnTo>
                      <a:pt x="6893" y="8480"/>
                    </a:lnTo>
                    <a:cubicBezTo>
                      <a:pt x="6383" y="8670"/>
                      <a:pt x="5843" y="8779"/>
                      <a:pt x="5299" y="8851"/>
                    </a:cubicBezTo>
                    <a:lnTo>
                      <a:pt x="4872" y="8903"/>
                    </a:lnTo>
                    <a:lnTo>
                      <a:pt x="4445" y="8930"/>
                    </a:lnTo>
                    <a:cubicBezTo>
                      <a:pt x="4158" y="8950"/>
                      <a:pt x="3868" y="8961"/>
                      <a:pt x="3581" y="8964"/>
                    </a:cubicBezTo>
                    <a:cubicBezTo>
                      <a:pt x="3517" y="8965"/>
                      <a:pt x="3453" y="8965"/>
                      <a:pt x="3389" y="8965"/>
                    </a:cubicBezTo>
                    <a:cubicBezTo>
                      <a:pt x="2876" y="8965"/>
                      <a:pt x="2366" y="8942"/>
                      <a:pt x="1852" y="8906"/>
                    </a:cubicBezTo>
                    <a:cubicBezTo>
                      <a:pt x="1309" y="8864"/>
                      <a:pt x="763" y="8810"/>
                      <a:pt x="225" y="8729"/>
                    </a:cubicBezTo>
                    <a:lnTo>
                      <a:pt x="225" y="8729"/>
                    </a:lnTo>
                    <a:cubicBezTo>
                      <a:pt x="213" y="7653"/>
                      <a:pt x="210" y="6575"/>
                      <a:pt x="230" y="5497"/>
                    </a:cubicBezTo>
                    <a:lnTo>
                      <a:pt x="264" y="3833"/>
                    </a:lnTo>
                    <a:lnTo>
                      <a:pt x="315" y="2166"/>
                    </a:lnTo>
                    <a:lnTo>
                      <a:pt x="315" y="2166"/>
                    </a:lnTo>
                    <a:cubicBezTo>
                      <a:pt x="264" y="2719"/>
                      <a:pt x="219" y="3273"/>
                      <a:pt x="182" y="3829"/>
                    </a:cubicBezTo>
                    <a:cubicBezTo>
                      <a:pt x="144" y="4383"/>
                      <a:pt x="110" y="4936"/>
                      <a:pt x="86" y="5494"/>
                    </a:cubicBezTo>
                    <a:cubicBezTo>
                      <a:pt x="62" y="6047"/>
                      <a:pt x="41" y="6604"/>
                      <a:pt x="28" y="7160"/>
                    </a:cubicBezTo>
                    <a:cubicBezTo>
                      <a:pt x="14" y="7714"/>
                      <a:pt x="0" y="8271"/>
                      <a:pt x="0" y="8827"/>
                    </a:cubicBezTo>
                    <a:lnTo>
                      <a:pt x="0" y="8923"/>
                    </a:lnTo>
                    <a:lnTo>
                      <a:pt x="96" y="8937"/>
                    </a:lnTo>
                    <a:cubicBezTo>
                      <a:pt x="673" y="9032"/>
                      <a:pt x="1251" y="9094"/>
                      <a:pt x="1835" y="9145"/>
                    </a:cubicBezTo>
                    <a:cubicBezTo>
                      <a:pt x="2387" y="9187"/>
                      <a:pt x="2939" y="9217"/>
                      <a:pt x="3497" y="9217"/>
                    </a:cubicBezTo>
                    <a:cubicBezTo>
                      <a:pt x="3526" y="9217"/>
                      <a:pt x="3555" y="9217"/>
                      <a:pt x="3584" y="9217"/>
                    </a:cubicBezTo>
                    <a:cubicBezTo>
                      <a:pt x="4165" y="9213"/>
                      <a:pt x="4752" y="9196"/>
                      <a:pt x="5334" y="9108"/>
                    </a:cubicBezTo>
                    <a:cubicBezTo>
                      <a:pt x="5914" y="9022"/>
                      <a:pt x="6495" y="8899"/>
                      <a:pt x="7048" y="8677"/>
                    </a:cubicBezTo>
                    <a:lnTo>
                      <a:pt x="7117" y="8650"/>
                    </a:lnTo>
                    <a:lnTo>
                      <a:pt x="7123" y="8575"/>
                    </a:lnTo>
                    <a:cubicBezTo>
                      <a:pt x="7202" y="7871"/>
                      <a:pt x="7318" y="7150"/>
                      <a:pt x="7428" y="6436"/>
                    </a:cubicBezTo>
                    <a:lnTo>
                      <a:pt x="7748" y="4291"/>
                    </a:lnTo>
                    <a:lnTo>
                      <a:pt x="8070" y="2149"/>
                    </a:lnTo>
                    <a:lnTo>
                      <a:pt x="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9"/>
              <p:cNvSpPr/>
              <p:nvPr/>
            </p:nvSpPr>
            <p:spPr>
              <a:xfrm>
                <a:off x="5084800" y="3888775"/>
                <a:ext cx="324575" cy="345825"/>
              </a:xfrm>
              <a:custGeom>
                <a:avLst/>
                <a:gdLst/>
                <a:ahLst/>
                <a:cxnLst/>
                <a:rect l="l" t="t" r="r" b="b"/>
                <a:pathLst>
                  <a:path w="12983" h="13833" extrusionOk="0">
                    <a:moveTo>
                      <a:pt x="6430" y="0"/>
                    </a:moveTo>
                    <a:cubicBezTo>
                      <a:pt x="5955" y="0"/>
                      <a:pt x="5478" y="143"/>
                      <a:pt x="5091" y="421"/>
                    </a:cubicBezTo>
                    <a:cubicBezTo>
                      <a:pt x="4640" y="745"/>
                      <a:pt x="4316" y="1414"/>
                      <a:pt x="4667" y="1849"/>
                    </a:cubicBezTo>
                    <a:cubicBezTo>
                      <a:pt x="4166" y="1589"/>
                      <a:pt x="3639" y="1337"/>
                      <a:pt x="3076" y="1302"/>
                    </a:cubicBezTo>
                    <a:cubicBezTo>
                      <a:pt x="3041" y="1300"/>
                      <a:pt x="3005" y="1299"/>
                      <a:pt x="2969" y="1299"/>
                    </a:cubicBezTo>
                    <a:cubicBezTo>
                      <a:pt x="2436" y="1299"/>
                      <a:pt x="1878" y="1539"/>
                      <a:pt x="1645" y="2016"/>
                    </a:cubicBezTo>
                    <a:cubicBezTo>
                      <a:pt x="1426" y="2468"/>
                      <a:pt x="1649" y="3103"/>
                      <a:pt x="2096" y="3271"/>
                    </a:cubicBezTo>
                    <a:lnTo>
                      <a:pt x="2096" y="3271"/>
                    </a:lnTo>
                    <a:cubicBezTo>
                      <a:pt x="1880" y="3224"/>
                      <a:pt x="1662" y="3186"/>
                      <a:pt x="1445" y="3186"/>
                    </a:cubicBezTo>
                    <a:cubicBezTo>
                      <a:pt x="1342" y="3186"/>
                      <a:pt x="1240" y="3195"/>
                      <a:pt x="1139" y="3215"/>
                    </a:cubicBezTo>
                    <a:cubicBezTo>
                      <a:pt x="763" y="3290"/>
                      <a:pt x="397" y="3571"/>
                      <a:pt x="350" y="3949"/>
                    </a:cubicBezTo>
                    <a:cubicBezTo>
                      <a:pt x="321" y="4196"/>
                      <a:pt x="481" y="4451"/>
                      <a:pt x="694" y="4559"/>
                    </a:cubicBezTo>
                    <a:lnTo>
                      <a:pt x="694" y="4559"/>
                    </a:lnTo>
                    <a:cubicBezTo>
                      <a:pt x="480" y="4623"/>
                      <a:pt x="296" y="4806"/>
                      <a:pt x="275" y="5033"/>
                    </a:cubicBezTo>
                    <a:cubicBezTo>
                      <a:pt x="248" y="5342"/>
                      <a:pt x="542" y="5630"/>
                      <a:pt x="846" y="5630"/>
                    </a:cubicBezTo>
                    <a:cubicBezTo>
                      <a:pt x="888" y="5630"/>
                      <a:pt x="930" y="5625"/>
                      <a:pt x="971" y="5613"/>
                    </a:cubicBezTo>
                    <a:lnTo>
                      <a:pt x="971" y="5613"/>
                    </a:lnTo>
                    <a:cubicBezTo>
                      <a:pt x="678" y="5736"/>
                      <a:pt x="384" y="5856"/>
                      <a:pt x="90" y="5979"/>
                    </a:cubicBezTo>
                    <a:cubicBezTo>
                      <a:pt x="252" y="6051"/>
                      <a:pt x="414" y="6123"/>
                      <a:pt x="575" y="6195"/>
                    </a:cubicBezTo>
                    <a:lnTo>
                      <a:pt x="575" y="6195"/>
                    </a:lnTo>
                    <a:cubicBezTo>
                      <a:pt x="540" y="6185"/>
                      <a:pt x="504" y="6180"/>
                      <a:pt x="467" y="6180"/>
                    </a:cubicBezTo>
                    <a:cubicBezTo>
                      <a:pt x="249" y="6180"/>
                      <a:pt x="22" y="6351"/>
                      <a:pt x="11" y="6576"/>
                    </a:cubicBezTo>
                    <a:cubicBezTo>
                      <a:pt x="1" y="6815"/>
                      <a:pt x="237" y="7013"/>
                      <a:pt x="467" y="7013"/>
                    </a:cubicBezTo>
                    <a:cubicBezTo>
                      <a:pt x="499" y="7013"/>
                      <a:pt x="531" y="7009"/>
                      <a:pt x="563" y="7001"/>
                    </a:cubicBezTo>
                    <a:lnTo>
                      <a:pt x="563" y="7001"/>
                    </a:lnTo>
                    <a:cubicBezTo>
                      <a:pt x="338" y="7109"/>
                      <a:pt x="207" y="7390"/>
                      <a:pt x="281" y="7629"/>
                    </a:cubicBezTo>
                    <a:cubicBezTo>
                      <a:pt x="349" y="7846"/>
                      <a:pt x="576" y="7998"/>
                      <a:pt x="801" y="7998"/>
                    </a:cubicBezTo>
                    <a:cubicBezTo>
                      <a:pt x="848" y="7998"/>
                      <a:pt x="895" y="7992"/>
                      <a:pt x="941" y="7978"/>
                    </a:cubicBezTo>
                    <a:cubicBezTo>
                      <a:pt x="1036" y="9272"/>
                      <a:pt x="1132" y="10570"/>
                      <a:pt x="1231" y="11865"/>
                    </a:cubicBezTo>
                    <a:cubicBezTo>
                      <a:pt x="1279" y="12507"/>
                      <a:pt x="1371" y="13231"/>
                      <a:pt x="1890" y="13610"/>
                    </a:cubicBezTo>
                    <a:cubicBezTo>
                      <a:pt x="2101" y="13764"/>
                      <a:pt x="2351" y="13832"/>
                      <a:pt x="2608" y="13832"/>
                    </a:cubicBezTo>
                    <a:cubicBezTo>
                      <a:pt x="2984" y="13832"/>
                      <a:pt x="3373" y="13687"/>
                      <a:pt x="3674" y="13453"/>
                    </a:cubicBezTo>
                    <a:cubicBezTo>
                      <a:pt x="4183" y="13061"/>
                      <a:pt x="4490" y="12473"/>
                      <a:pt x="4787" y="11902"/>
                    </a:cubicBezTo>
                    <a:lnTo>
                      <a:pt x="9550" y="7427"/>
                    </a:lnTo>
                    <a:cubicBezTo>
                      <a:pt x="9885" y="7850"/>
                      <a:pt x="10424" y="8101"/>
                      <a:pt x="10964" y="8101"/>
                    </a:cubicBezTo>
                    <a:cubicBezTo>
                      <a:pt x="11061" y="8101"/>
                      <a:pt x="11158" y="8093"/>
                      <a:pt x="11254" y="8076"/>
                    </a:cubicBezTo>
                    <a:cubicBezTo>
                      <a:pt x="11541" y="8028"/>
                      <a:pt x="11841" y="7875"/>
                      <a:pt x="11923" y="7598"/>
                    </a:cubicBezTo>
                    <a:cubicBezTo>
                      <a:pt x="11986" y="7375"/>
                      <a:pt x="11803" y="7114"/>
                      <a:pt x="11600" y="7090"/>
                    </a:cubicBezTo>
                    <a:lnTo>
                      <a:pt x="11600" y="7090"/>
                    </a:lnTo>
                    <a:cubicBezTo>
                      <a:pt x="12125" y="6953"/>
                      <a:pt x="12591" y="6570"/>
                      <a:pt x="12778" y="6061"/>
                    </a:cubicBezTo>
                    <a:cubicBezTo>
                      <a:pt x="12983" y="5501"/>
                      <a:pt x="12809" y="4810"/>
                      <a:pt x="12330" y="4455"/>
                    </a:cubicBezTo>
                    <a:cubicBezTo>
                      <a:pt x="12125" y="4305"/>
                      <a:pt x="11869" y="4231"/>
                      <a:pt x="11615" y="4231"/>
                    </a:cubicBezTo>
                    <a:cubicBezTo>
                      <a:pt x="11379" y="4231"/>
                      <a:pt x="11145" y="4295"/>
                      <a:pt x="10951" y="4421"/>
                    </a:cubicBezTo>
                    <a:lnTo>
                      <a:pt x="10951" y="4421"/>
                    </a:lnTo>
                    <a:cubicBezTo>
                      <a:pt x="11442" y="3866"/>
                      <a:pt x="11477" y="2925"/>
                      <a:pt x="10974" y="2368"/>
                    </a:cubicBezTo>
                    <a:cubicBezTo>
                      <a:pt x="10690" y="2052"/>
                      <a:pt x="10268" y="1895"/>
                      <a:pt x="9846" y="1895"/>
                    </a:cubicBezTo>
                    <a:cubicBezTo>
                      <a:pt x="9413" y="1895"/>
                      <a:pt x="8980" y="2060"/>
                      <a:pt x="8695" y="2388"/>
                    </a:cubicBezTo>
                    <a:cubicBezTo>
                      <a:pt x="8740" y="1537"/>
                      <a:pt x="8262" y="681"/>
                      <a:pt x="7513" y="271"/>
                    </a:cubicBezTo>
                    <a:cubicBezTo>
                      <a:pt x="7183" y="90"/>
                      <a:pt x="6807" y="0"/>
                      <a:pt x="643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9"/>
              <p:cNvSpPr/>
              <p:nvPr/>
            </p:nvSpPr>
            <p:spPr>
              <a:xfrm>
                <a:off x="5112300" y="4005925"/>
                <a:ext cx="227900" cy="440200"/>
              </a:xfrm>
              <a:custGeom>
                <a:avLst/>
                <a:gdLst/>
                <a:ahLst/>
                <a:cxnLst/>
                <a:rect l="l" t="t" r="r" b="b"/>
                <a:pathLst>
                  <a:path w="9116" h="17608" extrusionOk="0">
                    <a:moveTo>
                      <a:pt x="3140" y="0"/>
                    </a:moveTo>
                    <a:cubicBezTo>
                      <a:pt x="2043" y="0"/>
                      <a:pt x="1330" y="197"/>
                      <a:pt x="1330" y="197"/>
                    </a:cubicBezTo>
                    <a:cubicBezTo>
                      <a:pt x="1330" y="197"/>
                      <a:pt x="654" y="5669"/>
                      <a:pt x="326" y="8699"/>
                    </a:cubicBezTo>
                    <a:cubicBezTo>
                      <a:pt x="1" y="11732"/>
                      <a:pt x="1549" y="15067"/>
                      <a:pt x="3315" y="17509"/>
                    </a:cubicBezTo>
                    <a:cubicBezTo>
                      <a:pt x="3485" y="17575"/>
                      <a:pt x="3742" y="17608"/>
                      <a:pt x="4052" y="17608"/>
                    </a:cubicBezTo>
                    <a:cubicBezTo>
                      <a:pt x="5294" y="17608"/>
                      <a:pt x="7398" y="17077"/>
                      <a:pt x="8289" y="15962"/>
                    </a:cubicBezTo>
                    <a:cubicBezTo>
                      <a:pt x="7786" y="15395"/>
                      <a:pt x="7285" y="12996"/>
                      <a:pt x="7285" y="12996"/>
                    </a:cubicBezTo>
                    <a:cubicBezTo>
                      <a:pt x="7285" y="12996"/>
                      <a:pt x="7349" y="12624"/>
                      <a:pt x="8155" y="9573"/>
                    </a:cubicBezTo>
                    <a:cubicBezTo>
                      <a:pt x="8965" y="6519"/>
                      <a:pt x="9115" y="2246"/>
                      <a:pt x="9115" y="2246"/>
                    </a:cubicBezTo>
                    <a:cubicBezTo>
                      <a:pt x="6975" y="387"/>
                      <a:pt x="4680" y="0"/>
                      <a:pt x="314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9"/>
              <p:cNvSpPr/>
              <p:nvPr/>
            </p:nvSpPr>
            <p:spPr>
              <a:xfrm>
                <a:off x="5113600" y="4199725"/>
                <a:ext cx="205950" cy="246400"/>
              </a:xfrm>
              <a:custGeom>
                <a:avLst/>
                <a:gdLst/>
                <a:ahLst/>
                <a:cxnLst/>
                <a:rect l="l" t="t" r="r" b="b"/>
                <a:pathLst>
                  <a:path w="8238" h="9856" extrusionOk="0">
                    <a:moveTo>
                      <a:pt x="2992" y="0"/>
                    </a:moveTo>
                    <a:cubicBezTo>
                      <a:pt x="2191" y="0"/>
                      <a:pt x="774" y="791"/>
                      <a:pt x="264" y="1094"/>
                    </a:cubicBezTo>
                    <a:cubicBezTo>
                      <a:pt x="1" y="4087"/>
                      <a:pt x="1524" y="7356"/>
                      <a:pt x="3263" y="9757"/>
                    </a:cubicBezTo>
                    <a:cubicBezTo>
                      <a:pt x="3433" y="9823"/>
                      <a:pt x="3690" y="9856"/>
                      <a:pt x="4000" y="9856"/>
                    </a:cubicBezTo>
                    <a:cubicBezTo>
                      <a:pt x="5242" y="9856"/>
                      <a:pt x="7346" y="9325"/>
                      <a:pt x="8237" y="8210"/>
                    </a:cubicBezTo>
                    <a:cubicBezTo>
                      <a:pt x="7734" y="7643"/>
                      <a:pt x="7233" y="5244"/>
                      <a:pt x="7233" y="5244"/>
                    </a:cubicBezTo>
                    <a:cubicBezTo>
                      <a:pt x="7233" y="5244"/>
                      <a:pt x="7280" y="4964"/>
                      <a:pt x="7820" y="2901"/>
                    </a:cubicBezTo>
                    <a:lnTo>
                      <a:pt x="5945" y="2781"/>
                    </a:lnTo>
                    <a:cubicBezTo>
                      <a:pt x="5945" y="2781"/>
                      <a:pt x="4117" y="428"/>
                      <a:pt x="3307" y="59"/>
                    </a:cubicBezTo>
                    <a:cubicBezTo>
                      <a:pt x="3220" y="18"/>
                      <a:pt x="3113" y="0"/>
                      <a:pt x="2992"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9"/>
              <p:cNvSpPr/>
              <p:nvPr/>
            </p:nvSpPr>
            <p:spPr>
              <a:xfrm>
                <a:off x="5262200" y="4170525"/>
                <a:ext cx="78500" cy="118900"/>
              </a:xfrm>
              <a:custGeom>
                <a:avLst/>
                <a:gdLst/>
                <a:ahLst/>
                <a:cxnLst/>
                <a:rect l="l" t="t" r="r" b="b"/>
                <a:pathLst>
                  <a:path w="3140" h="4756" extrusionOk="0">
                    <a:moveTo>
                      <a:pt x="786" y="0"/>
                    </a:moveTo>
                    <a:cubicBezTo>
                      <a:pt x="786" y="1"/>
                      <a:pt x="21" y="3273"/>
                      <a:pt x="1" y="3949"/>
                    </a:cubicBezTo>
                    <a:cubicBezTo>
                      <a:pt x="1046" y="4339"/>
                      <a:pt x="2747" y="4755"/>
                      <a:pt x="2747" y="4755"/>
                    </a:cubicBezTo>
                    <a:cubicBezTo>
                      <a:pt x="2747" y="4755"/>
                      <a:pt x="3140" y="3403"/>
                      <a:pt x="2792" y="3010"/>
                    </a:cubicBezTo>
                    <a:cubicBezTo>
                      <a:pt x="2675" y="2879"/>
                      <a:pt x="2457" y="2835"/>
                      <a:pt x="2219" y="2835"/>
                    </a:cubicBezTo>
                    <a:cubicBezTo>
                      <a:pt x="1741" y="2835"/>
                      <a:pt x="1179" y="3010"/>
                      <a:pt x="1179" y="3010"/>
                    </a:cubicBezTo>
                    <a:cubicBezTo>
                      <a:pt x="1179" y="3010"/>
                      <a:pt x="762" y="831"/>
                      <a:pt x="78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9"/>
              <p:cNvSpPr/>
              <p:nvPr/>
            </p:nvSpPr>
            <p:spPr>
              <a:xfrm>
                <a:off x="5120350" y="3992275"/>
                <a:ext cx="66400" cy="161700"/>
              </a:xfrm>
              <a:custGeom>
                <a:avLst/>
                <a:gdLst/>
                <a:ahLst/>
                <a:cxnLst/>
                <a:rect l="l" t="t" r="r" b="b"/>
                <a:pathLst>
                  <a:path w="2656" h="6468" extrusionOk="0">
                    <a:moveTo>
                      <a:pt x="735" y="1"/>
                    </a:moveTo>
                    <a:cubicBezTo>
                      <a:pt x="735" y="1"/>
                      <a:pt x="154" y="2505"/>
                      <a:pt x="0" y="6468"/>
                    </a:cubicBezTo>
                    <a:cubicBezTo>
                      <a:pt x="191" y="5214"/>
                      <a:pt x="2152" y="4503"/>
                      <a:pt x="2152" y="4503"/>
                    </a:cubicBezTo>
                    <a:cubicBezTo>
                      <a:pt x="2152" y="4503"/>
                      <a:pt x="2655" y="377"/>
                      <a:pt x="2569" y="254"/>
                    </a:cubicBezTo>
                    <a:lnTo>
                      <a:pt x="735" y="1"/>
                    </a:ln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9"/>
              <p:cNvSpPr/>
              <p:nvPr/>
            </p:nvSpPr>
            <p:spPr>
              <a:xfrm>
                <a:off x="5050825" y="5275575"/>
                <a:ext cx="377350" cy="66250"/>
              </a:xfrm>
              <a:custGeom>
                <a:avLst/>
                <a:gdLst/>
                <a:ahLst/>
                <a:cxnLst/>
                <a:rect l="l" t="t" r="r" b="b"/>
                <a:pathLst>
                  <a:path w="15094" h="2650" extrusionOk="0">
                    <a:moveTo>
                      <a:pt x="6026" y="0"/>
                    </a:moveTo>
                    <a:cubicBezTo>
                      <a:pt x="5692" y="366"/>
                      <a:pt x="5306" y="858"/>
                      <a:pt x="5029" y="1414"/>
                    </a:cubicBezTo>
                    <a:cubicBezTo>
                      <a:pt x="3956" y="1433"/>
                      <a:pt x="2920" y="1439"/>
                      <a:pt x="2017" y="1439"/>
                    </a:cubicBezTo>
                    <a:cubicBezTo>
                      <a:pt x="1321" y="1439"/>
                      <a:pt x="704" y="1436"/>
                      <a:pt x="209" y="1432"/>
                    </a:cubicBezTo>
                    <a:cubicBezTo>
                      <a:pt x="82" y="2121"/>
                      <a:pt x="0" y="2586"/>
                      <a:pt x="0" y="2586"/>
                    </a:cubicBezTo>
                    <a:cubicBezTo>
                      <a:pt x="0" y="2586"/>
                      <a:pt x="6086" y="2650"/>
                      <a:pt x="10558" y="2650"/>
                    </a:cubicBezTo>
                    <a:cubicBezTo>
                      <a:pt x="12794" y="2650"/>
                      <a:pt x="14626" y="2634"/>
                      <a:pt x="15093" y="2586"/>
                    </a:cubicBezTo>
                    <a:cubicBezTo>
                      <a:pt x="14225" y="919"/>
                      <a:pt x="9508" y="259"/>
                      <a:pt x="6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9"/>
              <p:cNvSpPr/>
              <p:nvPr/>
            </p:nvSpPr>
            <p:spPr>
              <a:xfrm>
                <a:off x="5224200" y="4095125"/>
                <a:ext cx="51875" cy="38875"/>
              </a:xfrm>
              <a:custGeom>
                <a:avLst/>
                <a:gdLst/>
                <a:ahLst/>
                <a:cxnLst/>
                <a:rect l="l" t="t" r="r" b="b"/>
                <a:pathLst>
                  <a:path w="2075" h="1555" extrusionOk="0">
                    <a:moveTo>
                      <a:pt x="1060" y="0"/>
                    </a:moveTo>
                    <a:cubicBezTo>
                      <a:pt x="785" y="0"/>
                      <a:pt x="438" y="165"/>
                      <a:pt x="1" y="601"/>
                    </a:cubicBezTo>
                    <a:lnTo>
                      <a:pt x="2074" y="1554"/>
                    </a:lnTo>
                    <a:cubicBezTo>
                      <a:pt x="2074" y="1554"/>
                      <a:pt x="1907" y="0"/>
                      <a:pt x="106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9"/>
              <p:cNvSpPr/>
              <p:nvPr/>
            </p:nvSpPr>
            <p:spPr>
              <a:xfrm>
                <a:off x="5296700" y="4132775"/>
                <a:ext cx="35575" cy="34600"/>
              </a:xfrm>
              <a:custGeom>
                <a:avLst/>
                <a:gdLst/>
                <a:ahLst/>
                <a:cxnLst/>
                <a:rect l="l" t="t" r="r" b="b"/>
                <a:pathLst>
                  <a:path w="1423" h="1384" extrusionOk="0">
                    <a:moveTo>
                      <a:pt x="874" y="1"/>
                    </a:moveTo>
                    <a:cubicBezTo>
                      <a:pt x="481" y="1"/>
                      <a:pt x="1" y="530"/>
                      <a:pt x="1" y="530"/>
                    </a:cubicBezTo>
                    <a:lnTo>
                      <a:pt x="1371" y="1384"/>
                    </a:lnTo>
                    <a:cubicBezTo>
                      <a:pt x="1422" y="307"/>
                      <a:pt x="1174" y="1"/>
                      <a:pt x="874"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9"/>
              <p:cNvSpPr/>
              <p:nvPr/>
            </p:nvSpPr>
            <p:spPr>
              <a:xfrm>
                <a:off x="5233750" y="4152175"/>
                <a:ext cx="31625" cy="23050"/>
              </a:xfrm>
              <a:custGeom>
                <a:avLst/>
                <a:gdLst/>
                <a:ahLst/>
                <a:cxnLst/>
                <a:rect l="l" t="t" r="r" b="b"/>
                <a:pathLst>
                  <a:path w="1265" h="922" extrusionOk="0">
                    <a:moveTo>
                      <a:pt x="719" y="1"/>
                    </a:moveTo>
                    <a:cubicBezTo>
                      <a:pt x="596" y="1"/>
                      <a:pt x="480" y="40"/>
                      <a:pt x="380" y="89"/>
                    </a:cubicBezTo>
                    <a:cubicBezTo>
                      <a:pt x="230" y="164"/>
                      <a:pt x="100" y="266"/>
                      <a:pt x="1" y="393"/>
                    </a:cubicBezTo>
                    <a:cubicBezTo>
                      <a:pt x="144" y="324"/>
                      <a:pt x="288" y="259"/>
                      <a:pt x="431" y="215"/>
                    </a:cubicBezTo>
                    <a:cubicBezTo>
                      <a:pt x="520" y="190"/>
                      <a:pt x="609" y="171"/>
                      <a:pt x="692" y="171"/>
                    </a:cubicBezTo>
                    <a:cubicBezTo>
                      <a:pt x="742" y="171"/>
                      <a:pt x="790" y="178"/>
                      <a:pt x="834" y="195"/>
                    </a:cubicBezTo>
                    <a:cubicBezTo>
                      <a:pt x="954" y="236"/>
                      <a:pt x="1036" y="348"/>
                      <a:pt x="1101" y="482"/>
                    </a:cubicBezTo>
                    <a:cubicBezTo>
                      <a:pt x="1128" y="550"/>
                      <a:pt x="1156" y="622"/>
                      <a:pt x="1180" y="693"/>
                    </a:cubicBezTo>
                    <a:cubicBezTo>
                      <a:pt x="1200" y="769"/>
                      <a:pt x="1221" y="847"/>
                      <a:pt x="1248" y="922"/>
                    </a:cubicBezTo>
                    <a:cubicBezTo>
                      <a:pt x="1262" y="844"/>
                      <a:pt x="1262" y="762"/>
                      <a:pt x="1265" y="680"/>
                    </a:cubicBezTo>
                    <a:cubicBezTo>
                      <a:pt x="1262" y="601"/>
                      <a:pt x="1248" y="516"/>
                      <a:pt x="1230" y="434"/>
                    </a:cubicBezTo>
                    <a:cubicBezTo>
                      <a:pt x="1186" y="277"/>
                      <a:pt x="1080" y="99"/>
                      <a:pt x="896" y="31"/>
                    </a:cubicBezTo>
                    <a:cubicBezTo>
                      <a:pt x="836" y="10"/>
                      <a:pt x="777" y="1"/>
                      <a:pt x="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9"/>
              <p:cNvSpPr/>
              <p:nvPr/>
            </p:nvSpPr>
            <p:spPr>
              <a:xfrm>
                <a:off x="5290900" y="4177650"/>
                <a:ext cx="29475" cy="22100"/>
              </a:xfrm>
              <a:custGeom>
                <a:avLst/>
                <a:gdLst/>
                <a:ahLst/>
                <a:cxnLst/>
                <a:rect l="l" t="t" r="r" b="b"/>
                <a:pathLst>
                  <a:path w="1179" h="884" extrusionOk="0">
                    <a:moveTo>
                      <a:pt x="682" y="0"/>
                    </a:moveTo>
                    <a:cubicBezTo>
                      <a:pt x="570" y="0"/>
                      <a:pt x="462" y="34"/>
                      <a:pt x="369" y="74"/>
                    </a:cubicBezTo>
                    <a:cubicBezTo>
                      <a:pt x="226" y="142"/>
                      <a:pt x="103" y="235"/>
                      <a:pt x="0" y="347"/>
                    </a:cubicBezTo>
                    <a:cubicBezTo>
                      <a:pt x="144" y="292"/>
                      <a:pt x="281" y="242"/>
                      <a:pt x="417" y="204"/>
                    </a:cubicBezTo>
                    <a:cubicBezTo>
                      <a:pt x="496" y="183"/>
                      <a:pt x="577" y="168"/>
                      <a:pt x="652" y="168"/>
                    </a:cubicBezTo>
                    <a:cubicBezTo>
                      <a:pt x="704" y="168"/>
                      <a:pt x="753" y="175"/>
                      <a:pt x="797" y="194"/>
                    </a:cubicBezTo>
                    <a:cubicBezTo>
                      <a:pt x="906" y="231"/>
                      <a:pt x="981" y="333"/>
                      <a:pt x="1032" y="460"/>
                    </a:cubicBezTo>
                    <a:cubicBezTo>
                      <a:pt x="1052" y="525"/>
                      <a:pt x="1073" y="593"/>
                      <a:pt x="1093" y="665"/>
                    </a:cubicBezTo>
                    <a:cubicBezTo>
                      <a:pt x="1107" y="737"/>
                      <a:pt x="1121" y="809"/>
                      <a:pt x="1145" y="883"/>
                    </a:cubicBezTo>
                    <a:cubicBezTo>
                      <a:pt x="1162" y="809"/>
                      <a:pt x="1169" y="733"/>
                      <a:pt x="1179" y="658"/>
                    </a:cubicBezTo>
                    <a:cubicBezTo>
                      <a:pt x="1179" y="579"/>
                      <a:pt x="1175" y="501"/>
                      <a:pt x="1162" y="423"/>
                    </a:cubicBezTo>
                    <a:cubicBezTo>
                      <a:pt x="1134" y="269"/>
                      <a:pt x="1035" y="95"/>
                      <a:pt x="858" y="30"/>
                    </a:cubicBezTo>
                    <a:cubicBezTo>
                      <a:pt x="799" y="9"/>
                      <a:pt x="740"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9"/>
              <p:cNvSpPr/>
              <p:nvPr/>
            </p:nvSpPr>
            <p:spPr>
              <a:xfrm>
                <a:off x="5060450" y="4125800"/>
                <a:ext cx="83500" cy="79075"/>
              </a:xfrm>
              <a:custGeom>
                <a:avLst/>
                <a:gdLst/>
                <a:ahLst/>
                <a:cxnLst/>
                <a:rect l="l" t="t" r="r" b="b"/>
                <a:pathLst>
                  <a:path w="3340" h="3163" extrusionOk="0">
                    <a:moveTo>
                      <a:pt x="2030" y="0"/>
                    </a:moveTo>
                    <a:cubicBezTo>
                      <a:pt x="1796" y="0"/>
                      <a:pt x="1529" y="87"/>
                      <a:pt x="1228" y="307"/>
                    </a:cubicBezTo>
                    <a:cubicBezTo>
                      <a:pt x="0" y="1199"/>
                      <a:pt x="976" y="3162"/>
                      <a:pt x="2185" y="3162"/>
                    </a:cubicBezTo>
                    <a:cubicBezTo>
                      <a:pt x="2406" y="3162"/>
                      <a:pt x="2634" y="3097"/>
                      <a:pt x="2858" y="2948"/>
                    </a:cubicBezTo>
                    <a:lnTo>
                      <a:pt x="3339" y="1273"/>
                    </a:lnTo>
                    <a:cubicBezTo>
                      <a:pt x="3339" y="1273"/>
                      <a:pt x="2925"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9"/>
              <p:cNvSpPr/>
              <p:nvPr/>
            </p:nvSpPr>
            <p:spPr>
              <a:xfrm>
                <a:off x="5092250" y="4146400"/>
                <a:ext cx="46125" cy="35925"/>
              </a:xfrm>
              <a:custGeom>
                <a:avLst/>
                <a:gdLst/>
                <a:ahLst/>
                <a:cxnLst/>
                <a:rect l="l" t="t" r="r" b="b"/>
                <a:pathLst>
                  <a:path w="1845" h="1437" extrusionOk="0">
                    <a:moveTo>
                      <a:pt x="681" y="0"/>
                    </a:moveTo>
                    <a:cubicBezTo>
                      <a:pt x="562" y="0"/>
                      <a:pt x="444" y="32"/>
                      <a:pt x="349" y="94"/>
                    </a:cubicBezTo>
                    <a:cubicBezTo>
                      <a:pt x="263" y="145"/>
                      <a:pt x="199" y="214"/>
                      <a:pt x="140" y="285"/>
                    </a:cubicBezTo>
                    <a:cubicBezTo>
                      <a:pt x="82" y="358"/>
                      <a:pt x="35" y="440"/>
                      <a:pt x="0" y="525"/>
                    </a:cubicBezTo>
                    <a:cubicBezTo>
                      <a:pt x="110" y="381"/>
                      <a:pt x="240" y="251"/>
                      <a:pt x="397" y="183"/>
                    </a:cubicBezTo>
                    <a:cubicBezTo>
                      <a:pt x="469" y="151"/>
                      <a:pt x="543" y="136"/>
                      <a:pt x="617" y="136"/>
                    </a:cubicBezTo>
                    <a:cubicBezTo>
                      <a:pt x="701" y="136"/>
                      <a:pt x="783" y="155"/>
                      <a:pt x="861" y="194"/>
                    </a:cubicBezTo>
                    <a:cubicBezTo>
                      <a:pt x="937" y="221"/>
                      <a:pt x="998" y="279"/>
                      <a:pt x="1066" y="326"/>
                    </a:cubicBezTo>
                    <a:cubicBezTo>
                      <a:pt x="1124" y="388"/>
                      <a:pt x="1196" y="436"/>
                      <a:pt x="1247" y="508"/>
                    </a:cubicBezTo>
                    <a:cubicBezTo>
                      <a:pt x="1313" y="580"/>
                      <a:pt x="1372" y="657"/>
                      <a:pt x="1430" y="736"/>
                    </a:cubicBezTo>
                    <a:lnTo>
                      <a:pt x="1430" y="736"/>
                    </a:lnTo>
                    <a:cubicBezTo>
                      <a:pt x="1382" y="727"/>
                      <a:pt x="1334" y="719"/>
                      <a:pt x="1285" y="713"/>
                    </a:cubicBezTo>
                    <a:cubicBezTo>
                      <a:pt x="1244" y="706"/>
                      <a:pt x="1201" y="702"/>
                      <a:pt x="1157" y="702"/>
                    </a:cubicBezTo>
                    <a:cubicBezTo>
                      <a:pt x="1132" y="702"/>
                      <a:pt x="1106" y="703"/>
                      <a:pt x="1080" y="706"/>
                    </a:cubicBezTo>
                    <a:cubicBezTo>
                      <a:pt x="1042" y="709"/>
                      <a:pt x="1005" y="716"/>
                      <a:pt x="960" y="740"/>
                    </a:cubicBezTo>
                    <a:cubicBezTo>
                      <a:pt x="916" y="757"/>
                      <a:pt x="875" y="825"/>
                      <a:pt x="885" y="877"/>
                    </a:cubicBezTo>
                    <a:cubicBezTo>
                      <a:pt x="899" y="973"/>
                      <a:pt x="943" y="1020"/>
                      <a:pt x="984" y="1075"/>
                    </a:cubicBezTo>
                    <a:cubicBezTo>
                      <a:pt x="1028" y="1126"/>
                      <a:pt x="1073" y="1170"/>
                      <a:pt x="1124" y="1211"/>
                    </a:cubicBezTo>
                    <a:cubicBezTo>
                      <a:pt x="1220" y="1293"/>
                      <a:pt x="1319" y="1372"/>
                      <a:pt x="1429" y="1437"/>
                    </a:cubicBezTo>
                    <a:cubicBezTo>
                      <a:pt x="1343" y="1345"/>
                      <a:pt x="1254" y="1255"/>
                      <a:pt x="1179" y="1157"/>
                    </a:cubicBezTo>
                    <a:cubicBezTo>
                      <a:pt x="1138" y="1109"/>
                      <a:pt x="1104" y="1061"/>
                      <a:pt x="1069" y="1009"/>
                    </a:cubicBezTo>
                    <a:cubicBezTo>
                      <a:pt x="1039" y="962"/>
                      <a:pt x="1012" y="904"/>
                      <a:pt x="1012" y="873"/>
                    </a:cubicBezTo>
                    <a:cubicBezTo>
                      <a:pt x="1015" y="859"/>
                      <a:pt x="1015" y="866"/>
                      <a:pt x="1025" y="859"/>
                    </a:cubicBezTo>
                    <a:cubicBezTo>
                      <a:pt x="1039" y="856"/>
                      <a:pt x="1063" y="853"/>
                      <a:pt x="1090" y="853"/>
                    </a:cubicBezTo>
                    <a:cubicBezTo>
                      <a:pt x="1142" y="853"/>
                      <a:pt x="1200" y="859"/>
                      <a:pt x="1258" y="873"/>
                    </a:cubicBezTo>
                    <a:cubicBezTo>
                      <a:pt x="1377" y="894"/>
                      <a:pt x="1493" y="932"/>
                      <a:pt x="1613" y="965"/>
                    </a:cubicBezTo>
                    <a:lnTo>
                      <a:pt x="1845" y="1030"/>
                    </a:lnTo>
                    <a:lnTo>
                      <a:pt x="1712" y="832"/>
                    </a:lnTo>
                    <a:lnTo>
                      <a:pt x="1558" y="599"/>
                    </a:lnTo>
                    <a:cubicBezTo>
                      <a:pt x="1510" y="525"/>
                      <a:pt x="1442" y="456"/>
                      <a:pt x="1381" y="385"/>
                    </a:cubicBezTo>
                    <a:cubicBezTo>
                      <a:pt x="1323" y="313"/>
                      <a:pt x="1244" y="255"/>
                      <a:pt x="1176" y="190"/>
                    </a:cubicBezTo>
                    <a:cubicBezTo>
                      <a:pt x="1094" y="139"/>
                      <a:pt x="1019" y="77"/>
                      <a:pt x="919" y="46"/>
                    </a:cubicBezTo>
                    <a:cubicBezTo>
                      <a:pt x="845" y="16"/>
                      <a:pt x="763" y="0"/>
                      <a:pt x="68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9"/>
              <p:cNvSpPr/>
              <p:nvPr/>
            </p:nvSpPr>
            <p:spPr>
              <a:xfrm>
                <a:off x="5183125" y="4249775"/>
                <a:ext cx="81825" cy="89850"/>
              </a:xfrm>
              <a:custGeom>
                <a:avLst/>
                <a:gdLst/>
                <a:ahLst/>
                <a:cxnLst/>
                <a:rect l="l" t="t" r="r" b="b"/>
                <a:pathLst>
                  <a:path w="3273" h="3594" extrusionOk="0">
                    <a:moveTo>
                      <a:pt x="301" y="1"/>
                    </a:moveTo>
                    <a:lnTo>
                      <a:pt x="301" y="1"/>
                    </a:lnTo>
                    <a:cubicBezTo>
                      <a:pt x="0" y="1980"/>
                      <a:pt x="534" y="3594"/>
                      <a:pt x="1466" y="3594"/>
                    </a:cubicBezTo>
                    <a:cubicBezTo>
                      <a:pt x="1973" y="3594"/>
                      <a:pt x="2599" y="3115"/>
                      <a:pt x="3273" y="1954"/>
                    </a:cubicBezTo>
                    <a:cubicBezTo>
                      <a:pt x="3273" y="1954"/>
                      <a:pt x="1763" y="619"/>
                      <a:pt x="301" y="1"/>
                    </a:cubicBezTo>
                    <a:close/>
                  </a:path>
                </a:pathLst>
              </a:custGeom>
              <a:solidFill>
                <a:srgbClr val="0B1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9"/>
              <p:cNvSpPr/>
              <p:nvPr/>
            </p:nvSpPr>
            <p:spPr>
              <a:xfrm>
                <a:off x="5188425" y="4249775"/>
                <a:ext cx="59800" cy="46300"/>
              </a:xfrm>
              <a:custGeom>
                <a:avLst/>
                <a:gdLst/>
                <a:ahLst/>
                <a:cxnLst/>
                <a:rect l="l" t="t" r="r" b="b"/>
                <a:pathLst>
                  <a:path w="2392" h="1852" extrusionOk="0">
                    <a:moveTo>
                      <a:pt x="89" y="1"/>
                    </a:moveTo>
                    <a:cubicBezTo>
                      <a:pt x="24" y="417"/>
                      <a:pt x="0" y="817"/>
                      <a:pt x="7" y="1189"/>
                    </a:cubicBezTo>
                    <a:lnTo>
                      <a:pt x="2193" y="1852"/>
                    </a:lnTo>
                    <a:lnTo>
                      <a:pt x="2392" y="1408"/>
                    </a:lnTo>
                    <a:cubicBezTo>
                      <a:pt x="1814" y="967"/>
                      <a:pt x="943" y="36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9"/>
              <p:cNvSpPr/>
              <p:nvPr/>
            </p:nvSpPr>
            <p:spPr>
              <a:xfrm>
                <a:off x="4269375" y="5078200"/>
                <a:ext cx="185275" cy="292275"/>
              </a:xfrm>
              <a:custGeom>
                <a:avLst/>
                <a:gdLst/>
                <a:ahLst/>
                <a:cxnLst/>
                <a:rect l="l" t="t" r="r" b="b"/>
                <a:pathLst>
                  <a:path w="7411" h="11691" extrusionOk="0">
                    <a:moveTo>
                      <a:pt x="2642" y="0"/>
                    </a:moveTo>
                    <a:cubicBezTo>
                      <a:pt x="2642" y="0"/>
                      <a:pt x="1" y="9445"/>
                      <a:pt x="1" y="11690"/>
                    </a:cubicBezTo>
                    <a:lnTo>
                      <a:pt x="7411" y="11690"/>
                    </a:lnTo>
                    <a:cubicBezTo>
                      <a:pt x="7411" y="11690"/>
                      <a:pt x="5870" y="10245"/>
                      <a:pt x="3103" y="9196"/>
                    </a:cubicBezTo>
                    <a:cubicBezTo>
                      <a:pt x="3144" y="8926"/>
                      <a:pt x="3192" y="8636"/>
                      <a:pt x="3239" y="8332"/>
                    </a:cubicBezTo>
                    <a:cubicBezTo>
                      <a:pt x="3099" y="8328"/>
                      <a:pt x="2964" y="8326"/>
                      <a:pt x="2836" y="8326"/>
                    </a:cubicBezTo>
                    <a:cubicBezTo>
                      <a:pt x="2290" y="8326"/>
                      <a:pt x="1886" y="8359"/>
                      <a:pt x="1886" y="8359"/>
                    </a:cubicBezTo>
                    <a:lnTo>
                      <a:pt x="3434" y="267"/>
                    </a:lnTo>
                    <a:lnTo>
                      <a:pt x="26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9"/>
              <p:cNvSpPr/>
              <p:nvPr/>
            </p:nvSpPr>
            <p:spPr>
              <a:xfrm>
                <a:off x="4836975" y="4792425"/>
                <a:ext cx="54775" cy="150600"/>
              </a:xfrm>
              <a:custGeom>
                <a:avLst/>
                <a:gdLst/>
                <a:ahLst/>
                <a:cxnLst/>
                <a:rect l="l" t="t" r="r" b="b"/>
                <a:pathLst>
                  <a:path w="2191" h="6024" extrusionOk="0">
                    <a:moveTo>
                      <a:pt x="1" y="1"/>
                    </a:moveTo>
                    <a:lnTo>
                      <a:pt x="1" y="1"/>
                    </a:lnTo>
                    <a:cubicBezTo>
                      <a:pt x="192" y="507"/>
                      <a:pt x="356" y="1008"/>
                      <a:pt x="527" y="1514"/>
                    </a:cubicBezTo>
                    <a:lnTo>
                      <a:pt x="1039" y="3028"/>
                    </a:lnTo>
                    <a:cubicBezTo>
                      <a:pt x="1216" y="3530"/>
                      <a:pt x="1391" y="4035"/>
                      <a:pt x="1582" y="4534"/>
                    </a:cubicBezTo>
                    <a:cubicBezTo>
                      <a:pt x="1770" y="5032"/>
                      <a:pt x="1965" y="5532"/>
                      <a:pt x="2190" y="6024"/>
                    </a:cubicBezTo>
                    <a:cubicBezTo>
                      <a:pt x="2105" y="5491"/>
                      <a:pt x="1982" y="4968"/>
                      <a:pt x="1842" y="4449"/>
                    </a:cubicBezTo>
                    <a:cubicBezTo>
                      <a:pt x="1705" y="3933"/>
                      <a:pt x="1541" y="3420"/>
                      <a:pt x="1371" y="2911"/>
                    </a:cubicBezTo>
                    <a:cubicBezTo>
                      <a:pt x="1193" y="2405"/>
                      <a:pt x="1002" y="1907"/>
                      <a:pt x="783" y="1415"/>
                    </a:cubicBezTo>
                    <a:cubicBezTo>
                      <a:pt x="565" y="926"/>
                      <a:pt x="322" y="4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9"/>
              <p:cNvSpPr/>
              <p:nvPr/>
            </p:nvSpPr>
            <p:spPr>
              <a:xfrm>
                <a:off x="4873450" y="4780050"/>
                <a:ext cx="70925" cy="114300"/>
              </a:xfrm>
              <a:custGeom>
                <a:avLst/>
                <a:gdLst/>
                <a:ahLst/>
                <a:cxnLst/>
                <a:rect l="l" t="t" r="r" b="b"/>
                <a:pathLst>
                  <a:path w="2837" h="4572" extrusionOk="0">
                    <a:moveTo>
                      <a:pt x="2836" y="1"/>
                    </a:moveTo>
                    <a:cubicBezTo>
                      <a:pt x="2808" y="226"/>
                      <a:pt x="2802" y="455"/>
                      <a:pt x="2761" y="680"/>
                    </a:cubicBezTo>
                    <a:cubicBezTo>
                      <a:pt x="2709" y="902"/>
                      <a:pt x="2679" y="1131"/>
                      <a:pt x="2597" y="1343"/>
                    </a:cubicBezTo>
                    <a:cubicBezTo>
                      <a:pt x="2474" y="1781"/>
                      <a:pt x="2265" y="2190"/>
                      <a:pt x="2019" y="2563"/>
                    </a:cubicBezTo>
                    <a:cubicBezTo>
                      <a:pt x="1774" y="2938"/>
                      <a:pt x="1466" y="3273"/>
                      <a:pt x="1121" y="3556"/>
                    </a:cubicBezTo>
                    <a:cubicBezTo>
                      <a:pt x="782" y="3840"/>
                      <a:pt x="390" y="4086"/>
                      <a:pt x="0" y="4247"/>
                    </a:cubicBezTo>
                    <a:lnTo>
                      <a:pt x="131" y="4571"/>
                    </a:lnTo>
                    <a:cubicBezTo>
                      <a:pt x="574" y="4356"/>
                      <a:pt x="950" y="4079"/>
                      <a:pt x="1295" y="3755"/>
                    </a:cubicBezTo>
                    <a:cubicBezTo>
                      <a:pt x="1637" y="3430"/>
                      <a:pt x="1938" y="3064"/>
                      <a:pt x="2166" y="2658"/>
                    </a:cubicBezTo>
                    <a:cubicBezTo>
                      <a:pt x="2398" y="2252"/>
                      <a:pt x="2583" y="1822"/>
                      <a:pt x="2682" y="1366"/>
                    </a:cubicBezTo>
                    <a:cubicBezTo>
                      <a:pt x="2750" y="1145"/>
                      <a:pt x="2767" y="912"/>
                      <a:pt x="2802" y="687"/>
                    </a:cubicBezTo>
                    <a:cubicBezTo>
                      <a:pt x="2829" y="458"/>
                      <a:pt x="2825" y="226"/>
                      <a:pt x="2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9"/>
              <p:cNvSpPr/>
              <p:nvPr/>
            </p:nvSpPr>
            <p:spPr>
              <a:xfrm>
                <a:off x="5045800" y="5148575"/>
                <a:ext cx="132750" cy="23750"/>
              </a:xfrm>
              <a:custGeom>
                <a:avLst/>
                <a:gdLst/>
                <a:ahLst/>
                <a:cxnLst/>
                <a:rect l="l" t="t" r="r" b="b"/>
                <a:pathLst>
                  <a:path w="5310" h="950" extrusionOk="0">
                    <a:moveTo>
                      <a:pt x="92" y="0"/>
                    </a:moveTo>
                    <a:lnTo>
                      <a:pt x="0" y="164"/>
                    </a:lnTo>
                    <a:cubicBezTo>
                      <a:pt x="1120" y="796"/>
                      <a:pt x="2494" y="949"/>
                      <a:pt x="3567" y="949"/>
                    </a:cubicBezTo>
                    <a:cubicBezTo>
                      <a:pt x="4561" y="949"/>
                      <a:pt x="5295" y="817"/>
                      <a:pt x="5309" y="813"/>
                    </a:cubicBezTo>
                    <a:lnTo>
                      <a:pt x="5275" y="632"/>
                    </a:lnTo>
                    <a:cubicBezTo>
                      <a:pt x="5260" y="634"/>
                      <a:pt x="4541" y="764"/>
                      <a:pt x="3564" y="764"/>
                    </a:cubicBezTo>
                    <a:cubicBezTo>
                      <a:pt x="2519" y="764"/>
                      <a:pt x="1179" y="615"/>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9"/>
              <p:cNvSpPr/>
              <p:nvPr/>
            </p:nvSpPr>
            <p:spPr>
              <a:xfrm>
                <a:off x="4469650" y="5092625"/>
                <a:ext cx="60850" cy="120275"/>
              </a:xfrm>
              <a:custGeom>
                <a:avLst/>
                <a:gdLst/>
                <a:ahLst/>
                <a:cxnLst/>
                <a:rect l="l" t="t" r="r" b="b"/>
                <a:pathLst>
                  <a:path w="2434" h="4811" extrusionOk="0">
                    <a:moveTo>
                      <a:pt x="2317" y="1"/>
                    </a:moveTo>
                    <a:cubicBezTo>
                      <a:pt x="2249" y="55"/>
                      <a:pt x="647" y="1374"/>
                      <a:pt x="1" y="4776"/>
                    </a:cubicBezTo>
                    <a:lnTo>
                      <a:pt x="182" y="4810"/>
                    </a:lnTo>
                    <a:cubicBezTo>
                      <a:pt x="817" y="1483"/>
                      <a:pt x="2416" y="157"/>
                      <a:pt x="2433" y="144"/>
                    </a:cubicBezTo>
                    <a:lnTo>
                      <a:pt x="23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9"/>
              <p:cNvSpPr/>
              <p:nvPr/>
            </p:nvSpPr>
            <p:spPr>
              <a:xfrm>
                <a:off x="5611700" y="4121650"/>
                <a:ext cx="99925" cy="184175"/>
              </a:xfrm>
              <a:custGeom>
                <a:avLst/>
                <a:gdLst/>
                <a:ahLst/>
                <a:cxnLst/>
                <a:rect l="l" t="t" r="r" b="b"/>
                <a:pathLst>
                  <a:path w="3997" h="7367" extrusionOk="0">
                    <a:moveTo>
                      <a:pt x="1288" y="1"/>
                    </a:moveTo>
                    <a:cubicBezTo>
                      <a:pt x="1259" y="1"/>
                      <a:pt x="1231" y="4"/>
                      <a:pt x="1202" y="11"/>
                    </a:cubicBezTo>
                    <a:cubicBezTo>
                      <a:pt x="491" y="186"/>
                      <a:pt x="583" y="1275"/>
                      <a:pt x="966" y="3807"/>
                    </a:cubicBezTo>
                    <a:cubicBezTo>
                      <a:pt x="663" y="3357"/>
                      <a:pt x="452" y="3175"/>
                      <a:pt x="319" y="3175"/>
                    </a:cubicBezTo>
                    <a:cubicBezTo>
                      <a:pt x="0" y="3175"/>
                      <a:pt x="130" y="4218"/>
                      <a:pt x="526" y="5129"/>
                    </a:cubicBezTo>
                    <a:cubicBezTo>
                      <a:pt x="1086" y="6423"/>
                      <a:pt x="2202" y="7278"/>
                      <a:pt x="2202" y="7366"/>
                    </a:cubicBezTo>
                    <a:lnTo>
                      <a:pt x="3996" y="6478"/>
                    </a:lnTo>
                    <a:cubicBezTo>
                      <a:pt x="3996" y="6478"/>
                      <a:pt x="3613" y="5249"/>
                      <a:pt x="3057" y="3571"/>
                    </a:cubicBezTo>
                    <a:cubicBezTo>
                      <a:pt x="2520" y="1962"/>
                      <a:pt x="1957" y="1"/>
                      <a:pt x="1288" y="1"/>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9"/>
              <p:cNvSpPr/>
              <p:nvPr/>
            </p:nvSpPr>
            <p:spPr>
              <a:xfrm>
                <a:off x="5876325" y="4184950"/>
                <a:ext cx="394075" cy="356075"/>
              </a:xfrm>
              <a:custGeom>
                <a:avLst/>
                <a:gdLst/>
                <a:ahLst/>
                <a:cxnLst/>
                <a:rect l="l" t="t" r="r" b="b"/>
                <a:pathLst>
                  <a:path w="15763" h="14243" extrusionOk="0">
                    <a:moveTo>
                      <a:pt x="6349" y="0"/>
                    </a:moveTo>
                    <a:cubicBezTo>
                      <a:pt x="2389" y="0"/>
                      <a:pt x="1" y="3314"/>
                      <a:pt x="1" y="3314"/>
                    </a:cubicBezTo>
                    <a:lnTo>
                      <a:pt x="1757" y="8056"/>
                    </a:lnTo>
                    <a:cubicBezTo>
                      <a:pt x="1757" y="8056"/>
                      <a:pt x="4274" y="14242"/>
                      <a:pt x="7957" y="14242"/>
                    </a:cubicBezTo>
                    <a:cubicBezTo>
                      <a:pt x="8160" y="14242"/>
                      <a:pt x="8366" y="14224"/>
                      <a:pt x="8576" y="14184"/>
                    </a:cubicBezTo>
                    <a:cubicBezTo>
                      <a:pt x="12593" y="13422"/>
                      <a:pt x="15763" y="10187"/>
                      <a:pt x="14984" y="6170"/>
                    </a:cubicBezTo>
                    <a:cubicBezTo>
                      <a:pt x="14202" y="2153"/>
                      <a:pt x="12005" y="752"/>
                      <a:pt x="7411" y="79"/>
                    </a:cubicBezTo>
                    <a:cubicBezTo>
                      <a:pt x="7045" y="25"/>
                      <a:pt x="6691" y="0"/>
                      <a:pt x="6349"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9"/>
              <p:cNvSpPr/>
              <p:nvPr/>
            </p:nvSpPr>
            <p:spPr>
              <a:xfrm>
                <a:off x="6117600" y="5265475"/>
                <a:ext cx="217625" cy="105000"/>
              </a:xfrm>
              <a:custGeom>
                <a:avLst/>
                <a:gdLst/>
                <a:ahLst/>
                <a:cxnLst/>
                <a:rect l="l" t="t" r="r" b="b"/>
                <a:pathLst>
                  <a:path w="8705" h="4200" extrusionOk="0">
                    <a:moveTo>
                      <a:pt x="3113" y="1"/>
                    </a:moveTo>
                    <a:lnTo>
                      <a:pt x="752" y="923"/>
                    </a:lnTo>
                    <a:lnTo>
                      <a:pt x="0" y="3755"/>
                    </a:lnTo>
                    <a:lnTo>
                      <a:pt x="8353" y="4199"/>
                    </a:lnTo>
                    <a:lnTo>
                      <a:pt x="8705" y="3184"/>
                    </a:lnTo>
                    <a:cubicBezTo>
                      <a:pt x="6170" y="1299"/>
                      <a:pt x="3113" y="1"/>
                      <a:pt x="3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9"/>
              <p:cNvSpPr/>
              <p:nvPr/>
            </p:nvSpPr>
            <p:spPr>
              <a:xfrm>
                <a:off x="5722000" y="5282125"/>
                <a:ext cx="240100" cy="81875"/>
              </a:xfrm>
              <a:custGeom>
                <a:avLst/>
                <a:gdLst/>
                <a:ahLst/>
                <a:cxnLst/>
                <a:rect l="l" t="t" r="r" b="b"/>
                <a:pathLst>
                  <a:path w="9604" h="3275" extrusionOk="0">
                    <a:moveTo>
                      <a:pt x="5044" y="0"/>
                    </a:moveTo>
                    <a:cubicBezTo>
                      <a:pt x="4791" y="0"/>
                      <a:pt x="616" y="1229"/>
                      <a:pt x="1" y="2382"/>
                    </a:cubicBezTo>
                    <a:lnTo>
                      <a:pt x="291" y="3096"/>
                    </a:lnTo>
                    <a:cubicBezTo>
                      <a:pt x="291" y="3096"/>
                      <a:pt x="3372" y="3274"/>
                      <a:pt x="6119" y="3274"/>
                    </a:cubicBezTo>
                    <a:cubicBezTo>
                      <a:pt x="7518" y="3274"/>
                      <a:pt x="8830" y="3228"/>
                      <a:pt x="9604" y="3089"/>
                    </a:cubicBezTo>
                    <a:cubicBezTo>
                      <a:pt x="7807" y="878"/>
                      <a:pt x="6847" y="619"/>
                      <a:pt x="6847" y="619"/>
                    </a:cubicBezTo>
                    <a:lnTo>
                      <a:pt x="5054" y="1"/>
                    </a:lnTo>
                    <a:cubicBezTo>
                      <a:pt x="5052" y="1"/>
                      <a:pt x="5049" y="0"/>
                      <a:pt x="5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9"/>
              <p:cNvSpPr/>
              <p:nvPr/>
            </p:nvSpPr>
            <p:spPr>
              <a:xfrm>
                <a:off x="6117600" y="5333975"/>
                <a:ext cx="217625" cy="36500"/>
              </a:xfrm>
              <a:custGeom>
                <a:avLst/>
                <a:gdLst/>
                <a:ahLst/>
                <a:cxnLst/>
                <a:rect l="l" t="t" r="r" b="b"/>
                <a:pathLst>
                  <a:path w="8705" h="1460" extrusionOk="0">
                    <a:moveTo>
                      <a:pt x="270" y="1"/>
                    </a:moveTo>
                    <a:lnTo>
                      <a:pt x="0" y="1015"/>
                    </a:lnTo>
                    <a:lnTo>
                      <a:pt x="8353" y="1459"/>
                    </a:lnTo>
                    <a:lnTo>
                      <a:pt x="8705" y="444"/>
                    </a:lnTo>
                    <a:lnTo>
                      <a:pt x="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9"/>
              <p:cNvSpPr/>
              <p:nvPr/>
            </p:nvSpPr>
            <p:spPr>
              <a:xfrm>
                <a:off x="5722000" y="5333975"/>
                <a:ext cx="240100" cy="29925"/>
              </a:xfrm>
              <a:custGeom>
                <a:avLst/>
                <a:gdLst/>
                <a:ahLst/>
                <a:cxnLst/>
                <a:rect l="l" t="t" r="r" b="b"/>
                <a:pathLst>
                  <a:path w="9604" h="1197" extrusionOk="0">
                    <a:moveTo>
                      <a:pt x="8719" y="1"/>
                    </a:moveTo>
                    <a:lnTo>
                      <a:pt x="1" y="305"/>
                    </a:lnTo>
                    <a:lnTo>
                      <a:pt x="291" y="1018"/>
                    </a:lnTo>
                    <a:cubicBezTo>
                      <a:pt x="291" y="1018"/>
                      <a:pt x="3377" y="1197"/>
                      <a:pt x="6125" y="1197"/>
                    </a:cubicBezTo>
                    <a:cubicBezTo>
                      <a:pt x="7521" y="1197"/>
                      <a:pt x="8831" y="1151"/>
                      <a:pt x="9604" y="1012"/>
                    </a:cubicBezTo>
                    <a:cubicBezTo>
                      <a:pt x="9283" y="616"/>
                      <a:pt x="8986" y="284"/>
                      <a:pt x="8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9"/>
              <p:cNvSpPr/>
              <p:nvPr/>
            </p:nvSpPr>
            <p:spPr>
              <a:xfrm>
                <a:off x="5789825" y="4894825"/>
                <a:ext cx="421750" cy="464675"/>
              </a:xfrm>
              <a:custGeom>
                <a:avLst/>
                <a:gdLst/>
                <a:ahLst/>
                <a:cxnLst/>
                <a:rect l="l" t="t" r="r" b="b"/>
                <a:pathLst>
                  <a:path w="16870" h="18587" extrusionOk="0">
                    <a:moveTo>
                      <a:pt x="9094" y="1"/>
                    </a:moveTo>
                    <a:lnTo>
                      <a:pt x="1" y="2658"/>
                    </a:lnTo>
                    <a:cubicBezTo>
                      <a:pt x="1" y="2658"/>
                      <a:pt x="2382" y="11066"/>
                      <a:pt x="2672" y="13614"/>
                    </a:cubicBezTo>
                    <a:cubicBezTo>
                      <a:pt x="2509" y="13510"/>
                      <a:pt x="2402" y="13467"/>
                      <a:pt x="2338" y="13467"/>
                    </a:cubicBezTo>
                    <a:cubicBezTo>
                      <a:pt x="2038" y="13467"/>
                      <a:pt x="2638" y="14396"/>
                      <a:pt x="2672" y="14533"/>
                    </a:cubicBezTo>
                    <a:cubicBezTo>
                      <a:pt x="2677" y="14553"/>
                      <a:pt x="2653" y="14561"/>
                      <a:pt x="2608" y="14561"/>
                    </a:cubicBezTo>
                    <a:cubicBezTo>
                      <a:pt x="2482" y="14561"/>
                      <a:pt x="2197" y="14504"/>
                      <a:pt x="1944" y="14504"/>
                    </a:cubicBezTo>
                    <a:cubicBezTo>
                      <a:pt x="1531" y="14504"/>
                      <a:pt x="1205" y="14655"/>
                      <a:pt x="1797" y="15452"/>
                    </a:cubicBezTo>
                    <a:cubicBezTo>
                      <a:pt x="2845" y="16863"/>
                      <a:pt x="6085" y="18587"/>
                      <a:pt x="6825" y="18587"/>
                    </a:cubicBezTo>
                    <a:cubicBezTo>
                      <a:pt x="6850" y="18587"/>
                      <a:pt x="6872" y="18585"/>
                      <a:pt x="6891" y="18581"/>
                    </a:cubicBezTo>
                    <a:cubicBezTo>
                      <a:pt x="6850" y="14325"/>
                      <a:pt x="4971" y="4470"/>
                      <a:pt x="4971" y="4469"/>
                    </a:cubicBezTo>
                    <a:lnTo>
                      <a:pt x="4971" y="4469"/>
                    </a:lnTo>
                    <a:cubicBezTo>
                      <a:pt x="4971" y="4470"/>
                      <a:pt x="11441" y="14909"/>
                      <a:pt x="12069" y="15828"/>
                    </a:cubicBezTo>
                    <a:cubicBezTo>
                      <a:pt x="11233" y="15910"/>
                      <a:pt x="12025" y="17081"/>
                      <a:pt x="12487" y="17436"/>
                    </a:cubicBezTo>
                    <a:cubicBezTo>
                      <a:pt x="12319" y="17621"/>
                      <a:pt x="12401" y="18035"/>
                      <a:pt x="13111" y="18581"/>
                    </a:cubicBezTo>
                    <a:cubicBezTo>
                      <a:pt x="13781" y="17037"/>
                      <a:pt x="16870" y="15032"/>
                      <a:pt x="16870" y="15032"/>
                    </a:cubicBezTo>
                    <a:cubicBezTo>
                      <a:pt x="16870" y="15032"/>
                      <a:pt x="10795" y="5678"/>
                      <a:pt x="9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9"/>
              <p:cNvSpPr/>
              <p:nvPr/>
            </p:nvSpPr>
            <p:spPr>
              <a:xfrm>
                <a:off x="5789825" y="4894825"/>
                <a:ext cx="266225" cy="107775"/>
              </a:xfrm>
              <a:custGeom>
                <a:avLst/>
                <a:gdLst/>
                <a:ahLst/>
                <a:cxnLst/>
                <a:rect l="l" t="t" r="r" b="b"/>
                <a:pathLst>
                  <a:path w="10649" h="4311" extrusionOk="0">
                    <a:moveTo>
                      <a:pt x="9094" y="1"/>
                    </a:moveTo>
                    <a:lnTo>
                      <a:pt x="1" y="2658"/>
                    </a:lnTo>
                    <a:cubicBezTo>
                      <a:pt x="1" y="2658"/>
                      <a:pt x="116" y="3075"/>
                      <a:pt x="304" y="3749"/>
                    </a:cubicBezTo>
                    <a:cubicBezTo>
                      <a:pt x="1613" y="4001"/>
                      <a:pt x="3722" y="4310"/>
                      <a:pt x="6185" y="4310"/>
                    </a:cubicBezTo>
                    <a:cubicBezTo>
                      <a:pt x="7585" y="4310"/>
                      <a:pt x="9101" y="4210"/>
                      <a:pt x="10648" y="3943"/>
                    </a:cubicBezTo>
                    <a:cubicBezTo>
                      <a:pt x="9999" y="2549"/>
                      <a:pt x="9450" y="1193"/>
                      <a:pt x="9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9"/>
              <p:cNvSpPr/>
              <p:nvPr/>
            </p:nvSpPr>
            <p:spPr>
              <a:xfrm>
                <a:off x="5651550" y="4267200"/>
                <a:ext cx="579225" cy="713300"/>
              </a:xfrm>
              <a:custGeom>
                <a:avLst/>
                <a:gdLst/>
                <a:ahLst/>
                <a:cxnLst/>
                <a:rect l="l" t="t" r="r" b="b"/>
                <a:pathLst>
                  <a:path w="23169" h="28532" extrusionOk="0">
                    <a:moveTo>
                      <a:pt x="2334" y="0"/>
                    </a:moveTo>
                    <a:cubicBezTo>
                      <a:pt x="458" y="912"/>
                      <a:pt x="1" y="1784"/>
                      <a:pt x="1" y="1784"/>
                    </a:cubicBezTo>
                    <a:cubicBezTo>
                      <a:pt x="1" y="1784"/>
                      <a:pt x="2744" y="9275"/>
                      <a:pt x="6262" y="13710"/>
                    </a:cubicBezTo>
                    <a:cubicBezTo>
                      <a:pt x="4298" y="19236"/>
                      <a:pt x="5258" y="28239"/>
                      <a:pt x="5258" y="28239"/>
                    </a:cubicBezTo>
                    <a:cubicBezTo>
                      <a:pt x="5258" y="28239"/>
                      <a:pt x="6831" y="28531"/>
                      <a:pt x="8913" y="28531"/>
                    </a:cubicBezTo>
                    <a:cubicBezTo>
                      <a:pt x="11485" y="28531"/>
                      <a:pt x="14833" y="28085"/>
                      <a:pt x="16955" y="26090"/>
                    </a:cubicBezTo>
                    <a:cubicBezTo>
                      <a:pt x="16923" y="25958"/>
                      <a:pt x="16974" y="25755"/>
                      <a:pt x="17068" y="25502"/>
                    </a:cubicBezTo>
                    <a:lnTo>
                      <a:pt x="17068" y="25502"/>
                    </a:lnTo>
                    <a:cubicBezTo>
                      <a:pt x="17344" y="25533"/>
                      <a:pt x="17619" y="25550"/>
                      <a:pt x="17890" y="25550"/>
                    </a:cubicBezTo>
                    <a:cubicBezTo>
                      <a:pt x="18996" y="25550"/>
                      <a:pt x="20033" y="25261"/>
                      <a:pt x="20747" y="24439"/>
                    </a:cubicBezTo>
                    <a:cubicBezTo>
                      <a:pt x="23169" y="21659"/>
                      <a:pt x="19285" y="16934"/>
                      <a:pt x="14714" y="12281"/>
                    </a:cubicBezTo>
                    <a:cubicBezTo>
                      <a:pt x="12551" y="9819"/>
                      <a:pt x="11455" y="9777"/>
                      <a:pt x="11384" y="9777"/>
                    </a:cubicBezTo>
                    <a:cubicBezTo>
                      <a:pt x="11381" y="9777"/>
                      <a:pt x="11380" y="9777"/>
                      <a:pt x="11380" y="9777"/>
                    </a:cubicBezTo>
                    <a:lnTo>
                      <a:pt x="9607" y="10632"/>
                    </a:lnTo>
                    <a:cubicBezTo>
                      <a:pt x="9607" y="10632"/>
                      <a:pt x="3885" y="3061"/>
                      <a:pt x="2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9"/>
              <p:cNvSpPr/>
              <p:nvPr/>
            </p:nvSpPr>
            <p:spPr>
              <a:xfrm>
                <a:off x="5864375" y="4500600"/>
                <a:ext cx="161950" cy="87125"/>
              </a:xfrm>
              <a:custGeom>
                <a:avLst/>
                <a:gdLst/>
                <a:ahLst/>
                <a:cxnLst/>
                <a:rect l="l" t="t" r="r" b="b"/>
                <a:pathLst>
                  <a:path w="6478" h="3485" extrusionOk="0">
                    <a:moveTo>
                      <a:pt x="540" y="226"/>
                    </a:moveTo>
                    <a:lnTo>
                      <a:pt x="6194" y="1747"/>
                    </a:lnTo>
                    <a:cubicBezTo>
                      <a:pt x="5957" y="2105"/>
                      <a:pt x="5044" y="3297"/>
                      <a:pt x="3348" y="3297"/>
                    </a:cubicBezTo>
                    <a:cubicBezTo>
                      <a:pt x="3045" y="3297"/>
                      <a:pt x="2716" y="3259"/>
                      <a:pt x="2361" y="3171"/>
                    </a:cubicBezTo>
                    <a:cubicBezTo>
                      <a:pt x="1531" y="2963"/>
                      <a:pt x="957" y="2573"/>
                      <a:pt x="660" y="2013"/>
                    </a:cubicBezTo>
                    <a:cubicBezTo>
                      <a:pt x="281" y="1292"/>
                      <a:pt x="469" y="482"/>
                      <a:pt x="540" y="226"/>
                    </a:cubicBezTo>
                    <a:close/>
                    <a:moveTo>
                      <a:pt x="421" y="0"/>
                    </a:moveTo>
                    <a:lnTo>
                      <a:pt x="393" y="82"/>
                    </a:lnTo>
                    <a:cubicBezTo>
                      <a:pt x="376" y="123"/>
                      <a:pt x="1" y="1159"/>
                      <a:pt x="496" y="2098"/>
                    </a:cubicBezTo>
                    <a:cubicBezTo>
                      <a:pt x="817" y="2710"/>
                      <a:pt x="1429" y="3130"/>
                      <a:pt x="2317" y="3352"/>
                    </a:cubicBezTo>
                    <a:cubicBezTo>
                      <a:pt x="2689" y="3444"/>
                      <a:pt x="3034" y="3485"/>
                      <a:pt x="3352" y="3485"/>
                    </a:cubicBezTo>
                    <a:cubicBezTo>
                      <a:pt x="5443" y="3485"/>
                      <a:pt x="6410" y="1753"/>
                      <a:pt x="6423" y="1733"/>
                    </a:cubicBezTo>
                    <a:lnTo>
                      <a:pt x="6478" y="1627"/>
                    </a:lnTo>
                    <a:lnTo>
                      <a:pt x="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9"/>
              <p:cNvSpPr/>
              <p:nvPr/>
            </p:nvSpPr>
            <p:spPr>
              <a:xfrm>
                <a:off x="5809625" y="4208700"/>
                <a:ext cx="437900" cy="355300"/>
              </a:xfrm>
              <a:custGeom>
                <a:avLst/>
                <a:gdLst/>
                <a:ahLst/>
                <a:cxnLst/>
                <a:rect l="l" t="t" r="r" b="b"/>
                <a:pathLst>
                  <a:path w="17516" h="14212" extrusionOk="0">
                    <a:moveTo>
                      <a:pt x="9507" y="0"/>
                    </a:moveTo>
                    <a:cubicBezTo>
                      <a:pt x="7263" y="0"/>
                      <a:pt x="4985" y="592"/>
                      <a:pt x="4985" y="592"/>
                    </a:cubicBezTo>
                    <a:cubicBezTo>
                      <a:pt x="4985" y="592"/>
                      <a:pt x="1169" y="2487"/>
                      <a:pt x="585" y="6440"/>
                    </a:cubicBezTo>
                    <a:cubicBezTo>
                      <a:pt x="1" y="10392"/>
                      <a:pt x="2829" y="12076"/>
                      <a:pt x="3595" y="13412"/>
                    </a:cubicBezTo>
                    <a:cubicBezTo>
                      <a:pt x="4380" y="14099"/>
                      <a:pt x="5347" y="14211"/>
                      <a:pt x="5897" y="14211"/>
                    </a:cubicBezTo>
                    <a:cubicBezTo>
                      <a:pt x="6165" y="14211"/>
                      <a:pt x="6334" y="14184"/>
                      <a:pt x="6334" y="14184"/>
                    </a:cubicBezTo>
                    <a:cubicBezTo>
                      <a:pt x="6334" y="14184"/>
                      <a:pt x="6520" y="14198"/>
                      <a:pt x="6839" y="14198"/>
                    </a:cubicBezTo>
                    <a:cubicBezTo>
                      <a:pt x="8527" y="14198"/>
                      <a:pt x="13962" y="13819"/>
                      <a:pt x="15586" y="9053"/>
                    </a:cubicBezTo>
                    <a:cubicBezTo>
                      <a:pt x="17516" y="3386"/>
                      <a:pt x="13789" y="615"/>
                      <a:pt x="11185" y="137"/>
                    </a:cubicBezTo>
                    <a:cubicBezTo>
                      <a:pt x="10654" y="39"/>
                      <a:pt x="10081" y="0"/>
                      <a:pt x="9507" y="0"/>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9"/>
              <p:cNvSpPr/>
              <p:nvPr/>
            </p:nvSpPr>
            <p:spPr>
              <a:xfrm>
                <a:off x="5894025" y="4196400"/>
                <a:ext cx="338575" cy="224900"/>
              </a:xfrm>
              <a:custGeom>
                <a:avLst/>
                <a:gdLst/>
                <a:ahLst/>
                <a:cxnLst/>
                <a:rect l="l" t="t" r="r" b="b"/>
                <a:pathLst>
                  <a:path w="13543" h="8996" extrusionOk="0">
                    <a:moveTo>
                      <a:pt x="4257" y="1"/>
                    </a:moveTo>
                    <a:cubicBezTo>
                      <a:pt x="4257" y="1"/>
                      <a:pt x="1322" y="817"/>
                      <a:pt x="0" y="2194"/>
                    </a:cubicBezTo>
                    <a:cubicBezTo>
                      <a:pt x="0" y="2194"/>
                      <a:pt x="1497" y="1171"/>
                      <a:pt x="3943" y="1171"/>
                    </a:cubicBezTo>
                    <a:cubicBezTo>
                      <a:pt x="5710" y="1171"/>
                      <a:pt x="7971" y="1705"/>
                      <a:pt x="10522" y="3543"/>
                    </a:cubicBezTo>
                    <a:cubicBezTo>
                      <a:pt x="10782" y="5272"/>
                      <a:pt x="10225" y="8479"/>
                      <a:pt x="12049" y="8995"/>
                    </a:cubicBezTo>
                    <a:cubicBezTo>
                      <a:pt x="12882" y="8513"/>
                      <a:pt x="13323" y="7598"/>
                      <a:pt x="13323" y="7598"/>
                    </a:cubicBezTo>
                    <a:cubicBezTo>
                      <a:pt x="13323" y="7598"/>
                      <a:pt x="13542" y="2682"/>
                      <a:pt x="11792" y="1691"/>
                    </a:cubicBezTo>
                    <a:cubicBezTo>
                      <a:pt x="10044" y="701"/>
                      <a:pt x="4257" y="1"/>
                      <a:pt x="425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9"/>
              <p:cNvSpPr/>
              <p:nvPr/>
            </p:nvSpPr>
            <p:spPr>
              <a:xfrm>
                <a:off x="6152125" y="4403300"/>
                <a:ext cx="109450" cy="90975"/>
              </a:xfrm>
              <a:custGeom>
                <a:avLst/>
                <a:gdLst/>
                <a:ahLst/>
                <a:cxnLst/>
                <a:rect l="l" t="t" r="r" b="b"/>
                <a:pathLst>
                  <a:path w="4378" h="3639" extrusionOk="0">
                    <a:moveTo>
                      <a:pt x="2327" y="1"/>
                    </a:moveTo>
                    <a:cubicBezTo>
                      <a:pt x="1514" y="1"/>
                      <a:pt x="762" y="586"/>
                      <a:pt x="762" y="586"/>
                    </a:cubicBezTo>
                    <a:lnTo>
                      <a:pt x="0" y="2697"/>
                    </a:lnTo>
                    <a:cubicBezTo>
                      <a:pt x="432" y="3371"/>
                      <a:pt x="994" y="3638"/>
                      <a:pt x="1554" y="3638"/>
                    </a:cubicBezTo>
                    <a:cubicBezTo>
                      <a:pt x="2972" y="3638"/>
                      <a:pt x="4377" y="1926"/>
                      <a:pt x="3638" y="770"/>
                    </a:cubicBezTo>
                    <a:cubicBezTo>
                      <a:pt x="3265" y="187"/>
                      <a:pt x="2786" y="1"/>
                      <a:pt x="2327" y="1"/>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9"/>
              <p:cNvSpPr/>
              <p:nvPr/>
            </p:nvSpPr>
            <p:spPr>
              <a:xfrm>
                <a:off x="5890675" y="4688350"/>
                <a:ext cx="29575" cy="45600"/>
              </a:xfrm>
              <a:custGeom>
                <a:avLst/>
                <a:gdLst/>
                <a:ahLst/>
                <a:cxnLst/>
                <a:rect l="l" t="t" r="r" b="b"/>
                <a:pathLst>
                  <a:path w="1183" h="1824" extrusionOk="0">
                    <a:moveTo>
                      <a:pt x="569" y="1"/>
                    </a:moveTo>
                    <a:cubicBezTo>
                      <a:pt x="365" y="1"/>
                      <a:pt x="1" y="447"/>
                      <a:pt x="134" y="1441"/>
                    </a:cubicBezTo>
                    <a:lnTo>
                      <a:pt x="1183" y="1824"/>
                    </a:lnTo>
                    <a:cubicBezTo>
                      <a:pt x="1183" y="1824"/>
                      <a:pt x="725" y="529"/>
                      <a:pt x="694" y="146"/>
                    </a:cubicBezTo>
                    <a:cubicBezTo>
                      <a:pt x="687" y="51"/>
                      <a:pt x="637" y="1"/>
                      <a:pt x="569" y="1"/>
                    </a:cubicBezTo>
                    <a:close/>
                  </a:path>
                </a:pathLst>
              </a:custGeom>
              <a:solidFill>
                <a:srgbClr val="CE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9"/>
              <p:cNvSpPr/>
              <p:nvPr/>
            </p:nvSpPr>
            <p:spPr>
              <a:xfrm>
                <a:off x="5828675" y="4716800"/>
                <a:ext cx="137450" cy="105800"/>
              </a:xfrm>
              <a:custGeom>
                <a:avLst/>
                <a:gdLst/>
                <a:ahLst/>
                <a:cxnLst/>
                <a:rect l="l" t="t" r="r" b="b"/>
                <a:pathLst>
                  <a:path w="5498" h="4232" extrusionOk="0">
                    <a:moveTo>
                      <a:pt x="2694" y="0"/>
                    </a:moveTo>
                    <a:cubicBezTo>
                      <a:pt x="2666" y="0"/>
                      <a:pt x="2639" y="3"/>
                      <a:pt x="2614" y="9"/>
                    </a:cubicBezTo>
                    <a:cubicBezTo>
                      <a:pt x="1911" y="187"/>
                      <a:pt x="0" y="1270"/>
                      <a:pt x="55" y="2363"/>
                    </a:cubicBezTo>
                    <a:cubicBezTo>
                      <a:pt x="85" y="2985"/>
                      <a:pt x="733" y="3135"/>
                      <a:pt x="1354" y="3135"/>
                    </a:cubicBezTo>
                    <a:cubicBezTo>
                      <a:pt x="1938" y="3135"/>
                      <a:pt x="2498" y="3002"/>
                      <a:pt x="2498" y="3002"/>
                    </a:cubicBezTo>
                    <a:cubicBezTo>
                      <a:pt x="2498" y="3002"/>
                      <a:pt x="3315" y="4231"/>
                      <a:pt x="4413" y="4231"/>
                    </a:cubicBezTo>
                    <a:cubicBezTo>
                      <a:pt x="4753" y="4231"/>
                      <a:pt x="5120" y="4113"/>
                      <a:pt x="5498" y="3805"/>
                    </a:cubicBezTo>
                    <a:lnTo>
                      <a:pt x="5498" y="2274"/>
                    </a:lnTo>
                    <a:cubicBezTo>
                      <a:pt x="5498" y="2274"/>
                      <a:pt x="3471" y="0"/>
                      <a:pt x="2694" y="0"/>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9"/>
              <p:cNvSpPr/>
              <p:nvPr/>
            </p:nvSpPr>
            <p:spPr>
              <a:xfrm>
                <a:off x="5956625" y="4623850"/>
                <a:ext cx="213600" cy="282125"/>
              </a:xfrm>
              <a:custGeom>
                <a:avLst/>
                <a:gdLst/>
                <a:ahLst/>
                <a:cxnLst/>
                <a:rect l="l" t="t" r="r" b="b"/>
                <a:pathLst>
                  <a:path w="8544" h="11285" extrusionOk="0">
                    <a:moveTo>
                      <a:pt x="1736" y="0"/>
                    </a:moveTo>
                    <a:lnTo>
                      <a:pt x="1736" y="0"/>
                    </a:lnTo>
                    <a:cubicBezTo>
                      <a:pt x="1736" y="1"/>
                      <a:pt x="4158" y="4267"/>
                      <a:pt x="4752" y="6676"/>
                    </a:cubicBezTo>
                    <a:cubicBezTo>
                      <a:pt x="4350" y="6224"/>
                      <a:pt x="4142" y="6072"/>
                      <a:pt x="4045" y="6072"/>
                    </a:cubicBezTo>
                    <a:cubicBezTo>
                      <a:pt x="3844" y="6072"/>
                      <a:pt x="4113" y="6720"/>
                      <a:pt x="4113" y="6720"/>
                    </a:cubicBezTo>
                    <a:lnTo>
                      <a:pt x="229" y="5801"/>
                    </a:lnTo>
                    <a:lnTo>
                      <a:pt x="0" y="9631"/>
                    </a:lnTo>
                    <a:cubicBezTo>
                      <a:pt x="0" y="9631"/>
                      <a:pt x="3043" y="11284"/>
                      <a:pt x="5687" y="11284"/>
                    </a:cubicBezTo>
                    <a:cubicBezTo>
                      <a:pt x="6793" y="11284"/>
                      <a:pt x="7830" y="10995"/>
                      <a:pt x="8544" y="10173"/>
                    </a:cubicBezTo>
                    <a:lnTo>
                      <a:pt x="5852" y="7280"/>
                    </a:lnTo>
                    <a:cubicBezTo>
                      <a:pt x="4957" y="3761"/>
                      <a:pt x="1736" y="1"/>
                      <a:pt x="1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9"/>
              <p:cNvSpPr/>
              <p:nvPr/>
            </p:nvSpPr>
            <p:spPr>
              <a:xfrm>
                <a:off x="5954575" y="4623850"/>
                <a:ext cx="215650" cy="283125"/>
              </a:xfrm>
              <a:custGeom>
                <a:avLst/>
                <a:gdLst/>
                <a:ahLst/>
                <a:cxnLst/>
                <a:rect l="l" t="t" r="r" b="b"/>
                <a:pathLst>
                  <a:path w="8626" h="11325" extrusionOk="0">
                    <a:moveTo>
                      <a:pt x="1818" y="0"/>
                    </a:moveTo>
                    <a:cubicBezTo>
                      <a:pt x="2402" y="1076"/>
                      <a:pt x="2948" y="2170"/>
                      <a:pt x="3461" y="3280"/>
                    </a:cubicBezTo>
                    <a:cubicBezTo>
                      <a:pt x="3717" y="3833"/>
                      <a:pt x="3967" y="4393"/>
                      <a:pt x="4188" y="4961"/>
                    </a:cubicBezTo>
                    <a:cubicBezTo>
                      <a:pt x="4374" y="5435"/>
                      <a:pt x="4550" y="5916"/>
                      <a:pt x="4686" y="6405"/>
                    </a:cubicBezTo>
                    <a:lnTo>
                      <a:pt x="4686" y="6405"/>
                    </a:lnTo>
                    <a:cubicBezTo>
                      <a:pt x="4659" y="6376"/>
                      <a:pt x="4631" y="6348"/>
                      <a:pt x="4602" y="6320"/>
                    </a:cubicBezTo>
                    <a:cubicBezTo>
                      <a:pt x="4503" y="6225"/>
                      <a:pt x="4404" y="6126"/>
                      <a:pt x="4270" y="6044"/>
                    </a:cubicBezTo>
                    <a:cubicBezTo>
                      <a:pt x="4240" y="6023"/>
                      <a:pt x="4199" y="6006"/>
                      <a:pt x="4147" y="5995"/>
                    </a:cubicBezTo>
                    <a:cubicBezTo>
                      <a:pt x="4117" y="5995"/>
                      <a:pt x="4082" y="5995"/>
                      <a:pt x="4049" y="6016"/>
                    </a:cubicBezTo>
                    <a:cubicBezTo>
                      <a:pt x="4014" y="6040"/>
                      <a:pt x="3997" y="6074"/>
                      <a:pt x="3987" y="6098"/>
                    </a:cubicBezTo>
                    <a:cubicBezTo>
                      <a:pt x="3959" y="6200"/>
                      <a:pt x="3980" y="6269"/>
                      <a:pt x="3994" y="6344"/>
                    </a:cubicBezTo>
                    <a:cubicBezTo>
                      <a:pt x="4013" y="6437"/>
                      <a:pt x="4039" y="6524"/>
                      <a:pt x="4070" y="6610"/>
                    </a:cubicBezTo>
                    <a:lnTo>
                      <a:pt x="4070" y="6610"/>
                    </a:lnTo>
                    <a:lnTo>
                      <a:pt x="331" y="5716"/>
                    </a:lnTo>
                    <a:lnTo>
                      <a:pt x="229" y="5692"/>
                    </a:lnTo>
                    <a:lnTo>
                      <a:pt x="222" y="5798"/>
                    </a:lnTo>
                    <a:lnTo>
                      <a:pt x="3" y="9627"/>
                    </a:lnTo>
                    <a:lnTo>
                      <a:pt x="0" y="9678"/>
                    </a:lnTo>
                    <a:lnTo>
                      <a:pt x="44" y="9702"/>
                    </a:lnTo>
                    <a:cubicBezTo>
                      <a:pt x="728" y="10054"/>
                      <a:pt x="1428" y="10358"/>
                      <a:pt x="2149" y="10611"/>
                    </a:cubicBezTo>
                    <a:cubicBezTo>
                      <a:pt x="2870" y="10864"/>
                      <a:pt x="3608" y="11075"/>
                      <a:pt x="4363" y="11201"/>
                    </a:cubicBezTo>
                    <a:cubicBezTo>
                      <a:pt x="4803" y="11278"/>
                      <a:pt x="5251" y="11324"/>
                      <a:pt x="5698" y="11324"/>
                    </a:cubicBezTo>
                    <a:cubicBezTo>
                      <a:pt x="6017" y="11324"/>
                      <a:pt x="6336" y="11300"/>
                      <a:pt x="6652" y="11247"/>
                    </a:cubicBezTo>
                    <a:cubicBezTo>
                      <a:pt x="7403" y="11116"/>
                      <a:pt x="8131" y="10758"/>
                      <a:pt x="8626" y="10173"/>
                    </a:cubicBezTo>
                    <a:lnTo>
                      <a:pt x="8626" y="10173"/>
                    </a:lnTo>
                    <a:cubicBezTo>
                      <a:pt x="8114" y="10744"/>
                      <a:pt x="7386" y="11078"/>
                      <a:pt x="6641" y="11185"/>
                    </a:cubicBezTo>
                    <a:cubicBezTo>
                      <a:pt x="6370" y="11224"/>
                      <a:pt x="6098" y="11242"/>
                      <a:pt x="5825" y="11242"/>
                    </a:cubicBezTo>
                    <a:cubicBezTo>
                      <a:pt x="5341" y="11242"/>
                      <a:pt x="4857" y="11187"/>
                      <a:pt x="4383" y="11099"/>
                    </a:cubicBezTo>
                    <a:cubicBezTo>
                      <a:pt x="3635" y="10963"/>
                      <a:pt x="2907" y="10741"/>
                      <a:pt x="2197" y="10481"/>
                    </a:cubicBezTo>
                    <a:cubicBezTo>
                      <a:pt x="1502" y="10220"/>
                      <a:pt x="817" y="9927"/>
                      <a:pt x="164" y="9585"/>
                    </a:cubicBezTo>
                    <a:lnTo>
                      <a:pt x="164" y="9585"/>
                    </a:lnTo>
                    <a:lnTo>
                      <a:pt x="390" y="5909"/>
                    </a:lnTo>
                    <a:lnTo>
                      <a:pt x="390" y="5909"/>
                    </a:lnTo>
                    <a:lnTo>
                      <a:pt x="4175" y="6795"/>
                    </a:lnTo>
                    <a:lnTo>
                      <a:pt x="4322" y="6829"/>
                    </a:lnTo>
                    <a:lnTo>
                      <a:pt x="4322" y="6829"/>
                    </a:lnTo>
                    <a:lnTo>
                      <a:pt x="4267" y="6692"/>
                    </a:lnTo>
                    <a:cubicBezTo>
                      <a:pt x="4216" y="6569"/>
                      <a:pt x="4172" y="6440"/>
                      <a:pt x="4144" y="6313"/>
                    </a:cubicBezTo>
                    <a:cubicBezTo>
                      <a:pt x="4131" y="6254"/>
                      <a:pt x="4124" y="6185"/>
                      <a:pt x="4133" y="6150"/>
                    </a:cubicBezTo>
                    <a:lnTo>
                      <a:pt x="4133" y="6150"/>
                    </a:lnTo>
                    <a:cubicBezTo>
                      <a:pt x="4147" y="6153"/>
                      <a:pt x="4173" y="6160"/>
                      <a:pt x="4195" y="6176"/>
                    </a:cubicBezTo>
                    <a:cubicBezTo>
                      <a:pt x="4301" y="6238"/>
                      <a:pt x="4400" y="6334"/>
                      <a:pt x="4500" y="6426"/>
                    </a:cubicBezTo>
                    <a:cubicBezTo>
                      <a:pt x="4595" y="6522"/>
                      <a:pt x="4687" y="6624"/>
                      <a:pt x="4779" y="6723"/>
                    </a:cubicBezTo>
                    <a:lnTo>
                      <a:pt x="4978" y="6942"/>
                    </a:lnTo>
                    <a:lnTo>
                      <a:pt x="4905" y="6659"/>
                    </a:lnTo>
                    <a:cubicBezTo>
                      <a:pt x="4749" y="6061"/>
                      <a:pt x="4530" y="5483"/>
                      <a:pt x="4298" y="4916"/>
                    </a:cubicBezTo>
                    <a:cubicBezTo>
                      <a:pt x="4065" y="4349"/>
                      <a:pt x="3809" y="3792"/>
                      <a:pt x="3543" y="3239"/>
                    </a:cubicBezTo>
                    <a:cubicBezTo>
                      <a:pt x="3280" y="2689"/>
                      <a:pt x="2996" y="2146"/>
                      <a:pt x="2709" y="1606"/>
                    </a:cubicBezTo>
                    <a:cubicBezTo>
                      <a:pt x="2419" y="1066"/>
                      <a:pt x="2125" y="530"/>
                      <a:pt x="1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9"/>
              <p:cNvSpPr/>
              <p:nvPr/>
            </p:nvSpPr>
            <p:spPr>
              <a:xfrm>
                <a:off x="5906850" y="4422550"/>
                <a:ext cx="137250" cy="87775"/>
              </a:xfrm>
              <a:custGeom>
                <a:avLst/>
                <a:gdLst/>
                <a:ahLst/>
                <a:cxnLst/>
                <a:rect l="l" t="t" r="r" b="b"/>
                <a:pathLst>
                  <a:path w="5490" h="3511" extrusionOk="0">
                    <a:moveTo>
                      <a:pt x="536" y="0"/>
                    </a:moveTo>
                    <a:cubicBezTo>
                      <a:pt x="1" y="2506"/>
                      <a:pt x="713" y="3510"/>
                      <a:pt x="1772" y="3510"/>
                    </a:cubicBezTo>
                    <a:cubicBezTo>
                      <a:pt x="3019" y="3510"/>
                      <a:pt x="4747" y="2119"/>
                      <a:pt x="5489" y="150"/>
                    </a:cubicBezTo>
                    <a:cubicBezTo>
                      <a:pt x="4533" y="93"/>
                      <a:pt x="536" y="0"/>
                      <a:pt x="536" y="0"/>
                    </a:cubicBezTo>
                    <a:close/>
                  </a:path>
                </a:pathLst>
              </a:custGeom>
              <a:solidFill>
                <a:srgbClr val="10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9"/>
              <p:cNvSpPr/>
              <p:nvPr/>
            </p:nvSpPr>
            <p:spPr>
              <a:xfrm>
                <a:off x="5941600" y="4423150"/>
                <a:ext cx="102500" cy="33150"/>
              </a:xfrm>
              <a:custGeom>
                <a:avLst/>
                <a:gdLst/>
                <a:ahLst/>
                <a:cxnLst/>
                <a:rect l="l" t="t" r="r" b="b"/>
                <a:pathLst>
                  <a:path w="4100" h="1326" extrusionOk="0">
                    <a:moveTo>
                      <a:pt x="167" y="0"/>
                    </a:moveTo>
                    <a:cubicBezTo>
                      <a:pt x="85" y="318"/>
                      <a:pt x="0" y="708"/>
                      <a:pt x="71" y="725"/>
                    </a:cubicBezTo>
                    <a:cubicBezTo>
                      <a:pt x="157" y="745"/>
                      <a:pt x="2279" y="1118"/>
                      <a:pt x="3485" y="1326"/>
                    </a:cubicBezTo>
                    <a:cubicBezTo>
                      <a:pt x="3727" y="960"/>
                      <a:pt x="3936" y="557"/>
                      <a:pt x="4099" y="126"/>
                    </a:cubicBezTo>
                    <a:cubicBezTo>
                      <a:pt x="3453" y="85"/>
                      <a:pt x="1421" y="31"/>
                      <a:pt x="1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9"/>
              <p:cNvSpPr/>
              <p:nvPr/>
            </p:nvSpPr>
            <p:spPr>
              <a:xfrm>
                <a:off x="6166975" y="4424250"/>
                <a:ext cx="60575" cy="42150"/>
              </a:xfrm>
              <a:custGeom>
                <a:avLst/>
                <a:gdLst/>
                <a:ahLst/>
                <a:cxnLst/>
                <a:rect l="l" t="t" r="r" b="b"/>
                <a:pathLst>
                  <a:path w="2423" h="1686" extrusionOk="0">
                    <a:moveTo>
                      <a:pt x="1643" y="0"/>
                    </a:moveTo>
                    <a:lnTo>
                      <a:pt x="1548" y="21"/>
                    </a:lnTo>
                    <a:cubicBezTo>
                      <a:pt x="1483" y="38"/>
                      <a:pt x="1415" y="45"/>
                      <a:pt x="1353" y="73"/>
                    </a:cubicBezTo>
                    <a:cubicBezTo>
                      <a:pt x="1230" y="120"/>
                      <a:pt x="1111" y="168"/>
                      <a:pt x="1001" y="236"/>
                    </a:cubicBezTo>
                    <a:lnTo>
                      <a:pt x="830" y="332"/>
                    </a:lnTo>
                    <a:lnTo>
                      <a:pt x="673" y="445"/>
                    </a:lnTo>
                    <a:cubicBezTo>
                      <a:pt x="461" y="588"/>
                      <a:pt x="277" y="763"/>
                      <a:pt x="82" y="927"/>
                    </a:cubicBezTo>
                    <a:lnTo>
                      <a:pt x="0" y="998"/>
                    </a:lnTo>
                    <a:lnTo>
                      <a:pt x="96" y="1046"/>
                    </a:lnTo>
                    <a:cubicBezTo>
                      <a:pt x="178" y="1091"/>
                      <a:pt x="260" y="1135"/>
                      <a:pt x="332" y="1189"/>
                    </a:cubicBezTo>
                    <a:cubicBezTo>
                      <a:pt x="396" y="1244"/>
                      <a:pt x="458" y="1312"/>
                      <a:pt x="441" y="1381"/>
                    </a:cubicBezTo>
                    <a:cubicBezTo>
                      <a:pt x="427" y="1452"/>
                      <a:pt x="349" y="1517"/>
                      <a:pt x="270" y="1566"/>
                    </a:cubicBezTo>
                    <a:cubicBezTo>
                      <a:pt x="188" y="1613"/>
                      <a:pt x="99" y="1651"/>
                      <a:pt x="7" y="1685"/>
                    </a:cubicBezTo>
                    <a:cubicBezTo>
                      <a:pt x="103" y="1671"/>
                      <a:pt x="198" y="1651"/>
                      <a:pt x="294" y="1610"/>
                    </a:cubicBezTo>
                    <a:cubicBezTo>
                      <a:pt x="379" y="1572"/>
                      <a:pt x="485" y="1525"/>
                      <a:pt x="533" y="1405"/>
                    </a:cubicBezTo>
                    <a:cubicBezTo>
                      <a:pt x="543" y="1378"/>
                      <a:pt x="546" y="1347"/>
                      <a:pt x="540" y="1312"/>
                    </a:cubicBezTo>
                    <a:cubicBezTo>
                      <a:pt x="540" y="1282"/>
                      <a:pt x="526" y="1255"/>
                      <a:pt x="513" y="1227"/>
                    </a:cubicBezTo>
                    <a:cubicBezTo>
                      <a:pt x="492" y="1173"/>
                      <a:pt x="451" y="1138"/>
                      <a:pt x="414" y="1097"/>
                    </a:cubicBezTo>
                    <a:cubicBezTo>
                      <a:pt x="363" y="1051"/>
                      <a:pt x="310" y="1012"/>
                      <a:pt x="256" y="976"/>
                    </a:cubicBezTo>
                    <a:lnTo>
                      <a:pt x="256" y="976"/>
                    </a:lnTo>
                    <a:cubicBezTo>
                      <a:pt x="427" y="843"/>
                      <a:pt x="594" y="704"/>
                      <a:pt x="772" y="585"/>
                    </a:cubicBezTo>
                    <a:lnTo>
                      <a:pt x="926" y="482"/>
                    </a:lnTo>
                    <a:lnTo>
                      <a:pt x="1083" y="387"/>
                    </a:lnTo>
                    <a:cubicBezTo>
                      <a:pt x="1189" y="318"/>
                      <a:pt x="1298" y="277"/>
                      <a:pt x="1411" y="226"/>
                    </a:cubicBezTo>
                    <a:cubicBezTo>
                      <a:pt x="1535" y="177"/>
                      <a:pt x="1668" y="142"/>
                      <a:pt x="1797" y="142"/>
                    </a:cubicBezTo>
                    <a:cubicBezTo>
                      <a:pt x="1895" y="142"/>
                      <a:pt x="1990" y="162"/>
                      <a:pt x="2077" y="213"/>
                    </a:cubicBezTo>
                    <a:cubicBezTo>
                      <a:pt x="2169" y="274"/>
                      <a:pt x="2248" y="366"/>
                      <a:pt x="2303" y="476"/>
                    </a:cubicBezTo>
                    <a:cubicBezTo>
                      <a:pt x="2358" y="585"/>
                      <a:pt x="2391" y="705"/>
                      <a:pt x="2415" y="831"/>
                    </a:cubicBezTo>
                    <a:cubicBezTo>
                      <a:pt x="2422" y="582"/>
                      <a:pt x="2361" y="301"/>
                      <a:pt x="2139" y="120"/>
                    </a:cubicBezTo>
                    <a:cubicBezTo>
                      <a:pt x="2080" y="86"/>
                      <a:pt x="2022" y="38"/>
                      <a:pt x="1951" y="28"/>
                    </a:cubicBezTo>
                    <a:lnTo>
                      <a:pt x="1852" y="4"/>
                    </a:lnTo>
                    <a:cubicBezTo>
                      <a:pt x="1817" y="0"/>
                      <a:pt x="1784" y="0"/>
                      <a:pt x="1749"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9"/>
              <p:cNvSpPr/>
              <p:nvPr/>
            </p:nvSpPr>
            <p:spPr>
              <a:xfrm>
                <a:off x="5969425" y="4341700"/>
                <a:ext cx="20275" cy="26125"/>
              </a:xfrm>
              <a:custGeom>
                <a:avLst/>
                <a:gdLst/>
                <a:ahLst/>
                <a:cxnLst/>
                <a:rect l="l" t="t" r="r" b="b"/>
                <a:pathLst>
                  <a:path w="811" h="1045" extrusionOk="0">
                    <a:moveTo>
                      <a:pt x="507" y="0"/>
                    </a:moveTo>
                    <a:cubicBezTo>
                      <a:pt x="347" y="0"/>
                      <a:pt x="171" y="173"/>
                      <a:pt x="93" y="423"/>
                    </a:cubicBezTo>
                    <a:cubicBezTo>
                      <a:pt x="1" y="703"/>
                      <a:pt x="69" y="980"/>
                      <a:pt x="243" y="1035"/>
                    </a:cubicBezTo>
                    <a:cubicBezTo>
                      <a:pt x="263" y="1041"/>
                      <a:pt x="284" y="1044"/>
                      <a:pt x="305" y="1044"/>
                    </a:cubicBezTo>
                    <a:cubicBezTo>
                      <a:pt x="463" y="1044"/>
                      <a:pt x="640" y="871"/>
                      <a:pt x="721" y="621"/>
                    </a:cubicBezTo>
                    <a:cubicBezTo>
                      <a:pt x="811" y="338"/>
                      <a:pt x="742" y="64"/>
                      <a:pt x="571" y="10"/>
                    </a:cubicBezTo>
                    <a:cubicBezTo>
                      <a:pt x="550" y="3"/>
                      <a:pt x="529"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9"/>
              <p:cNvSpPr/>
              <p:nvPr/>
            </p:nvSpPr>
            <p:spPr>
              <a:xfrm>
                <a:off x="5918175" y="4338800"/>
                <a:ext cx="19075" cy="24575"/>
              </a:xfrm>
              <a:custGeom>
                <a:avLst/>
                <a:gdLst/>
                <a:ahLst/>
                <a:cxnLst/>
                <a:rect l="l" t="t" r="r" b="b"/>
                <a:pathLst>
                  <a:path w="763" h="983" extrusionOk="0">
                    <a:moveTo>
                      <a:pt x="478" y="1"/>
                    </a:moveTo>
                    <a:cubicBezTo>
                      <a:pt x="327" y="1"/>
                      <a:pt x="161" y="164"/>
                      <a:pt x="86" y="399"/>
                    </a:cubicBezTo>
                    <a:cubicBezTo>
                      <a:pt x="1" y="665"/>
                      <a:pt x="66" y="922"/>
                      <a:pt x="230" y="973"/>
                    </a:cubicBezTo>
                    <a:cubicBezTo>
                      <a:pt x="250" y="980"/>
                      <a:pt x="270" y="983"/>
                      <a:pt x="291" y="983"/>
                    </a:cubicBezTo>
                    <a:cubicBezTo>
                      <a:pt x="439" y="983"/>
                      <a:pt x="603" y="820"/>
                      <a:pt x="677" y="587"/>
                    </a:cubicBezTo>
                    <a:cubicBezTo>
                      <a:pt x="763" y="320"/>
                      <a:pt x="701" y="61"/>
                      <a:pt x="537" y="9"/>
                    </a:cubicBezTo>
                    <a:cubicBezTo>
                      <a:pt x="518" y="3"/>
                      <a:pt x="498"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9"/>
              <p:cNvSpPr/>
              <p:nvPr/>
            </p:nvSpPr>
            <p:spPr>
              <a:xfrm>
                <a:off x="5880500" y="4338775"/>
                <a:ext cx="67350" cy="65825"/>
              </a:xfrm>
              <a:custGeom>
                <a:avLst/>
                <a:gdLst/>
                <a:ahLst/>
                <a:cxnLst/>
                <a:rect l="l" t="t" r="r" b="b"/>
                <a:pathLst>
                  <a:path w="2694" h="2633" extrusionOk="0">
                    <a:moveTo>
                      <a:pt x="2693" y="0"/>
                    </a:moveTo>
                    <a:lnTo>
                      <a:pt x="1918" y="1743"/>
                    </a:lnTo>
                    <a:cubicBezTo>
                      <a:pt x="1918" y="1743"/>
                      <a:pt x="1163" y="997"/>
                      <a:pt x="541" y="967"/>
                    </a:cubicBezTo>
                    <a:cubicBezTo>
                      <a:pt x="536" y="967"/>
                      <a:pt x="532" y="967"/>
                      <a:pt x="527" y="967"/>
                    </a:cubicBezTo>
                    <a:cubicBezTo>
                      <a:pt x="0" y="967"/>
                      <a:pt x="1545" y="2633"/>
                      <a:pt x="2112" y="2633"/>
                    </a:cubicBezTo>
                    <a:cubicBezTo>
                      <a:pt x="2166" y="2633"/>
                      <a:pt x="2212" y="2617"/>
                      <a:pt x="2246" y="2583"/>
                    </a:cubicBezTo>
                    <a:cubicBezTo>
                      <a:pt x="2635" y="2190"/>
                      <a:pt x="2693" y="1"/>
                      <a:pt x="2693" y="0"/>
                    </a:cubicBezTo>
                    <a:close/>
                  </a:path>
                </a:pathLst>
              </a:custGeom>
              <a:solidFill>
                <a:srgbClr val="BA6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9"/>
              <p:cNvSpPr/>
              <p:nvPr/>
            </p:nvSpPr>
            <p:spPr>
              <a:xfrm>
                <a:off x="5973950" y="4295600"/>
                <a:ext cx="60650" cy="38750"/>
              </a:xfrm>
              <a:custGeom>
                <a:avLst/>
                <a:gdLst/>
                <a:ahLst/>
                <a:cxnLst/>
                <a:rect l="l" t="t" r="r" b="b"/>
                <a:pathLst>
                  <a:path w="2426" h="1550" extrusionOk="0">
                    <a:moveTo>
                      <a:pt x="1531" y="0"/>
                    </a:moveTo>
                    <a:cubicBezTo>
                      <a:pt x="839" y="0"/>
                      <a:pt x="1" y="791"/>
                      <a:pt x="1" y="791"/>
                    </a:cubicBezTo>
                    <a:lnTo>
                      <a:pt x="2426" y="1550"/>
                    </a:lnTo>
                    <a:cubicBezTo>
                      <a:pt x="2393" y="357"/>
                      <a:pt x="1995" y="0"/>
                      <a:pt x="1531"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9"/>
              <p:cNvSpPr/>
              <p:nvPr/>
            </p:nvSpPr>
            <p:spPr>
              <a:xfrm>
                <a:off x="5889150" y="4279800"/>
                <a:ext cx="60575" cy="31650"/>
              </a:xfrm>
              <a:custGeom>
                <a:avLst/>
                <a:gdLst/>
                <a:ahLst/>
                <a:cxnLst/>
                <a:rect l="l" t="t" r="r" b="b"/>
                <a:pathLst>
                  <a:path w="2423" h="1266" extrusionOk="0">
                    <a:moveTo>
                      <a:pt x="1548" y="0"/>
                    </a:moveTo>
                    <a:cubicBezTo>
                      <a:pt x="1193" y="0"/>
                      <a:pt x="695" y="260"/>
                      <a:pt x="0" y="1013"/>
                    </a:cubicBezTo>
                    <a:lnTo>
                      <a:pt x="2423" y="1266"/>
                    </a:lnTo>
                    <a:cubicBezTo>
                      <a:pt x="2423" y="1266"/>
                      <a:pt x="2332" y="0"/>
                      <a:pt x="1548"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9"/>
              <p:cNvSpPr/>
              <p:nvPr/>
            </p:nvSpPr>
            <p:spPr>
              <a:xfrm>
                <a:off x="5930900" y="4485475"/>
                <a:ext cx="59400" cy="24750"/>
              </a:xfrm>
              <a:custGeom>
                <a:avLst/>
                <a:gdLst/>
                <a:ahLst/>
                <a:cxnLst/>
                <a:rect l="l" t="t" r="r" b="b"/>
                <a:pathLst>
                  <a:path w="2376" h="990" extrusionOk="0">
                    <a:moveTo>
                      <a:pt x="1110" y="1"/>
                    </a:moveTo>
                    <a:cubicBezTo>
                      <a:pt x="699" y="1"/>
                      <a:pt x="283" y="174"/>
                      <a:pt x="1" y="725"/>
                    </a:cubicBezTo>
                    <a:cubicBezTo>
                      <a:pt x="228" y="906"/>
                      <a:pt x="506" y="990"/>
                      <a:pt x="813" y="990"/>
                    </a:cubicBezTo>
                    <a:cubicBezTo>
                      <a:pt x="1290" y="990"/>
                      <a:pt x="1839" y="785"/>
                      <a:pt x="2375" y="421"/>
                    </a:cubicBezTo>
                    <a:cubicBezTo>
                      <a:pt x="2145" y="278"/>
                      <a:pt x="1630" y="1"/>
                      <a:pt x="1110" y="1"/>
                    </a:cubicBezTo>
                    <a:close/>
                  </a:path>
                </a:pathLst>
              </a:custGeom>
              <a:solidFill>
                <a:srgbClr val="E0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9"/>
              <p:cNvSpPr/>
              <p:nvPr/>
            </p:nvSpPr>
            <p:spPr>
              <a:xfrm>
                <a:off x="5635850" y="4216825"/>
                <a:ext cx="10350" cy="20675"/>
              </a:xfrm>
              <a:custGeom>
                <a:avLst/>
                <a:gdLst/>
                <a:ahLst/>
                <a:cxnLst/>
                <a:rect l="l" t="t" r="r" b="b"/>
                <a:pathLst>
                  <a:path w="414" h="827" extrusionOk="0">
                    <a:moveTo>
                      <a:pt x="0" y="0"/>
                    </a:moveTo>
                    <a:lnTo>
                      <a:pt x="0" y="0"/>
                    </a:lnTo>
                    <a:cubicBezTo>
                      <a:pt x="3" y="171"/>
                      <a:pt x="58" y="318"/>
                      <a:pt x="123" y="454"/>
                    </a:cubicBezTo>
                    <a:cubicBezTo>
                      <a:pt x="195" y="591"/>
                      <a:pt x="281" y="721"/>
                      <a:pt x="413" y="827"/>
                    </a:cubicBezTo>
                    <a:cubicBezTo>
                      <a:pt x="410" y="656"/>
                      <a:pt x="359" y="509"/>
                      <a:pt x="290" y="372"/>
                    </a:cubicBezTo>
                    <a:cubicBezTo>
                      <a:pt x="219" y="236"/>
                      <a:pt x="137" y="106"/>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9"/>
              <p:cNvSpPr/>
              <p:nvPr/>
            </p:nvSpPr>
            <p:spPr>
              <a:xfrm>
                <a:off x="5635850" y="4124750"/>
                <a:ext cx="13500" cy="60650"/>
              </a:xfrm>
              <a:custGeom>
                <a:avLst/>
                <a:gdLst/>
                <a:ahLst/>
                <a:cxnLst/>
                <a:rect l="l" t="t" r="r" b="b"/>
                <a:pathLst>
                  <a:path w="540" h="2426" extrusionOk="0">
                    <a:moveTo>
                      <a:pt x="0" y="0"/>
                    </a:moveTo>
                    <a:cubicBezTo>
                      <a:pt x="21" y="420"/>
                      <a:pt x="93" y="830"/>
                      <a:pt x="181" y="1233"/>
                    </a:cubicBezTo>
                    <a:cubicBezTo>
                      <a:pt x="273" y="1637"/>
                      <a:pt x="380" y="2036"/>
                      <a:pt x="540" y="2426"/>
                    </a:cubicBezTo>
                    <a:cubicBezTo>
                      <a:pt x="523" y="2006"/>
                      <a:pt x="448" y="1599"/>
                      <a:pt x="362" y="1192"/>
                    </a:cubicBezTo>
                    <a:cubicBezTo>
                      <a:pt x="270" y="789"/>
                      <a:pt x="161" y="390"/>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9"/>
              <p:cNvSpPr/>
              <p:nvPr/>
            </p:nvSpPr>
            <p:spPr>
              <a:xfrm>
                <a:off x="5646175" y="4122025"/>
                <a:ext cx="17275" cy="62950"/>
              </a:xfrm>
              <a:custGeom>
                <a:avLst/>
                <a:gdLst/>
                <a:ahLst/>
                <a:cxnLst/>
                <a:rect l="l" t="t" r="r" b="b"/>
                <a:pathLst>
                  <a:path w="691" h="2518" extrusionOk="0">
                    <a:moveTo>
                      <a:pt x="0" y="0"/>
                    </a:moveTo>
                    <a:lnTo>
                      <a:pt x="0" y="0"/>
                    </a:lnTo>
                    <a:cubicBezTo>
                      <a:pt x="45" y="437"/>
                      <a:pt x="144" y="861"/>
                      <a:pt x="257" y="1281"/>
                    </a:cubicBezTo>
                    <a:cubicBezTo>
                      <a:pt x="373" y="1702"/>
                      <a:pt x="503" y="2115"/>
                      <a:pt x="691" y="2517"/>
                    </a:cubicBezTo>
                    <a:cubicBezTo>
                      <a:pt x="646" y="2080"/>
                      <a:pt x="547" y="1653"/>
                      <a:pt x="434" y="1233"/>
                    </a:cubicBezTo>
                    <a:cubicBezTo>
                      <a:pt x="318" y="813"/>
                      <a:pt x="188" y="400"/>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9"/>
              <p:cNvSpPr/>
              <p:nvPr/>
            </p:nvSpPr>
            <p:spPr>
              <a:xfrm>
                <a:off x="5658225" y="4133375"/>
                <a:ext cx="17100" cy="52025"/>
              </a:xfrm>
              <a:custGeom>
                <a:avLst/>
                <a:gdLst/>
                <a:ahLst/>
                <a:cxnLst/>
                <a:rect l="l" t="t" r="r" b="b"/>
                <a:pathLst>
                  <a:path w="684" h="2081" extrusionOk="0">
                    <a:moveTo>
                      <a:pt x="0" y="1"/>
                    </a:moveTo>
                    <a:cubicBezTo>
                      <a:pt x="45" y="369"/>
                      <a:pt x="144" y="721"/>
                      <a:pt x="253" y="1070"/>
                    </a:cubicBezTo>
                    <a:cubicBezTo>
                      <a:pt x="369" y="1418"/>
                      <a:pt x="499" y="1760"/>
                      <a:pt x="683" y="2081"/>
                    </a:cubicBezTo>
                    <a:cubicBezTo>
                      <a:pt x="639" y="1708"/>
                      <a:pt x="540" y="1357"/>
                      <a:pt x="431" y="1011"/>
                    </a:cubicBezTo>
                    <a:cubicBezTo>
                      <a:pt x="314" y="666"/>
                      <a:pt x="185" y="325"/>
                      <a:pt x="0" y="1"/>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9"/>
              <p:cNvSpPr/>
              <p:nvPr/>
            </p:nvSpPr>
            <p:spPr>
              <a:xfrm>
                <a:off x="5835250" y="4733925"/>
                <a:ext cx="45050" cy="24550"/>
              </a:xfrm>
              <a:custGeom>
                <a:avLst/>
                <a:gdLst/>
                <a:ahLst/>
                <a:cxnLst/>
                <a:rect l="l" t="t" r="r" b="b"/>
                <a:pathLst>
                  <a:path w="1802" h="982" extrusionOk="0">
                    <a:moveTo>
                      <a:pt x="1801" y="1"/>
                    </a:moveTo>
                    <a:lnTo>
                      <a:pt x="1801" y="1"/>
                    </a:lnTo>
                    <a:cubicBezTo>
                      <a:pt x="1459" y="72"/>
                      <a:pt x="1142" y="206"/>
                      <a:pt x="834" y="362"/>
                    </a:cubicBezTo>
                    <a:cubicBezTo>
                      <a:pt x="680" y="444"/>
                      <a:pt x="530" y="530"/>
                      <a:pt x="390" y="633"/>
                    </a:cubicBezTo>
                    <a:cubicBezTo>
                      <a:pt x="250" y="731"/>
                      <a:pt x="111" y="844"/>
                      <a:pt x="1" y="981"/>
                    </a:cubicBezTo>
                    <a:cubicBezTo>
                      <a:pt x="315" y="831"/>
                      <a:pt x="616" y="687"/>
                      <a:pt x="920" y="530"/>
                    </a:cubicBezTo>
                    <a:cubicBezTo>
                      <a:pt x="1221" y="370"/>
                      <a:pt x="1521" y="206"/>
                      <a:pt x="1801" y="1"/>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9"/>
              <p:cNvSpPr/>
              <p:nvPr/>
            </p:nvSpPr>
            <p:spPr>
              <a:xfrm>
                <a:off x="5830325" y="4754600"/>
                <a:ext cx="52175" cy="23675"/>
              </a:xfrm>
              <a:custGeom>
                <a:avLst/>
                <a:gdLst/>
                <a:ahLst/>
                <a:cxnLst/>
                <a:rect l="l" t="t" r="r" b="b"/>
                <a:pathLst>
                  <a:path w="2087" h="947" extrusionOk="0">
                    <a:moveTo>
                      <a:pt x="2087" y="0"/>
                    </a:moveTo>
                    <a:cubicBezTo>
                      <a:pt x="1705" y="79"/>
                      <a:pt x="1345" y="212"/>
                      <a:pt x="994" y="363"/>
                    </a:cubicBezTo>
                    <a:cubicBezTo>
                      <a:pt x="820" y="441"/>
                      <a:pt x="645" y="523"/>
                      <a:pt x="478" y="618"/>
                    </a:cubicBezTo>
                    <a:cubicBezTo>
                      <a:pt x="311" y="711"/>
                      <a:pt x="144" y="814"/>
                      <a:pt x="0" y="946"/>
                    </a:cubicBezTo>
                    <a:cubicBezTo>
                      <a:pt x="365" y="817"/>
                      <a:pt x="721" y="687"/>
                      <a:pt x="1069" y="533"/>
                    </a:cubicBezTo>
                    <a:cubicBezTo>
                      <a:pt x="1418" y="380"/>
                      <a:pt x="1763" y="216"/>
                      <a:pt x="2087"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9"/>
              <p:cNvSpPr/>
              <p:nvPr/>
            </p:nvSpPr>
            <p:spPr>
              <a:xfrm>
                <a:off x="5835250" y="4769725"/>
                <a:ext cx="49475" cy="17950"/>
              </a:xfrm>
              <a:custGeom>
                <a:avLst/>
                <a:gdLst/>
                <a:ahLst/>
                <a:cxnLst/>
                <a:rect l="l" t="t" r="r" b="b"/>
                <a:pathLst>
                  <a:path w="1979" h="718" extrusionOk="0">
                    <a:moveTo>
                      <a:pt x="1979" y="0"/>
                    </a:moveTo>
                    <a:lnTo>
                      <a:pt x="1979" y="0"/>
                    </a:lnTo>
                    <a:cubicBezTo>
                      <a:pt x="1620" y="31"/>
                      <a:pt x="1279" y="127"/>
                      <a:pt x="947" y="236"/>
                    </a:cubicBezTo>
                    <a:cubicBezTo>
                      <a:pt x="780" y="294"/>
                      <a:pt x="616" y="355"/>
                      <a:pt x="455" y="434"/>
                    </a:cubicBezTo>
                    <a:cubicBezTo>
                      <a:pt x="295" y="513"/>
                      <a:pt x="134" y="595"/>
                      <a:pt x="1" y="718"/>
                    </a:cubicBezTo>
                    <a:cubicBezTo>
                      <a:pt x="172" y="663"/>
                      <a:pt x="339" y="622"/>
                      <a:pt x="507" y="570"/>
                    </a:cubicBezTo>
                    <a:cubicBezTo>
                      <a:pt x="674" y="523"/>
                      <a:pt x="841" y="468"/>
                      <a:pt x="1005" y="414"/>
                    </a:cubicBezTo>
                    <a:cubicBezTo>
                      <a:pt x="1336" y="297"/>
                      <a:pt x="1664" y="171"/>
                      <a:pt x="1979"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9"/>
              <p:cNvSpPr/>
              <p:nvPr/>
            </p:nvSpPr>
            <p:spPr>
              <a:xfrm>
                <a:off x="6101975" y="5278375"/>
                <a:ext cx="58525" cy="52375"/>
              </a:xfrm>
              <a:custGeom>
                <a:avLst/>
                <a:gdLst/>
                <a:ahLst/>
                <a:cxnLst/>
                <a:rect l="l" t="t" r="r" b="b"/>
                <a:pathLst>
                  <a:path w="2341" h="2095" extrusionOk="0">
                    <a:moveTo>
                      <a:pt x="2341" y="0"/>
                    </a:moveTo>
                    <a:lnTo>
                      <a:pt x="2341" y="0"/>
                    </a:lnTo>
                    <a:cubicBezTo>
                      <a:pt x="2077" y="62"/>
                      <a:pt x="1828" y="175"/>
                      <a:pt x="1599" y="318"/>
                    </a:cubicBezTo>
                    <a:cubicBezTo>
                      <a:pt x="1367" y="462"/>
                      <a:pt x="1158" y="632"/>
                      <a:pt x="961" y="814"/>
                    </a:cubicBezTo>
                    <a:cubicBezTo>
                      <a:pt x="766" y="998"/>
                      <a:pt x="588" y="1200"/>
                      <a:pt x="424" y="1411"/>
                    </a:cubicBezTo>
                    <a:cubicBezTo>
                      <a:pt x="264" y="1627"/>
                      <a:pt x="116" y="1852"/>
                      <a:pt x="1" y="2094"/>
                    </a:cubicBezTo>
                    <a:cubicBezTo>
                      <a:pt x="106" y="2006"/>
                      <a:pt x="198" y="1914"/>
                      <a:pt x="294" y="1825"/>
                    </a:cubicBezTo>
                    <a:cubicBezTo>
                      <a:pt x="393" y="1733"/>
                      <a:pt x="485" y="1640"/>
                      <a:pt x="578" y="1548"/>
                    </a:cubicBezTo>
                    <a:cubicBezTo>
                      <a:pt x="769" y="1367"/>
                      <a:pt x="950" y="1179"/>
                      <a:pt x="1141" y="1005"/>
                    </a:cubicBezTo>
                    <a:cubicBezTo>
                      <a:pt x="1330" y="828"/>
                      <a:pt x="1521" y="653"/>
                      <a:pt x="1719" y="486"/>
                    </a:cubicBezTo>
                    <a:cubicBezTo>
                      <a:pt x="1917" y="315"/>
                      <a:pt x="2122" y="161"/>
                      <a:pt x="2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9"/>
              <p:cNvSpPr/>
              <p:nvPr/>
            </p:nvSpPr>
            <p:spPr>
              <a:xfrm>
                <a:off x="6104700" y="5253000"/>
                <a:ext cx="79975" cy="36425"/>
              </a:xfrm>
              <a:custGeom>
                <a:avLst/>
                <a:gdLst/>
                <a:ahLst/>
                <a:cxnLst/>
                <a:rect l="l" t="t" r="r" b="b"/>
                <a:pathLst>
                  <a:path w="3199" h="1457" extrusionOk="0">
                    <a:moveTo>
                      <a:pt x="3143" y="0"/>
                    </a:moveTo>
                    <a:cubicBezTo>
                      <a:pt x="2858" y="0"/>
                      <a:pt x="2580" y="53"/>
                      <a:pt x="2307" y="117"/>
                    </a:cubicBezTo>
                    <a:cubicBezTo>
                      <a:pt x="2013" y="186"/>
                      <a:pt x="1729" y="285"/>
                      <a:pt x="1453" y="400"/>
                    </a:cubicBezTo>
                    <a:cubicBezTo>
                      <a:pt x="1176" y="523"/>
                      <a:pt x="909" y="664"/>
                      <a:pt x="660" y="838"/>
                    </a:cubicBezTo>
                    <a:cubicBezTo>
                      <a:pt x="414" y="1012"/>
                      <a:pt x="185" y="1217"/>
                      <a:pt x="1" y="1456"/>
                    </a:cubicBezTo>
                    <a:cubicBezTo>
                      <a:pt x="257" y="1296"/>
                      <a:pt x="510" y="1149"/>
                      <a:pt x="766" y="1012"/>
                    </a:cubicBezTo>
                    <a:cubicBezTo>
                      <a:pt x="1026" y="883"/>
                      <a:pt x="1289" y="756"/>
                      <a:pt x="1555" y="640"/>
                    </a:cubicBezTo>
                    <a:cubicBezTo>
                      <a:pt x="1822" y="523"/>
                      <a:pt x="2095" y="418"/>
                      <a:pt x="2368" y="312"/>
                    </a:cubicBezTo>
                    <a:cubicBezTo>
                      <a:pt x="2641" y="209"/>
                      <a:pt x="2915" y="100"/>
                      <a:pt x="3198" y="1"/>
                    </a:cubicBezTo>
                    <a:cubicBezTo>
                      <a:pt x="3180" y="1"/>
                      <a:pt x="3161" y="0"/>
                      <a:pt x="3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9"/>
              <p:cNvSpPr/>
              <p:nvPr/>
            </p:nvSpPr>
            <p:spPr>
              <a:xfrm>
                <a:off x="5858825" y="5259175"/>
                <a:ext cx="54850" cy="50225"/>
              </a:xfrm>
              <a:custGeom>
                <a:avLst/>
                <a:gdLst/>
                <a:ahLst/>
                <a:cxnLst/>
                <a:rect l="l" t="t" r="r" b="b"/>
                <a:pathLst>
                  <a:path w="2194" h="2009" extrusionOk="0">
                    <a:moveTo>
                      <a:pt x="0" y="0"/>
                    </a:moveTo>
                    <a:lnTo>
                      <a:pt x="0" y="0"/>
                    </a:lnTo>
                    <a:cubicBezTo>
                      <a:pt x="267" y="423"/>
                      <a:pt x="602" y="800"/>
                      <a:pt x="964" y="1148"/>
                    </a:cubicBezTo>
                    <a:cubicBezTo>
                      <a:pt x="1326" y="1489"/>
                      <a:pt x="1730" y="1807"/>
                      <a:pt x="2194" y="2009"/>
                    </a:cubicBezTo>
                    <a:cubicBezTo>
                      <a:pt x="1807" y="1684"/>
                      <a:pt x="1449" y="1353"/>
                      <a:pt x="1090" y="1014"/>
                    </a:cubicBezTo>
                    <a:cubicBezTo>
                      <a:pt x="732" y="673"/>
                      <a:pt x="38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9"/>
              <p:cNvSpPr/>
              <p:nvPr/>
            </p:nvSpPr>
            <p:spPr>
              <a:xfrm>
                <a:off x="5880350" y="5259175"/>
                <a:ext cx="61000" cy="37925"/>
              </a:xfrm>
              <a:custGeom>
                <a:avLst/>
                <a:gdLst/>
                <a:ahLst/>
                <a:cxnLst/>
                <a:rect l="l" t="t" r="r" b="b"/>
                <a:pathLst>
                  <a:path w="2440" h="1517" extrusionOk="0">
                    <a:moveTo>
                      <a:pt x="0" y="0"/>
                    </a:moveTo>
                    <a:cubicBezTo>
                      <a:pt x="349" y="335"/>
                      <a:pt x="742" y="615"/>
                      <a:pt x="1145" y="874"/>
                    </a:cubicBezTo>
                    <a:cubicBezTo>
                      <a:pt x="1552" y="1127"/>
                      <a:pt x="1979" y="1363"/>
                      <a:pt x="2439" y="1517"/>
                    </a:cubicBezTo>
                    <a:cubicBezTo>
                      <a:pt x="2047" y="1230"/>
                      <a:pt x="1647" y="973"/>
                      <a:pt x="1244" y="718"/>
                    </a:cubicBezTo>
                    <a:cubicBezTo>
                      <a:pt x="841" y="464"/>
                      <a:pt x="434" y="21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9"/>
              <p:cNvSpPr/>
              <p:nvPr/>
            </p:nvSpPr>
            <p:spPr>
              <a:xfrm>
                <a:off x="6189925" y="4206875"/>
                <a:ext cx="235425" cy="196750"/>
              </a:xfrm>
              <a:custGeom>
                <a:avLst/>
                <a:gdLst/>
                <a:ahLst/>
                <a:cxnLst/>
                <a:rect l="l" t="t" r="r" b="b"/>
                <a:pathLst>
                  <a:path w="9417" h="7870" extrusionOk="0">
                    <a:moveTo>
                      <a:pt x="4800" y="0"/>
                    </a:moveTo>
                    <a:cubicBezTo>
                      <a:pt x="4469" y="0"/>
                      <a:pt x="4121" y="29"/>
                      <a:pt x="3756" y="91"/>
                    </a:cubicBezTo>
                    <a:cubicBezTo>
                      <a:pt x="1" y="726"/>
                      <a:pt x="814" y="5457"/>
                      <a:pt x="814" y="5457"/>
                    </a:cubicBezTo>
                    <a:cubicBezTo>
                      <a:pt x="1222" y="7185"/>
                      <a:pt x="2604" y="7869"/>
                      <a:pt x="4110" y="7869"/>
                    </a:cubicBezTo>
                    <a:cubicBezTo>
                      <a:pt x="6137" y="7869"/>
                      <a:pt x="8387" y="6630"/>
                      <a:pt x="8787" y="5031"/>
                    </a:cubicBezTo>
                    <a:cubicBezTo>
                      <a:pt x="9416" y="2514"/>
                      <a:pt x="7869" y="0"/>
                      <a:pt x="480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9"/>
              <p:cNvSpPr/>
              <p:nvPr/>
            </p:nvSpPr>
            <p:spPr>
              <a:xfrm>
                <a:off x="6211550" y="4186425"/>
                <a:ext cx="211550" cy="227375"/>
              </a:xfrm>
              <a:custGeom>
                <a:avLst/>
                <a:gdLst/>
                <a:ahLst/>
                <a:cxnLst/>
                <a:rect l="l" t="t" r="r" b="b"/>
                <a:pathLst>
                  <a:path w="8462" h="9095" extrusionOk="0">
                    <a:moveTo>
                      <a:pt x="5348" y="1202"/>
                    </a:moveTo>
                    <a:cubicBezTo>
                      <a:pt x="5547" y="1257"/>
                      <a:pt x="5743" y="1328"/>
                      <a:pt x="5931" y="1414"/>
                    </a:cubicBezTo>
                    <a:cubicBezTo>
                      <a:pt x="6355" y="1603"/>
                      <a:pt x="6733" y="1878"/>
                      <a:pt x="7052" y="2212"/>
                    </a:cubicBezTo>
                    <a:lnTo>
                      <a:pt x="7052" y="2212"/>
                    </a:lnTo>
                    <a:cubicBezTo>
                      <a:pt x="7157" y="2368"/>
                      <a:pt x="7259" y="2524"/>
                      <a:pt x="7348" y="2688"/>
                    </a:cubicBezTo>
                    <a:cubicBezTo>
                      <a:pt x="7451" y="2880"/>
                      <a:pt x="7535" y="3085"/>
                      <a:pt x="7588" y="3296"/>
                    </a:cubicBezTo>
                    <a:lnTo>
                      <a:pt x="7588" y="3296"/>
                    </a:lnTo>
                    <a:cubicBezTo>
                      <a:pt x="7370" y="2857"/>
                      <a:pt x="7087" y="2447"/>
                      <a:pt x="6744" y="2098"/>
                    </a:cubicBezTo>
                    <a:cubicBezTo>
                      <a:pt x="6375" y="1732"/>
                      <a:pt x="5937" y="1421"/>
                      <a:pt x="5449" y="1240"/>
                    </a:cubicBezTo>
                    <a:cubicBezTo>
                      <a:pt x="5415" y="1227"/>
                      <a:pt x="5382" y="1214"/>
                      <a:pt x="5348" y="1202"/>
                    </a:cubicBezTo>
                    <a:close/>
                    <a:moveTo>
                      <a:pt x="3492" y="155"/>
                    </a:moveTo>
                    <a:cubicBezTo>
                      <a:pt x="3920" y="155"/>
                      <a:pt x="4350" y="226"/>
                      <a:pt x="4756" y="362"/>
                    </a:cubicBezTo>
                    <a:cubicBezTo>
                      <a:pt x="5719" y="683"/>
                      <a:pt x="6573" y="1305"/>
                      <a:pt x="7260" y="2053"/>
                    </a:cubicBezTo>
                    <a:cubicBezTo>
                      <a:pt x="7498" y="2320"/>
                      <a:pt x="7707" y="2624"/>
                      <a:pt x="7827" y="2956"/>
                    </a:cubicBezTo>
                    <a:lnTo>
                      <a:pt x="7827" y="2956"/>
                    </a:lnTo>
                    <a:cubicBezTo>
                      <a:pt x="7557" y="2466"/>
                      <a:pt x="7189" y="2028"/>
                      <a:pt x="6746" y="1688"/>
                    </a:cubicBezTo>
                    <a:lnTo>
                      <a:pt x="6746" y="1688"/>
                    </a:lnTo>
                    <a:cubicBezTo>
                      <a:pt x="6667" y="1586"/>
                      <a:pt x="6582" y="1488"/>
                      <a:pt x="6491" y="1397"/>
                    </a:cubicBezTo>
                    <a:cubicBezTo>
                      <a:pt x="6122" y="1028"/>
                      <a:pt x="5682" y="734"/>
                      <a:pt x="5193" y="550"/>
                    </a:cubicBezTo>
                    <a:cubicBezTo>
                      <a:pt x="4796" y="400"/>
                      <a:pt x="4371" y="318"/>
                      <a:pt x="3946" y="318"/>
                    </a:cubicBezTo>
                    <a:cubicBezTo>
                      <a:pt x="3848" y="318"/>
                      <a:pt x="3750" y="322"/>
                      <a:pt x="3652" y="331"/>
                    </a:cubicBezTo>
                    <a:cubicBezTo>
                      <a:pt x="3133" y="376"/>
                      <a:pt x="2624" y="543"/>
                      <a:pt x="2169" y="799"/>
                    </a:cubicBezTo>
                    <a:cubicBezTo>
                      <a:pt x="1258" y="1305"/>
                      <a:pt x="543" y="2175"/>
                      <a:pt x="256" y="3191"/>
                    </a:cubicBezTo>
                    <a:cubicBezTo>
                      <a:pt x="202" y="3380"/>
                      <a:pt x="161" y="3572"/>
                      <a:pt x="133" y="3767"/>
                    </a:cubicBezTo>
                    <a:lnTo>
                      <a:pt x="133" y="3767"/>
                    </a:lnTo>
                    <a:cubicBezTo>
                      <a:pt x="132" y="3518"/>
                      <a:pt x="150" y="3269"/>
                      <a:pt x="188" y="3023"/>
                    </a:cubicBezTo>
                    <a:cubicBezTo>
                      <a:pt x="342" y="2022"/>
                      <a:pt x="912" y="1056"/>
                      <a:pt x="1808" y="570"/>
                    </a:cubicBezTo>
                    <a:cubicBezTo>
                      <a:pt x="2322" y="288"/>
                      <a:pt x="2906" y="155"/>
                      <a:pt x="3492" y="155"/>
                    </a:cubicBezTo>
                    <a:close/>
                    <a:moveTo>
                      <a:pt x="7261" y="2450"/>
                    </a:moveTo>
                    <a:cubicBezTo>
                      <a:pt x="7540" y="2793"/>
                      <a:pt x="7762" y="3183"/>
                      <a:pt x="7916" y="3597"/>
                    </a:cubicBezTo>
                    <a:cubicBezTo>
                      <a:pt x="7924" y="3619"/>
                      <a:pt x="7932" y="3641"/>
                      <a:pt x="7940" y="3663"/>
                    </a:cubicBezTo>
                    <a:lnTo>
                      <a:pt x="7940" y="3663"/>
                    </a:lnTo>
                    <a:cubicBezTo>
                      <a:pt x="7936" y="3797"/>
                      <a:pt x="7919" y="3931"/>
                      <a:pt x="7891" y="4064"/>
                    </a:cubicBezTo>
                    <a:lnTo>
                      <a:pt x="7891" y="4064"/>
                    </a:lnTo>
                    <a:cubicBezTo>
                      <a:pt x="7828" y="3852"/>
                      <a:pt x="7749" y="3644"/>
                      <a:pt x="7657" y="3443"/>
                    </a:cubicBezTo>
                    <a:lnTo>
                      <a:pt x="7657" y="3443"/>
                    </a:lnTo>
                    <a:cubicBezTo>
                      <a:pt x="7655" y="3428"/>
                      <a:pt x="7652" y="3413"/>
                      <a:pt x="7649" y="3399"/>
                    </a:cubicBezTo>
                    <a:cubicBezTo>
                      <a:pt x="7601" y="3143"/>
                      <a:pt x="7506" y="2897"/>
                      <a:pt x="7386" y="2667"/>
                    </a:cubicBezTo>
                    <a:cubicBezTo>
                      <a:pt x="7347" y="2593"/>
                      <a:pt x="7305" y="2521"/>
                      <a:pt x="7261" y="2450"/>
                    </a:cubicBezTo>
                    <a:close/>
                    <a:moveTo>
                      <a:pt x="7696" y="3777"/>
                    </a:moveTo>
                    <a:cubicBezTo>
                      <a:pt x="7755" y="3933"/>
                      <a:pt x="7805" y="4092"/>
                      <a:pt x="7845" y="4253"/>
                    </a:cubicBezTo>
                    <a:lnTo>
                      <a:pt x="7845" y="4253"/>
                    </a:lnTo>
                    <a:cubicBezTo>
                      <a:pt x="7791" y="4449"/>
                      <a:pt x="7718" y="4642"/>
                      <a:pt x="7637" y="4829"/>
                    </a:cubicBezTo>
                    <a:lnTo>
                      <a:pt x="7637" y="4829"/>
                    </a:lnTo>
                    <a:cubicBezTo>
                      <a:pt x="7673" y="4613"/>
                      <a:pt x="7696" y="4394"/>
                      <a:pt x="7703" y="4174"/>
                    </a:cubicBezTo>
                    <a:cubicBezTo>
                      <a:pt x="7707" y="4042"/>
                      <a:pt x="7705" y="3909"/>
                      <a:pt x="7696" y="3777"/>
                    </a:cubicBezTo>
                    <a:close/>
                    <a:moveTo>
                      <a:pt x="3981" y="396"/>
                    </a:moveTo>
                    <a:cubicBezTo>
                      <a:pt x="4384" y="396"/>
                      <a:pt x="4788" y="474"/>
                      <a:pt x="5169" y="614"/>
                    </a:cubicBezTo>
                    <a:cubicBezTo>
                      <a:pt x="5647" y="789"/>
                      <a:pt x="6088" y="1079"/>
                      <a:pt x="6450" y="1438"/>
                    </a:cubicBezTo>
                    <a:cubicBezTo>
                      <a:pt x="6490" y="1476"/>
                      <a:pt x="6528" y="1516"/>
                      <a:pt x="6566" y="1557"/>
                    </a:cubicBezTo>
                    <a:lnTo>
                      <a:pt x="6566" y="1557"/>
                    </a:lnTo>
                    <a:cubicBezTo>
                      <a:pt x="6390" y="1438"/>
                      <a:pt x="6204" y="1334"/>
                      <a:pt x="6010" y="1247"/>
                    </a:cubicBezTo>
                    <a:cubicBezTo>
                      <a:pt x="5460" y="996"/>
                      <a:pt x="4860" y="874"/>
                      <a:pt x="4260" y="874"/>
                    </a:cubicBezTo>
                    <a:cubicBezTo>
                      <a:pt x="3806" y="874"/>
                      <a:pt x="3351" y="944"/>
                      <a:pt x="2918" y="1083"/>
                    </a:cubicBezTo>
                    <a:cubicBezTo>
                      <a:pt x="1910" y="1404"/>
                      <a:pt x="1029" y="2131"/>
                      <a:pt x="578" y="3095"/>
                    </a:cubicBezTo>
                    <a:cubicBezTo>
                      <a:pt x="349" y="3573"/>
                      <a:pt x="247" y="4116"/>
                      <a:pt x="277" y="4646"/>
                    </a:cubicBezTo>
                    <a:cubicBezTo>
                      <a:pt x="288" y="4867"/>
                      <a:pt x="320" y="5086"/>
                      <a:pt x="367" y="5300"/>
                    </a:cubicBezTo>
                    <a:lnTo>
                      <a:pt x="367" y="5300"/>
                    </a:lnTo>
                    <a:cubicBezTo>
                      <a:pt x="321" y="5145"/>
                      <a:pt x="280" y="4987"/>
                      <a:pt x="247" y="4828"/>
                    </a:cubicBezTo>
                    <a:lnTo>
                      <a:pt x="247" y="4828"/>
                    </a:lnTo>
                    <a:cubicBezTo>
                      <a:pt x="191" y="4291"/>
                      <a:pt x="231" y="3744"/>
                      <a:pt x="376" y="3225"/>
                    </a:cubicBezTo>
                    <a:cubicBezTo>
                      <a:pt x="639" y="2237"/>
                      <a:pt x="1326" y="1383"/>
                      <a:pt x="2214" y="878"/>
                    </a:cubicBezTo>
                    <a:cubicBezTo>
                      <a:pt x="2658" y="625"/>
                      <a:pt x="3153" y="458"/>
                      <a:pt x="3662" y="413"/>
                    </a:cubicBezTo>
                    <a:cubicBezTo>
                      <a:pt x="3768" y="401"/>
                      <a:pt x="3875" y="396"/>
                      <a:pt x="3981" y="396"/>
                    </a:cubicBezTo>
                    <a:close/>
                    <a:moveTo>
                      <a:pt x="546" y="6036"/>
                    </a:moveTo>
                    <a:cubicBezTo>
                      <a:pt x="549" y="6042"/>
                      <a:pt x="551" y="6048"/>
                      <a:pt x="554" y="6054"/>
                    </a:cubicBezTo>
                    <a:cubicBezTo>
                      <a:pt x="612" y="6179"/>
                      <a:pt x="676" y="6302"/>
                      <a:pt x="744" y="6423"/>
                    </a:cubicBezTo>
                    <a:lnTo>
                      <a:pt x="744" y="6423"/>
                    </a:lnTo>
                    <a:cubicBezTo>
                      <a:pt x="775" y="6494"/>
                      <a:pt x="807" y="6564"/>
                      <a:pt x="840" y="6634"/>
                    </a:cubicBezTo>
                    <a:lnTo>
                      <a:pt x="840" y="6634"/>
                    </a:lnTo>
                    <a:cubicBezTo>
                      <a:pt x="758" y="6496"/>
                      <a:pt x="684" y="6354"/>
                      <a:pt x="619" y="6207"/>
                    </a:cubicBezTo>
                    <a:cubicBezTo>
                      <a:pt x="593" y="6150"/>
                      <a:pt x="569" y="6094"/>
                      <a:pt x="546" y="6036"/>
                    </a:cubicBezTo>
                    <a:close/>
                    <a:moveTo>
                      <a:pt x="3537" y="1118"/>
                    </a:moveTo>
                    <a:cubicBezTo>
                      <a:pt x="3154" y="1216"/>
                      <a:pt x="2790" y="1385"/>
                      <a:pt x="2467" y="1612"/>
                    </a:cubicBezTo>
                    <a:cubicBezTo>
                      <a:pt x="2043" y="1916"/>
                      <a:pt x="1688" y="2312"/>
                      <a:pt x="1428" y="2767"/>
                    </a:cubicBezTo>
                    <a:cubicBezTo>
                      <a:pt x="1172" y="3218"/>
                      <a:pt x="1015" y="3730"/>
                      <a:pt x="957" y="4246"/>
                    </a:cubicBezTo>
                    <a:cubicBezTo>
                      <a:pt x="898" y="4762"/>
                      <a:pt x="916" y="5284"/>
                      <a:pt x="967" y="5800"/>
                    </a:cubicBezTo>
                    <a:cubicBezTo>
                      <a:pt x="1005" y="6134"/>
                      <a:pt x="1046" y="6469"/>
                      <a:pt x="1109" y="6800"/>
                    </a:cubicBezTo>
                    <a:lnTo>
                      <a:pt x="1109" y="6800"/>
                    </a:lnTo>
                    <a:cubicBezTo>
                      <a:pt x="994" y="6576"/>
                      <a:pt x="891" y="6345"/>
                      <a:pt x="800" y="6111"/>
                    </a:cubicBezTo>
                    <a:cubicBezTo>
                      <a:pt x="616" y="5636"/>
                      <a:pt x="482" y="5138"/>
                      <a:pt x="455" y="4635"/>
                    </a:cubicBezTo>
                    <a:cubicBezTo>
                      <a:pt x="424" y="4130"/>
                      <a:pt x="523" y="3627"/>
                      <a:pt x="739" y="3170"/>
                    </a:cubicBezTo>
                    <a:cubicBezTo>
                      <a:pt x="1169" y="2257"/>
                      <a:pt x="2013" y="1561"/>
                      <a:pt x="2973" y="1257"/>
                    </a:cubicBezTo>
                    <a:cubicBezTo>
                      <a:pt x="3157" y="1197"/>
                      <a:pt x="3346" y="1151"/>
                      <a:pt x="3537" y="1118"/>
                    </a:cubicBezTo>
                    <a:close/>
                    <a:moveTo>
                      <a:pt x="7442" y="5576"/>
                    </a:moveTo>
                    <a:lnTo>
                      <a:pt x="7442" y="5576"/>
                    </a:lnTo>
                    <a:cubicBezTo>
                      <a:pt x="7430" y="5615"/>
                      <a:pt x="7419" y="5655"/>
                      <a:pt x="7407" y="5694"/>
                    </a:cubicBezTo>
                    <a:cubicBezTo>
                      <a:pt x="7252" y="6186"/>
                      <a:pt x="7047" y="6664"/>
                      <a:pt x="6765" y="7095"/>
                    </a:cubicBezTo>
                    <a:cubicBezTo>
                      <a:pt x="6495" y="7500"/>
                      <a:pt x="6152" y="7866"/>
                      <a:pt x="5732" y="8118"/>
                    </a:cubicBezTo>
                    <a:lnTo>
                      <a:pt x="5732" y="8118"/>
                    </a:lnTo>
                    <a:cubicBezTo>
                      <a:pt x="5908" y="7954"/>
                      <a:pt x="6071" y="7777"/>
                      <a:pt x="6221" y="7591"/>
                    </a:cubicBezTo>
                    <a:cubicBezTo>
                      <a:pt x="6549" y="7184"/>
                      <a:pt x="6822" y="6736"/>
                      <a:pt x="7072" y="6282"/>
                    </a:cubicBezTo>
                    <a:cubicBezTo>
                      <a:pt x="7196" y="6047"/>
                      <a:pt x="7321" y="5813"/>
                      <a:pt x="7442" y="5576"/>
                    </a:cubicBezTo>
                    <a:close/>
                    <a:moveTo>
                      <a:pt x="8053" y="4038"/>
                    </a:moveTo>
                    <a:lnTo>
                      <a:pt x="8053" y="4038"/>
                    </a:lnTo>
                    <a:cubicBezTo>
                      <a:pt x="8259" y="4867"/>
                      <a:pt x="8200" y="5765"/>
                      <a:pt x="7823" y="6535"/>
                    </a:cubicBezTo>
                    <a:cubicBezTo>
                      <a:pt x="7390" y="7435"/>
                      <a:pt x="6594" y="8159"/>
                      <a:pt x="5658" y="8511"/>
                    </a:cubicBezTo>
                    <a:lnTo>
                      <a:pt x="5658" y="8511"/>
                    </a:lnTo>
                    <a:cubicBezTo>
                      <a:pt x="6037" y="8241"/>
                      <a:pt x="6370" y="7915"/>
                      <a:pt x="6692" y="7587"/>
                    </a:cubicBezTo>
                    <a:cubicBezTo>
                      <a:pt x="7055" y="7222"/>
                      <a:pt x="7427" y="6849"/>
                      <a:pt x="7700" y="6398"/>
                    </a:cubicBezTo>
                    <a:cubicBezTo>
                      <a:pt x="7837" y="6172"/>
                      <a:pt x="7939" y="5926"/>
                      <a:pt x="7998" y="5667"/>
                    </a:cubicBezTo>
                    <a:cubicBezTo>
                      <a:pt x="8056" y="5411"/>
                      <a:pt x="8069" y="5144"/>
                      <a:pt x="8049" y="4881"/>
                    </a:cubicBezTo>
                    <a:cubicBezTo>
                      <a:pt x="8034" y="4708"/>
                      <a:pt x="8007" y="4537"/>
                      <a:pt x="7970" y="4368"/>
                    </a:cubicBezTo>
                    <a:lnTo>
                      <a:pt x="7970" y="4368"/>
                    </a:lnTo>
                    <a:cubicBezTo>
                      <a:pt x="8003" y="4259"/>
                      <a:pt x="8032" y="4149"/>
                      <a:pt x="8053" y="4038"/>
                    </a:cubicBezTo>
                    <a:close/>
                    <a:moveTo>
                      <a:pt x="4277" y="1092"/>
                    </a:moveTo>
                    <a:cubicBezTo>
                      <a:pt x="4667" y="1092"/>
                      <a:pt x="5058" y="1168"/>
                      <a:pt x="5422" y="1311"/>
                    </a:cubicBezTo>
                    <a:cubicBezTo>
                      <a:pt x="6382" y="1680"/>
                      <a:pt x="7120" y="2497"/>
                      <a:pt x="7547" y="3419"/>
                    </a:cubicBezTo>
                    <a:cubicBezTo>
                      <a:pt x="7583" y="3497"/>
                      <a:pt x="7617" y="3575"/>
                      <a:pt x="7649" y="3654"/>
                    </a:cubicBezTo>
                    <a:lnTo>
                      <a:pt x="7649" y="3654"/>
                    </a:lnTo>
                    <a:cubicBezTo>
                      <a:pt x="7668" y="3827"/>
                      <a:pt x="7674" y="4001"/>
                      <a:pt x="7670" y="4174"/>
                    </a:cubicBezTo>
                    <a:cubicBezTo>
                      <a:pt x="7665" y="4427"/>
                      <a:pt x="7637" y="4678"/>
                      <a:pt x="7593" y="4927"/>
                    </a:cubicBezTo>
                    <a:lnTo>
                      <a:pt x="7593" y="4927"/>
                    </a:lnTo>
                    <a:cubicBezTo>
                      <a:pt x="7395" y="5360"/>
                      <a:pt x="7172" y="5789"/>
                      <a:pt x="6949" y="6213"/>
                    </a:cubicBezTo>
                    <a:cubicBezTo>
                      <a:pt x="6706" y="6668"/>
                      <a:pt x="6440" y="7109"/>
                      <a:pt x="6119" y="7509"/>
                    </a:cubicBezTo>
                    <a:cubicBezTo>
                      <a:pt x="5871" y="7820"/>
                      <a:pt x="5588" y="8104"/>
                      <a:pt x="5272" y="8340"/>
                    </a:cubicBezTo>
                    <a:lnTo>
                      <a:pt x="5272" y="8340"/>
                    </a:lnTo>
                    <a:cubicBezTo>
                      <a:pt x="4927" y="8470"/>
                      <a:pt x="4557" y="8534"/>
                      <a:pt x="4189" y="8534"/>
                    </a:cubicBezTo>
                    <a:cubicBezTo>
                      <a:pt x="4175" y="8534"/>
                      <a:pt x="4162" y="8534"/>
                      <a:pt x="4148" y="8534"/>
                    </a:cubicBezTo>
                    <a:cubicBezTo>
                      <a:pt x="3649" y="8534"/>
                      <a:pt x="3152" y="8415"/>
                      <a:pt x="2696" y="8212"/>
                    </a:cubicBezTo>
                    <a:cubicBezTo>
                      <a:pt x="2125" y="7949"/>
                      <a:pt x="1642" y="7539"/>
                      <a:pt x="1256" y="7050"/>
                    </a:cubicBezTo>
                    <a:lnTo>
                      <a:pt x="1256" y="7050"/>
                    </a:lnTo>
                    <a:cubicBezTo>
                      <a:pt x="1155" y="6640"/>
                      <a:pt x="1101" y="6214"/>
                      <a:pt x="1053" y="5794"/>
                    </a:cubicBezTo>
                    <a:cubicBezTo>
                      <a:pt x="994" y="5281"/>
                      <a:pt x="974" y="4765"/>
                      <a:pt x="1032" y="4253"/>
                    </a:cubicBezTo>
                    <a:cubicBezTo>
                      <a:pt x="1087" y="3744"/>
                      <a:pt x="1234" y="3245"/>
                      <a:pt x="1486" y="2798"/>
                    </a:cubicBezTo>
                    <a:cubicBezTo>
                      <a:pt x="1736" y="2350"/>
                      <a:pt x="2081" y="1957"/>
                      <a:pt x="2505" y="1663"/>
                    </a:cubicBezTo>
                    <a:cubicBezTo>
                      <a:pt x="2924" y="1370"/>
                      <a:pt x="3413" y="1179"/>
                      <a:pt x="3919" y="1114"/>
                    </a:cubicBezTo>
                    <a:cubicBezTo>
                      <a:pt x="4037" y="1099"/>
                      <a:pt x="4157" y="1092"/>
                      <a:pt x="4277" y="1092"/>
                    </a:cubicBezTo>
                    <a:close/>
                    <a:moveTo>
                      <a:pt x="7908" y="4553"/>
                    </a:moveTo>
                    <a:lnTo>
                      <a:pt x="7908" y="4553"/>
                    </a:lnTo>
                    <a:cubicBezTo>
                      <a:pt x="7927" y="4664"/>
                      <a:pt x="7941" y="4776"/>
                      <a:pt x="7949" y="4888"/>
                    </a:cubicBezTo>
                    <a:cubicBezTo>
                      <a:pt x="7990" y="5398"/>
                      <a:pt x="7878" y="5913"/>
                      <a:pt x="7608" y="6344"/>
                    </a:cubicBezTo>
                    <a:cubicBezTo>
                      <a:pt x="7342" y="6777"/>
                      <a:pt x="6973" y="7140"/>
                      <a:pt x="6610" y="7505"/>
                    </a:cubicBezTo>
                    <a:cubicBezTo>
                      <a:pt x="6245" y="7870"/>
                      <a:pt x="5873" y="8226"/>
                      <a:pt x="5442" y="8502"/>
                    </a:cubicBezTo>
                    <a:cubicBezTo>
                      <a:pt x="5358" y="8558"/>
                      <a:pt x="5271" y="8609"/>
                      <a:pt x="5182" y="8655"/>
                    </a:cubicBezTo>
                    <a:lnTo>
                      <a:pt x="5182" y="8655"/>
                    </a:lnTo>
                    <a:cubicBezTo>
                      <a:pt x="5104" y="8672"/>
                      <a:pt x="5026" y="8687"/>
                      <a:pt x="4947" y="8699"/>
                    </a:cubicBezTo>
                    <a:lnTo>
                      <a:pt x="4947" y="8699"/>
                    </a:lnTo>
                    <a:cubicBezTo>
                      <a:pt x="4984" y="8679"/>
                      <a:pt x="5020" y="8658"/>
                      <a:pt x="5056" y="8636"/>
                    </a:cubicBezTo>
                    <a:cubicBezTo>
                      <a:pt x="5256" y="8513"/>
                      <a:pt x="5444" y="8373"/>
                      <a:pt x="5619" y="8220"/>
                    </a:cubicBezTo>
                    <a:lnTo>
                      <a:pt x="5619" y="8220"/>
                    </a:lnTo>
                    <a:cubicBezTo>
                      <a:pt x="5640" y="8209"/>
                      <a:pt x="5661" y="8197"/>
                      <a:pt x="5682" y="8185"/>
                    </a:cubicBezTo>
                    <a:cubicBezTo>
                      <a:pt x="6136" y="7929"/>
                      <a:pt x="6505" y="7542"/>
                      <a:pt x="6785" y="7109"/>
                    </a:cubicBezTo>
                    <a:cubicBezTo>
                      <a:pt x="7068" y="6675"/>
                      <a:pt x="7273" y="6193"/>
                      <a:pt x="7427" y="5698"/>
                    </a:cubicBezTo>
                    <a:cubicBezTo>
                      <a:pt x="7450" y="5624"/>
                      <a:pt x="7472" y="5549"/>
                      <a:pt x="7493" y="5474"/>
                    </a:cubicBezTo>
                    <a:lnTo>
                      <a:pt x="7493" y="5474"/>
                    </a:lnTo>
                    <a:cubicBezTo>
                      <a:pt x="7589" y="5283"/>
                      <a:pt x="7683" y="5089"/>
                      <a:pt x="7772" y="4892"/>
                    </a:cubicBezTo>
                    <a:cubicBezTo>
                      <a:pt x="7821" y="4781"/>
                      <a:pt x="7867" y="4668"/>
                      <a:pt x="7908" y="4553"/>
                    </a:cubicBezTo>
                    <a:close/>
                    <a:moveTo>
                      <a:pt x="1465" y="7396"/>
                    </a:moveTo>
                    <a:cubicBezTo>
                      <a:pt x="1811" y="7754"/>
                      <a:pt x="2216" y="8052"/>
                      <a:pt x="2675" y="8257"/>
                    </a:cubicBezTo>
                    <a:cubicBezTo>
                      <a:pt x="3137" y="8459"/>
                      <a:pt x="3642" y="8575"/>
                      <a:pt x="4147" y="8575"/>
                    </a:cubicBezTo>
                    <a:cubicBezTo>
                      <a:pt x="4161" y="8575"/>
                      <a:pt x="4175" y="8575"/>
                      <a:pt x="4189" y="8575"/>
                    </a:cubicBezTo>
                    <a:cubicBezTo>
                      <a:pt x="4521" y="8572"/>
                      <a:pt x="4855" y="8519"/>
                      <a:pt x="5170" y="8414"/>
                    </a:cubicBezTo>
                    <a:lnTo>
                      <a:pt x="5170" y="8414"/>
                    </a:lnTo>
                    <a:cubicBezTo>
                      <a:pt x="5113" y="8454"/>
                      <a:pt x="5054" y="8493"/>
                      <a:pt x="4995" y="8530"/>
                    </a:cubicBezTo>
                    <a:cubicBezTo>
                      <a:pt x="4870" y="8606"/>
                      <a:pt x="4741" y="8675"/>
                      <a:pt x="4608" y="8734"/>
                    </a:cubicBezTo>
                    <a:lnTo>
                      <a:pt x="4608" y="8734"/>
                    </a:lnTo>
                    <a:cubicBezTo>
                      <a:pt x="4541" y="8738"/>
                      <a:pt x="4473" y="8740"/>
                      <a:pt x="4405" y="8740"/>
                    </a:cubicBezTo>
                    <a:cubicBezTo>
                      <a:pt x="3819" y="8740"/>
                      <a:pt x="3231" y="8600"/>
                      <a:pt x="2702" y="8338"/>
                    </a:cubicBezTo>
                    <a:cubicBezTo>
                      <a:pt x="2294" y="8139"/>
                      <a:pt x="1915" y="7876"/>
                      <a:pt x="1584" y="7562"/>
                    </a:cubicBezTo>
                    <a:lnTo>
                      <a:pt x="1584" y="7562"/>
                    </a:lnTo>
                    <a:cubicBezTo>
                      <a:pt x="1559" y="7528"/>
                      <a:pt x="1534" y="7495"/>
                      <a:pt x="1510" y="7460"/>
                    </a:cubicBezTo>
                    <a:cubicBezTo>
                      <a:pt x="1495" y="7439"/>
                      <a:pt x="1480" y="7417"/>
                      <a:pt x="1465" y="7396"/>
                    </a:cubicBezTo>
                    <a:close/>
                    <a:moveTo>
                      <a:pt x="2441" y="8408"/>
                    </a:moveTo>
                    <a:cubicBezTo>
                      <a:pt x="2500" y="8441"/>
                      <a:pt x="2560" y="8472"/>
                      <a:pt x="2620" y="8502"/>
                    </a:cubicBezTo>
                    <a:cubicBezTo>
                      <a:pt x="3066" y="8722"/>
                      <a:pt x="3553" y="8875"/>
                      <a:pt x="4056" y="8920"/>
                    </a:cubicBezTo>
                    <a:lnTo>
                      <a:pt x="4056" y="8920"/>
                    </a:lnTo>
                    <a:cubicBezTo>
                      <a:pt x="4016" y="8929"/>
                      <a:pt x="3976" y="8937"/>
                      <a:pt x="3936" y="8944"/>
                    </a:cubicBezTo>
                    <a:lnTo>
                      <a:pt x="3936" y="8944"/>
                    </a:lnTo>
                    <a:cubicBezTo>
                      <a:pt x="3463" y="8917"/>
                      <a:pt x="2999" y="8757"/>
                      <a:pt x="2593" y="8509"/>
                    </a:cubicBezTo>
                    <a:cubicBezTo>
                      <a:pt x="2541" y="8477"/>
                      <a:pt x="2490" y="8443"/>
                      <a:pt x="2441" y="8408"/>
                    </a:cubicBezTo>
                    <a:close/>
                    <a:moveTo>
                      <a:pt x="1463" y="7681"/>
                    </a:moveTo>
                    <a:cubicBezTo>
                      <a:pt x="1473" y="7691"/>
                      <a:pt x="1484" y="7701"/>
                      <a:pt x="1495" y="7712"/>
                    </a:cubicBezTo>
                    <a:lnTo>
                      <a:pt x="1495" y="7712"/>
                    </a:lnTo>
                    <a:cubicBezTo>
                      <a:pt x="1780" y="8073"/>
                      <a:pt x="2120" y="8396"/>
                      <a:pt x="2518" y="8636"/>
                    </a:cubicBezTo>
                    <a:cubicBezTo>
                      <a:pt x="2755" y="8780"/>
                      <a:pt x="3012" y="8895"/>
                      <a:pt x="3280" y="8973"/>
                    </a:cubicBezTo>
                    <a:lnTo>
                      <a:pt x="3280" y="8973"/>
                    </a:lnTo>
                    <a:cubicBezTo>
                      <a:pt x="2871" y="8939"/>
                      <a:pt x="2467" y="8806"/>
                      <a:pt x="2136" y="8561"/>
                    </a:cubicBezTo>
                    <a:cubicBezTo>
                      <a:pt x="1832" y="8338"/>
                      <a:pt x="1615" y="8026"/>
                      <a:pt x="1463" y="7681"/>
                    </a:cubicBezTo>
                    <a:close/>
                    <a:moveTo>
                      <a:pt x="3527" y="1"/>
                    </a:moveTo>
                    <a:cubicBezTo>
                      <a:pt x="2906" y="1"/>
                      <a:pt x="2286" y="144"/>
                      <a:pt x="1739" y="447"/>
                    </a:cubicBezTo>
                    <a:cubicBezTo>
                      <a:pt x="1278" y="707"/>
                      <a:pt x="889" y="1089"/>
                      <a:pt x="611" y="1534"/>
                    </a:cubicBezTo>
                    <a:cubicBezTo>
                      <a:pt x="332" y="1981"/>
                      <a:pt x="154" y="2487"/>
                      <a:pt x="75" y="3003"/>
                    </a:cubicBezTo>
                    <a:cubicBezTo>
                      <a:pt x="0" y="3511"/>
                      <a:pt x="10" y="4026"/>
                      <a:pt x="90" y="4529"/>
                    </a:cubicBezTo>
                    <a:lnTo>
                      <a:pt x="90" y="4529"/>
                    </a:lnTo>
                    <a:cubicBezTo>
                      <a:pt x="106" y="5125"/>
                      <a:pt x="239" y="5720"/>
                      <a:pt x="479" y="6268"/>
                    </a:cubicBezTo>
                    <a:cubicBezTo>
                      <a:pt x="677" y="6724"/>
                      <a:pt x="954" y="7142"/>
                      <a:pt x="1291" y="7506"/>
                    </a:cubicBezTo>
                    <a:lnTo>
                      <a:pt x="1291" y="7506"/>
                    </a:lnTo>
                    <a:cubicBezTo>
                      <a:pt x="1443" y="7943"/>
                      <a:pt x="1693" y="8358"/>
                      <a:pt x="2074" y="8643"/>
                    </a:cubicBezTo>
                    <a:cubicBezTo>
                      <a:pt x="2487" y="8953"/>
                      <a:pt x="3002" y="9094"/>
                      <a:pt x="3511" y="9094"/>
                    </a:cubicBezTo>
                    <a:cubicBezTo>
                      <a:pt x="3528" y="9094"/>
                      <a:pt x="3546" y="9094"/>
                      <a:pt x="3563" y="9094"/>
                    </a:cubicBezTo>
                    <a:cubicBezTo>
                      <a:pt x="3652" y="9092"/>
                      <a:pt x="3740" y="9085"/>
                      <a:pt x="3828" y="9074"/>
                    </a:cubicBezTo>
                    <a:lnTo>
                      <a:pt x="3828" y="9074"/>
                    </a:lnTo>
                    <a:cubicBezTo>
                      <a:pt x="3892" y="9080"/>
                      <a:pt x="3957" y="9083"/>
                      <a:pt x="4021" y="9083"/>
                    </a:cubicBezTo>
                    <a:cubicBezTo>
                      <a:pt x="4031" y="9083"/>
                      <a:pt x="4041" y="9083"/>
                      <a:pt x="4051" y="9083"/>
                    </a:cubicBezTo>
                    <a:cubicBezTo>
                      <a:pt x="4377" y="9083"/>
                      <a:pt x="4696" y="9010"/>
                      <a:pt x="4993" y="8887"/>
                    </a:cubicBezTo>
                    <a:lnTo>
                      <a:pt x="4993" y="8887"/>
                    </a:lnTo>
                    <a:cubicBezTo>
                      <a:pt x="5235" y="8846"/>
                      <a:pt x="5473" y="8783"/>
                      <a:pt x="5702" y="8701"/>
                    </a:cubicBezTo>
                    <a:cubicBezTo>
                      <a:pt x="6696" y="8332"/>
                      <a:pt x="7536" y="7574"/>
                      <a:pt x="7994" y="6617"/>
                    </a:cubicBezTo>
                    <a:cubicBezTo>
                      <a:pt x="8459" y="5666"/>
                      <a:pt x="8462" y="4531"/>
                      <a:pt x="8097" y="3547"/>
                    </a:cubicBezTo>
                    <a:lnTo>
                      <a:pt x="8097" y="3547"/>
                    </a:lnTo>
                    <a:cubicBezTo>
                      <a:pt x="8095" y="3482"/>
                      <a:pt x="8091" y="3417"/>
                      <a:pt x="8083" y="3351"/>
                    </a:cubicBezTo>
                    <a:cubicBezTo>
                      <a:pt x="8021" y="2811"/>
                      <a:pt x="7728" y="2333"/>
                      <a:pt x="7386" y="1943"/>
                    </a:cubicBezTo>
                    <a:cubicBezTo>
                      <a:pt x="6683" y="1168"/>
                      <a:pt x="5811" y="526"/>
                      <a:pt x="4807" y="205"/>
                    </a:cubicBezTo>
                    <a:cubicBezTo>
                      <a:pt x="4396" y="71"/>
                      <a:pt x="3961" y="1"/>
                      <a:pt x="352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9"/>
              <p:cNvSpPr/>
              <p:nvPr/>
            </p:nvSpPr>
            <p:spPr>
              <a:xfrm>
                <a:off x="5881775" y="4077375"/>
                <a:ext cx="178200" cy="140075"/>
              </a:xfrm>
              <a:custGeom>
                <a:avLst/>
                <a:gdLst/>
                <a:ahLst/>
                <a:cxnLst/>
                <a:rect l="l" t="t" r="r" b="b"/>
                <a:pathLst>
                  <a:path w="7128" h="5603" extrusionOk="0">
                    <a:moveTo>
                      <a:pt x="3710" y="1"/>
                    </a:moveTo>
                    <a:cubicBezTo>
                      <a:pt x="2091" y="1"/>
                      <a:pt x="234" y="1272"/>
                      <a:pt x="128" y="2763"/>
                    </a:cubicBezTo>
                    <a:cubicBezTo>
                      <a:pt x="0" y="4591"/>
                      <a:pt x="1227" y="5603"/>
                      <a:pt x="2439" y="5603"/>
                    </a:cubicBezTo>
                    <a:cubicBezTo>
                      <a:pt x="2814" y="5603"/>
                      <a:pt x="3189" y="5505"/>
                      <a:pt x="3520" y="5304"/>
                    </a:cubicBezTo>
                    <a:cubicBezTo>
                      <a:pt x="3520" y="5304"/>
                      <a:pt x="7128" y="4604"/>
                      <a:pt x="5881" y="1434"/>
                    </a:cubicBezTo>
                    <a:cubicBezTo>
                      <a:pt x="5479" y="413"/>
                      <a:pt x="4633" y="1"/>
                      <a:pt x="3710"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9"/>
              <p:cNvSpPr/>
              <p:nvPr/>
            </p:nvSpPr>
            <p:spPr>
              <a:xfrm>
                <a:off x="5868825" y="4068300"/>
                <a:ext cx="162125" cy="148450"/>
              </a:xfrm>
              <a:custGeom>
                <a:avLst/>
                <a:gdLst/>
                <a:ahLst/>
                <a:cxnLst/>
                <a:rect l="l" t="t" r="r" b="b"/>
                <a:pathLst>
                  <a:path w="6485" h="5938" extrusionOk="0">
                    <a:moveTo>
                      <a:pt x="6194" y="2114"/>
                    </a:moveTo>
                    <a:cubicBezTo>
                      <a:pt x="6222" y="2205"/>
                      <a:pt x="6244" y="2298"/>
                      <a:pt x="6259" y="2391"/>
                    </a:cubicBezTo>
                    <a:cubicBezTo>
                      <a:pt x="6306" y="2744"/>
                      <a:pt x="6245" y="3109"/>
                      <a:pt x="6112" y="3444"/>
                    </a:cubicBezTo>
                    <a:cubicBezTo>
                      <a:pt x="6070" y="3551"/>
                      <a:pt x="6021" y="3655"/>
                      <a:pt x="5967" y="3756"/>
                    </a:cubicBezTo>
                    <a:lnTo>
                      <a:pt x="5967" y="3756"/>
                    </a:lnTo>
                    <a:cubicBezTo>
                      <a:pt x="6029" y="3625"/>
                      <a:pt x="6080" y="3489"/>
                      <a:pt x="6118" y="3348"/>
                    </a:cubicBezTo>
                    <a:cubicBezTo>
                      <a:pt x="6233" y="2950"/>
                      <a:pt x="6260" y="2524"/>
                      <a:pt x="6194" y="2114"/>
                    </a:cubicBezTo>
                    <a:close/>
                    <a:moveTo>
                      <a:pt x="4075" y="595"/>
                    </a:moveTo>
                    <a:cubicBezTo>
                      <a:pt x="4739" y="595"/>
                      <a:pt x="5389" y="918"/>
                      <a:pt x="5814" y="1421"/>
                    </a:cubicBezTo>
                    <a:cubicBezTo>
                      <a:pt x="5822" y="1431"/>
                      <a:pt x="5830" y="1441"/>
                      <a:pt x="5838" y="1451"/>
                    </a:cubicBezTo>
                    <a:lnTo>
                      <a:pt x="5838" y="1451"/>
                    </a:lnTo>
                    <a:cubicBezTo>
                      <a:pt x="6107" y="2021"/>
                      <a:pt x="6143" y="2697"/>
                      <a:pt x="5962" y="3300"/>
                    </a:cubicBezTo>
                    <a:cubicBezTo>
                      <a:pt x="5760" y="4001"/>
                      <a:pt x="5251" y="4592"/>
                      <a:pt x="4609" y="4933"/>
                    </a:cubicBezTo>
                    <a:cubicBezTo>
                      <a:pt x="4175" y="5169"/>
                      <a:pt x="3679" y="5307"/>
                      <a:pt x="3184" y="5307"/>
                    </a:cubicBezTo>
                    <a:cubicBezTo>
                      <a:pt x="2949" y="5307"/>
                      <a:pt x="2715" y="5276"/>
                      <a:pt x="2487" y="5210"/>
                    </a:cubicBezTo>
                    <a:cubicBezTo>
                      <a:pt x="2136" y="5111"/>
                      <a:pt x="1811" y="4912"/>
                      <a:pt x="1579" y="4629"/>
                    </a:cubicBezTo>
                    <a:cubicBezTo>
                      <a:pt x="1350" y="4346"/>
                      <a:pt x="1223" y="3983"/>
                      <a:pt x="1193" y="3618"/>
                    </a:cubicBezTo>
                    <a:cubicBezTo>
                      <a:pt x="1131" y="2877"/>
                      <a:pt x="1469" y="2145"/>
                      <a:pt x="1961" y="1602"/>
                    </a:cubicBezTo>
                    <a:cubicBezTo>
                      <a:pt x="2180" y="1361"/>
                      <a:pt x="2435" y="1151"/>
                      <a:pt x="2716" y="986"/>
                    </a:cubicBezTo>
                    <a:lnTo>
                      <a:pt x="2716" y="986"/>
                    </a:lnTo>
                    <a:cubicBezTo>
                      <a:pt x="3141" y="887"/>
                      <a:pt x="3578" y="828"/>
                      <a:pt x="4011" y="772"/>
                    </a:cubicBezTo>
                    <a:lnTo>
                      <a:pt x="4011" y="756"/>
                    </a:lnTo>
                    <a:cubicBezTo>
                      <a:pt x="3643" y="789"/>
                      <a:pt x="3271" y="823"/>
                      <a:pt x="2903" y="884"/>
                    </a:cubicBezTo>
                    <a:lnTo>
                      <a:pt x="2903" y="884"/>
                    </a:lnTo>
                    <a:cubicBezTo>
                      <a:pt x="3208" y="732"/>
                      <a:pt x="3538" y="633"/>
                      <a:pt x="3878" y="605"/>
                    </a:cubicBezTo>
                    <a:cubicBezTo>
                      <a:pt x="3943" y="598"/>
                      <a:pt x="4009" y="595"/>
                      <a:pt x="4075" y="595"/>
                    </a:cubicBezTo>
                    <a:close/>
                    <a:moveTo>
                      <a:pt x="2459" y="1051"/>
                    </a:moveTo>
                    <a:cubicBezTo>
                      <a:pt x="2256" y="1197"/>
                      <a:pt x="2071" y="1365"/>
                      <a:pt x="1907" y="1551"/>
                    </a:cubicBezTo>
                    <a:cubicBezTo>
                      <a:pt x="1653" y="1834"/>
                      <a:pt x="1453" y="2159"/>
                      <a:pt x="1316" y="2511"/>
                    </a:cubicBezTo>
                    <a:cubicBezTo>
                      <a:pt x="1179" y="2863"/>
                      <a:pt x="1097" y="3242"/>
                      <a:pt x="1128" y="3621"/>
                    </a:cubicBezTo>
                    <a:cubicBezTo>
                      <a:pt x="1155" y="4001"/>
                      <a:pt x="1285" y="4373"/>
                      <a:pt x="1517" y="4677"/>
                    </a:cubicBezTo>
                    <a:cubicBezTo>
                      <a:pt x="1753" y="4981"/>
                      <a:pt x="2095" y="5196"/>
                      <a:pt x="2457" y="5309"/>
                    </a:cubicBezTo>
                    <a:cubicBezTo>
                      <a:pt x="2716" y="5390"/>
                      <a:pt x="2984" y="5428"/>
                      <a:pt x="3254" y="5428"/>
                    </a:cubicBezTo>
                    <a:cubicBezTo>
                      <a:pt x="3747" y="5428"/>
                      <a:pt x="4243" y="5300"/>
                      <a:pt x="4680" y="5070"/>
                    </a:cubicBezTo>
                    <a:cubicBezTo>
                      <a:pt x="4941" y="4933"/>
                      <a:pt x="5183" y="4757"/>
                      <a:pt x="5395" y="4550"/>
                    </a:cubicBezTo>
                    <a:lnTo>
                      <a:pt x="5395" y="4550"/>
                    </a:lnTo>
                    <a:cubicBezTo>
                      <a:pt x="5201" y="4763"/>
                      <a:pt x="4983" y="4954"/>
                      <a:pt x="4748" y="5121"/>
                    </a:cubicBezTo>
                    <a:cubicBezTo>
                      <a:pt x="4200" y="5507"/>
                      <a:pt x="3548" y="5745"/>
                      <a:pt x="2882" y="5745"/>
                    </a:cubicBezTo>
                    <a:cubicBezTo>
                      <a:pt x="2823" y="5745"/>
                      <a:pt x="2763" y="5743"/>
                      <a:pt x="2703" y="5740"/>
                    </a:cubicBezTo>
                    <a:cubicBezTo>
                      <a:pt x="1981" y="5702"/>
                      <a:pt x="1264" y="5380"/>
                      <a:pt x="807" y="4824"/>
                    </a:cubicBezTo>
                    <a:cubicBezTo>
                      <a:pt x="352" y="4270"/>
                      <a:pt x="157" y="3485"/>
                      <a:pt x="359" y="2788"/>
                    </a:cubicBezTo>
                    <a:cubicBezTo>
                      <a:pt x="458" y="2440"/>
                      <a:pt x="663" y="2125"/>
                      <a:pt x="926" y="1872"/>
                    </a:cubicBezTo>
                    <a:cubicBezTo>
                      <a:pt x="1189" y="1616"/>
                      <a:pt x="1503" y="1415"/>
                      <a:pt x="1842" y="1268"/>
                    </a:cubicBezTo>
                    <a:cubicBezTo>
                      <a:pt x="2042" y="1180"/>
                      <a:pt x="2248" y="1110"/>
                      <a:pt x="2459" y="1051"/>
                    </a:cubicBezTo>
                    <a:close/>
                    <a:moveTo>
                      <a:pt x="3747" y="1"/>
                    </a:moveTo>
                    <a:cubicBezTo>
                      <a:pt x="3417" y="1"/>
                      <a:pt x="3090" y="81"/>
                      <a:pt x="2795" y="223"/>
                    </a:cubicBezTo>
                    <a:cubicBezTo>
                      <a:pt x="2453" y="382"/>
                      <a:pt x="2149" y="622"/>
                      <a:pt x="1907" y="906"/>
                    </a:cubicBezTo>
                    <a:lnTo>
                      <a:pt x="1920" y="915"/>
                    </a:lnTo>
                    <a:cubicBezTo>
                      <a:pt x="2173" y="646"/>
                      <a:pt x="2481" y="420"/>
                      <a:pt x="2822" y="277"/>
                    </a:cubicBezTo>
                    <a:cubicBezTo>
                      <a:pt x="3095" y="158"/>
                      <a:pt x="3390" y="95"/>
                      <a:pt x="3686" y="95"/>
                    </a:cubicBezTo>
                    <a:cubicBezTo>
                      <a:pt x="3757" y="95"/>
                      <a:pt x="3828" y="99"/>
                      <a:pt x="3898" y="106"/>
                    </a:cubicBezTo>
                    <a:cubicBezTo>
                      <a:pt x="4529" y="162"/>
                      <a:pt x="5129" y="486"/>
                      <a:pt x="5531" y="969"/>
                    </a:cubicBezTo>
                    <a:lnTo>
                      <a:pt x="5531" y="969"/>
                    </a:lnTo>
                    <a:cubicBezTo>
                      <a:pt x="5121" y="665"/>
                      <a:pt x="4617" y="489"/>
                      <a:pt x="4108" y="489"/>
                    </a:cubicBezTo>
                    <a:cubicBezTo>
                      <a:pt x="4027" y="489"/>
                      <a:pt x="3947" y="493"/>
                      <a:pt x="3867" y="502"/>
                    </a:cubicBezTo>
                    <a:cubicBezTo>
                      <a:pt x="3425" y="546"/>
                      <a:pt x="3005" y="701"/>
                      <a:pt x="2633" y="934"/>
                    </a:cubicBezTo>
                    <a:lnTo>
                      <a:pt x="2633" y="934"/>
                    </a:lnTo>
                    <a:cubicBezTo>
                      <a:pt x="2351" y="992"/>
                      <a:pt x="2074" y="1071"/>
                      <a:pt x="1804" y="1182"/>
                    </a:cubicBezTo>
                    <a:cubicBezTo>
                      <a:pt x="1456" y="1329"/>
                      <a:pt x="1128" y="1527"/>
                      <a:pt x="848" y="1790"/>
                    </a:cubicBezTo>
                    <a:cubicBezTo>
                      <a:pt x="567" y="2050"/>
                      <a:pt x="342" y="2378"/>
                      <a:pt x="229" y="2750"/>
                    </a:cubicBezTo>
                    <a:cubicBezTo>
                      <a:pt x="1" y="3491"/>
                      <a:pt x="192" y="4329"/>
                      <a:pt x="670" y="4937"/>
                    </a:cubicBezTo>
                    <a:cubicBezTo>
                      <a:pt x="1155" y="5552"/>
                      <a:pt x="1927" y="5886"/>
                      <a:pt x="2692" y="5931"/>
                    </a:cubicBezTo>
                    <a:cubicBezTo>
                      <a:pt x="2758" y="5935"/>
                      <a:pt x="2824" y="5937"/>
                      <a:pt x="2890" y="5937"/>
                    </a:cubicBezTo>
                    <a:cubicBezTo>
                      <a:pt x="3595" y="5937"/>
                      <a:pt x="4293" y="5687"/>
                      <a:pt x="4858" y="5278"/>
                    </a:cubicBezTo>
                    <a:cubicBezTo>
                      <a:pt x="5169" y="5056"/>
                      <a:pt x="5449" y="4789"/>
                      <a:pt x="5688" y="4493"/>
                    </a:cubicBezTo>
                    <a:cubicBezTo>
                      <a:pt x="5931" y="4195"/>
                      <a:pt x="6136" y="3867"/>
                      <a:pt x="6276" y="3509"/>
                    </a:cubicBezTo>
                    <a:cubicBezTo>
                      <a:pt x="6413" y="3150"/>
                      <a:pt x="6484" y="2754"/>
                      <a:pt x="6419" y="2364"/>
                    </a:cubicBezTo>
                    <a:cubicBezTo>
                      <a:pt x="6388" y="2173"/>
                      <a:pt x="6327" y="1985"/>
                      <a:pt x="6241" y="1811"/>
                    </a:cubicBezTo>
                    <a:cubicBezTo>
                      <a:pt x="6163" y="1659"/>
                      <a:pt x="6073" y="1510"/>
                      <a:pt x="5963" y="1378"/>
                    </a:cubicBezTo>
                    <a:lnTo>
                      <a:pt x="5963" y="1378"/>
                    </a:lnTo>
                    <a:cubicBezTo>
                      <a:pt x="5921" y="1292"/>
                      <a:pt x="5874" y="1209"/>
                      <a:pt x="5822" y="1128"/>
                    </a:cubicBezTo>
                    <a:cubicBezTo>
                      <a:pt x="5401" y="478"/>
                      <a:pt x="4666" y="62"/>
                      <a:pt x="3905" y="7"/>
                    </a:cubicBezTo>
                    <a:cubicBezTo>
                      <a:pt x="3852" y="3"/>
                      <a:pt x="3800" y="1"/>
                      <a:pt x="374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9"/>
              <p:cNvSpPr/>
              <p:nvPr/>
            </p:nvSpPr>
            <p:spPr>
              <a:xfrm>
                <a:off x="5875150" y="4073200"/>
                <a:ext cx="175175" cy="141050"/>
              </a:xfrm>
              <a:custGeom>
                <a:avLst/>
                <a:gdLst/>
                <a:ahLst/>
                <a:cxnLst/>
                <a:rect l="l" t="t" r="r" b="b"/>
                <a:pathLst>
                  <a:path w="7007" h="5642" extrusionOk="0">
                    <a:moveTo>
                      <a:pt x="4551" y="209"/>
                    </a:moveTo>
                    <a:cubicBezTo>
                      <a:pt x="4575" y="212"/>
                      <a:pt x="4599" y="215"/>
                      <a:pt x="4623" y="218"/>
                    </a:cubicBezTo>
                    <a:cubicBezTo>
                      <a:pt x="4940" y="259"/>
                      <a:pt x="5251" y="358"/>
                      <a:pt x="5510" y="539"/>
                    </a:cubicBezTo>
                    <a:cubicBezTo>
                      <a:pt x="5572" y="583"/>
                      <a:pt x="5630" y="631"/>
                      <a:pt x="5685" y="683"/>
                    </a:cubicBezTo>
                    <a:lnTo>
                      <a:pt x="5685" y="683"/>
                    </a:lnTo>
                    <a:cubicBezTo>
                      <a:pt x="5342" y="466"/>
                      <a:pt x="4959" y="314"/>
                      <a:pt x="4571" y="214"/>
                    </a:cubicBezTo>
                    <a:cubicBezTo>
                      <a:pt x="4564" y="213"/>
                      <a:pt x="4558" y="211"/>
                      <a:pt x="4551" y="209"/>
                    </a:cubicBezTo>
                    <a:close/>
                    <a:moveTo>
                      <a:pt x="2017" y="474"/>
                    </a:moveTo>
                    <a:cubicBezTo>
                      <a:pt x="1907" y="527"/>
                      <a:pt x="1800" y="585"/>
                      <a:pt x="1695" y="648"/>
                    </a:cubicBezTo>
                    <a:cubicBezTo>
                      <a:pt x="1499" y="765"/>
                      <a:pt x="1314" y="901"/>
                      <a:pt x="1144" y="1052"/>
                    </a:cubicBezTo>
                    <a:lnTo>
                      <a:pt x="1144" y="1052"/>
                    </a:lnTo>
                    <a:cubicBezTo>
                      <a:pt x="1393" y="804"/>
                      <a:pt x="1692" y="610"/>
                      <a:pt x="2017" y="474"/>
                    </a:cubicBezTo>
                    <a:close/>
                    <a:moveTo>
                      <a:pt x="3636" y="225"/>
                    </a:moveTo>
                    <a:lnTo>
                      <a:pt x="3636" y="225"/>
                    </a:lnTo>
                    <a:cubicBezTo>
                      <a:pt x="3938" y="244"/>
                      <a:pt x="4238" y="294"/>
                      <a:pt x="4530" y="371"/>
                    </a:cubicBezTo>
                    <a:cubicBezTo>
                      <a:pt x="5071" y="518"/>
                      <a:pt x="5601" y="756"/>
                      <a:pt x="6013" y="1129"/>
                    </a:cubicBezTo>
                    <a:lnTo>
                      <a:pt x="6013" y="1129"/>
                    </a:lnTo>
                    <a:cubicBezTo>
                      <a:pt x="6184" y="1462"/>
                      <a:pt x="6256" y="1854"/>
                      <a:pt x="6217" y="2230"/>
                    </a:cubicBezTo>
                    <a:cubicBezTo>
                      <a:pt x="6152" y="2879"/>
                      <a:pt x="5804" y="3480"/>
                      <a:pt x="5343" y="3945"/>
                    </a:cubicBezTo>
                    <a:cubicBezTo>
                      <a:pt x="4878" y="4413"/>
                      <a:pt x="4308" y="4771"/>
                      <a:pt x="3721" y="5082"/>
                    </a:cubicBezTo>
                    <a:lnTo>
                      <a:pt x="3727" y="5099"/>
                    </a:lnTo>
                    <a:cubicBezTo>
                      <a:pt x="4325" y="4809"/>
                      <a:pt x="4919" y="4481"/>
                      <a:pt x="5408" y="4010"/>
                    </a:cubicBezTo>
                    <a:cubicBezTo>
                      <a:pt x="5889" y="3541"/>
                      <a:pt x="6269" y="2930"/>
                      <a:pt x="6351" y="2244"/>
                    </a:cubicBezTo>
                    <a:cubicBezTo>
                      <a:pt x="6384" y="1974"/>
                      <a:pt x="6365" y="1693"/>
                      <a:pt x="6294" y="1426"/>
                    </a:cubicBezTo>
                    <a:lnTo>
                      <a:pt x="6294" y="1426"/>
                    </a:lnTo>
                    <a:cubicBezTo>
                      <a:pt x="6667" y="1894"/>
                      <a:pt x="6866" y="2524"/>
                      <a:pt x="6723" y="3114"/>
                    </a:cubicBezTo>
                    <a:cubicBezTo>
                      <a:pt x="6648" y="3429"/>
                      <a:pt x="6477" y="3719"/>
                      <a:pt x="6255" y="3958"/>
                    </a:cubicBezTo>
                    <a:cubicBezTo>
                      <a:pt x="6033" y="4204"/>
                      <a:pt x="5766" y="4402"/>
                      <a:pt x="5487" y="4580"/>
                    </a:cubicBezTo>
                    <a:cubicBezTo>
                      <a:pt x="4923" y="4929"/>
                      <a:pt x="4315" y="5222"/>
                      <a:pt x="3680" y="5403"/>
                    </a:cubicBezTo>
                    <a:cubicBezTo>
                      <a:pt x="3347" y="5498"/>
                      <a:pt x="3000" y="5553"/>
                      <a:pt x="2656" y="5553"/>
                    </a:cubicBezTo>
                    <a:cubicBezTo>
                      <a:pt x="2342" y="5553"/>
                      <a:pt x="2030" y="5507"/>
                      <a:pt x="1732" y="5407"/>
                    </a:cubicBezTo>
                    <a:cubicBezTo>
                      <a:pt x="1425" y="5304"/>
                      <a:pt x="1134" y="5137"/>
                      <a:pt x="902" y="4915"/>
                    </a:cubicBezTo>
                    <a:cubicBezTo>
                      <a:pt x="670" y="4689"/>
                      <a:pt x="492" y="4409"/>
                      <a:pt x="386" y="4101"/>
                    </a:cubicBezTo>
                    <a:cubicBezTo>
                      <a:pt x="201" y="3592"/>
                      <a:pt x="206" y="3026"/>
                      <a:pt x="372" y="2513"/>
                    </a:cubicBezTo>
                    <a:lnTo>
                      <a:pt x="372" y="2513"/>
                    </a:lnTo>
                    <a:cubicBezTo>
                      <a:pt x="358" y="2723"/>
                      <a:pt x="375" y="2933"/>
                      <a:pt x="427" y="3138"/>
                    </a:cubicBezTo>
                    <a:lnTo>
                      <a:pt x="444" y="3131"/>
                    </a:lnTo>
                    <a:cubicBezTo>
                      <a:pt x="386" y="2851"/>
                      <a:pt x="394" y="2567"/>
                      <a:pt x="454" y="2293"/>
                    </a:cubicBezTo>
                    <a:lnTo>
                      <a:pt x="454" y="2293"/>
                    </a:lnTo>
                    <a:cubicBezTo>
                      <a:pt x="465" y="2267"/>
                      <a:pt x="477" y="2241"/>
                      <a:pt x="489" y="2216"/>
                    </a:cubicBezTo>
                    <a:cubicBezTo>
                      <a:pt x="762" y="1632"/>
                      <a:pt x="1233" y="1140"/>
                      <a:pt x="1794" y="815"/>
                    </a:cubicBezTo>
                    <a:cubicBezTo>
                      <a:pt x="2351" y="486"/>
                      <a:pt x="2990" y="298"/>
                      <a:pt x="3636" y="225"/>
                    </a:cubicBezTo>
                    <a:close/>
                    <a:moveTo>
                      <a:pt x="4174" y="1"/>
                    </a:moveTo>
                    <a:cubicBezTo>
                      <a:pt x="3990" y="1"/>
                      <a:pt x="3807" y="13"/>
                      <a:pt x="3625" y="33"/>
                    </a:cubicBezTo>
                    <a:cubicBezTo>
                      <a:pt x="3540" y="42"/>
                      <a:pt x="3456" y="53"/>
                      <a:pt x="3372" y="66"/>
                    </a:cubicBezTo>
                    <a:lnTo>
                      <a:pt x="3372" y="66"/>
                    </a:lnTo>
                    <a:cubicBezTo>
                      <a:pt x="3097" y="69"/>
                      <a:pt x="2822" y="99"/>
                      <a:pt x="2552" y="159"/>
                    </a:cubicBezTo>
                    <a:cubicBezTo>
                      <a:pt x="1889" y="303"/>
                      <a:pt x="1264" y="675"/>
                      <a:pt x="861" y="1225"/>
                    </a:cubicBezTo>
                    <a:cubicBezTo>
                      <a:pt x="752" y="1369"/>
                      <a:pt x="659" y="1526"/>
                      <a:pt x="583" y="1691"/>
                    </a:cubicBezTo>
                    <a:lnTo>
                      <a:pt x="583" y="1691"/>
                    </a:lnTo>
                    <a:cubicBezTo>
                      <a:pt x="486" y="1835"/>
                      <a:pt x="401" y="1986"/>
                      <a:pt x="328" y="2144"/>
                    </a:cubicBezTo>
                    <a:cubicBezTo>
                      <a:pt x="38" y="2769"/>
                      <a:pt x="0" y="3511"/>
                      <a:pt x="249" y="4153"/>
                    </a:cubicBezTo>
                    <a:cubicBezTo>
                      <a:pt x="372" y="4474"/>
                      <a:pt x="567" y="4768"/>
                      <a:pt x="817" y="5003"/>
                    </a:cubicBezTo>
                    <a:cubicBezTo>
                      <a:pt x="1069" y="5236"/>
                      <a:pt x="1377" y="5403"/>
                      <a:pt x="1701" y="5506"/>
                    </a:cubicBezTo>
                    <a:cubicBezTo>
                      <a:pt x="1996" y="5600"/>
                      <a:pt x="2301" y="5642"/>
                      <a:pt x="2606" y="5642"/>
                    </a:cubicBezTo>
                    <a:cubicBezTo>
                      <a:pt x="2977" y="5642"/>
                      <a:pt x="3348" y="5580"/>
                      <a:pt x="3700" y="5475"/>
                    </a:cubicBezTo>
                    <a:cubicBezTo>
                      <a:pt x="4021" y="5380"/>
                      <a:pt x="4331" y="5249"/>
                      <a:pt x="4636" y="5106"/>
                    </a:cubicBezTo>
                    <a:cubicBezTo>
                      <a:pt x="4937" y="4959"/>
                      <a:pt x="5233" y="4812"/>
                      <a:pt x="5520" y="4634"/>
                    </a:cubicBezTo>
                    <a:cubicBezTo>
                      <a:pt x="5804" y="4461"/>
                      <a:pt x="6081" y="4259"/>
                      <a:pt x="6310" y="4013"/>
                    </a:cubicBezTo>
                    <a:cubicBezTo>
                      <a:pt x="6545" y="3770"/>
                      <a:pt x="6734" y="3470"/>
                      <a:pt x="6822" y="3138"/>
                    </a:cubicBezTo>
                    <a:cubicBezTo>
                      <a:pt x="7007" y="2466"/>
                      <a:pt x="6767" y="1734"/>
                      <a:pt x="6320" y="1219"/>
                    </a:cubicBezTo>
                    <a:cubicBezTo>
                      <a:pt x="6266" y="1157"/>
                      <a:pt x="6209" y="1099"/>
                      <a:pt x="6150" y="1043"/>
                    </a:cubicBezTo>
                    <a:lnTo>
                      <a:pt x="6150" y="1043"/>
                    </a:lnTo>
                    <a:cubicBezTo>
                      <a:pt x="6026" y="792"/>
                      <a:pt x="5848" y="568"/>
                      <a:pt x="5616" y="396"/>
                    </a:cubicBezTo>
                    <a:cubicBezTo>
                      <a:pt x="5329" y="183"/>
                      <a:pt x="4987" y="74"/>
                      <a:pt x="4646" y="30"/>
                    </a:cubicBezTo>
                    <a:cubicBezTo>
                      <a:pt x="4489" y="10"/>
                      <a:pt x="4331" y="1"/>
                      <a:pt x="4174"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299731" y="1220292"/>
            <a:ext cx="8543637" cy="3665743"/>
          </a:xfrm>
          <a:prstGeom prst="rect">
            <a:avLst/>
          </a:prstGeom>
        </p:spPr>
        <p:txBody>
          <a:bodyPr spcFirstLastPara="1" wrap="square" lIns="91425" tIns="182875" rIns="91425" bIns="0" anchor="ctr" anchorCtr="0">
            <a:noAutofit/>
          </a:bodyPr>
          <a:lstStyle/>
          <a:p>
            <a:pPr marL="0" lvl="0" indent="0" algn="just">
              <a:spcAft>
                <a:spcPts val="1600"/>
              </a:spcAft>
              <a:buNone/>
            </a:pPr>
            <a:r>
              <a:rPr lang="hr-HR" sz="1450" b="1" dirty="0" smtClean="0">
                <a:solidFill>
                  <a:srgbClr val="0070C0"/>
                </a:solidFill>
                <a:effectLst>
                  <a:outerShdw blurRad="38100" dist="38100" dir="2700000" algn="tl">
                    <a:srgbClr val="000000">
                      <a:alpha val="43137"/>
                    </a:srgbClr>
                  </a:outerShdw>
                </a:effectLst>
              </a:rPr>
              <a:t>ORIJENTACIJSKE </a:t>
            </a:r>
            <a:r>
              <a:rPr lang="hr-HR" sz="1450" b="1" dirty="0">
                <a:solidFill>
                  <a:srgbClr val="0070C0"/>
                </a:solidFill>
                <a:effectLst>
                  <a:outerShdw blurRad="38100" dist="38100" dir="2700000" algn="tl">
                    <a:srgbClr val="000000">
                      <a:alpha val="43137"/>
                    </a:srgbClr>
                  </a:outerShdw>
                </a:effectLst>
              </a:rPr>
              <a:t>LJESTVICE PORETKA </a:t>
            </a:r>
            <a:r>
              <a:rPr lang="hr-HR" sz="1450" dirty="0">
                <a:effectLst>
                  <a:outerShdw blurRad="38100" dist="38100" dir="2700000" algn="tl">
                    <a:srgbClr val="000000">
                      <a:alpha val="43137"/>
                    </a:srgbClr>
                  </a:outerShdw>
                </a:effectLst>
              </a:rPr>
              <a:t>→ odraz su trenutačnog bodovnog stanja izračunatog na temelju podataka koji su trenutačno u sustavu. Podložne su promjenama uslijed netočno unesenih podataka u sustav, </a:t>
            </a:r>
            <a:r>
              <a:rPr lang="hr-HR" sz="1450" dirty="0" smtClean="0">
                <a:effectLst>
                  <a:outerShdw blurRad="38100" dist="38100" dir="2700000" algn="tl">
                    <a:srgbClr val="000000">
                      <a:alpha val="43137"/>
                    </a:srgbClr>
                  </a:outerShdw>
                </a:effectLst>
              </a:rPr>
              <a:t>rješavanja </a:t>
            </a:r>
            <a:r>
              <a:rPr lang="hr-HR" sz="1450" dirty="0">
                <a:effectLst>
                  <a:outerShdw blurRad="38100" dist="38100" dir="2700000" algn="tl">
                    <a:srgbClr val="000000">
                      <a:alpha val="43137"/>
                    </a:srgbClr>
                  </a:outerShdw>
                </a:effectLst>
              </a:rPr>
              <a:t>prigovora, novih prijava i brisanja prijava drugih korisnika </a:t>
            </a:r>
            <a:r>
              <a:rPr lang="hr-HR" sz="1450" dirty="0" smtClean="0">
                <a:effectLst>
                  <a:outerShdw blurRad="38100" dist="38100" dir="2700000" algn="tl">
                    <a:srgbClr val="000000">
                      <a:alpha val="43137"/>
                    </a:srgbClr>
                  </a:outerShdw>
                </a:effectLst>
              </a:rPr>
              <a:t>i sl. te </a:t>
            </a:r>
            <a:r>
              <a:rPr lang="hr-HR" sz="1450" dirty="0">
                <a:effectLst>
                  <a:outerShdw blurRad="38100" dist="38100" dir="2700000" algn="tl">
                    <a:srgbClr val="000000">
                      <a:alpha val="43137"/>
                    </a:srgbClr>
                  </a:outerShdw>
                </a:effectLst>
              </a:rPr>
              <a:t>se prikazuju sve do zatvaranja mogućnosti prijava obrazovnih programa odnosno zaključavanja lista prioriteta</a:t>
            </a:r>
            <a:r>
              <a:rPr lang="hr-HR" sz="1450" dirty="0" smtClean="0">
                <a:effectLst>
                  <a:outerShdw blurRad="38100" dist="38100" dir="2700000" algn="tl">
                    <a:srgbClr val="000000">
                      <a:alpha val="43137"/>
                    </a:srgbClr>
                  </a:outerShdw>
                </a:effectLst>
              </a:rPr>
              <a:t>. Osvježavaju se svakih sat vremena.</a:t>
            </a:r>
          </a:p>
          <a:p>
            <a:pPr marL="0" lvl="0" indent="0" algn="just">
              <a:spcAft>
                <a:spcPts val="1600"/>
              </a:spcAft>
              <a:buNone/>
            </a:pPr>
            <a:r>
              <a:rPr lang="hr-HR" sz="1450" b="1" dirty="0" smtClean="0">
                <a:solidFill>
                  <a:schemeClr val="accent3"/>
                </a:solidFill>
                <a:effectLst>
                  <a:outerShdw blurRad="38100" dist="38100" dir="2700000" algn="tl">
                    <a:srgbClr val="000000">
                      <a:alpha val="43137"/>
                    </a:srgbClr>
                  </a:outerShdw>
                </a:effectLst>
              </a:rPr>
              <a:t>PRIVREMENE </a:t>
            </a:r>
            <a:r>
              <a:rPr lang="hr-HR" sz="1450" b="1" dirty="0">
                <a:solidFill>
                  <a:schemeClr val="accent3"/>
                </a:solidFill>
                <a:effectLst>
                  <a:outerShdw blurRad="38100" dist="38100" dir="2700000" algn="tl">
                    <a:srgbClr val="000000">
                      <a:alpha val="43137"/>
                    </a:srgbClr>
                  </a:outerShdw>
                </a:effectLst>
              </a:rPr>
              <a:t>LJESTVICE PORETKA </a:t>
            </a:r>
            <a:r>
              <a:rPr lang="hr-HR" sz="1450" dirty="0">
                <a:effectLst>
                  <a:outerShdw blurRad="38100" dist="38100" dir="2700000" algn="tl">
                    <a:srgbClr val="000000">
                      <a:alpha val="43137"/>
                    </a:srgbClr>
                  </a:outerShdw>
                </a:effectLst>
              </a:rPr>
              <a:t>→ u</a:t>
            </a:r>
            <a:r>
              <a:rPr lang="hr-HR" sz="1450" dirty="0" smtClean="0">
                <a:effectLst>
                  <a:outerShdw blurRad="38100" dist="38100" dir="2700000" algn="tl">
                    <a:srgbClr val="000000">
                      <a:alpha val="43137"/>
                    </a:srgbClr>
                  </a:outerShdw>
                </a:effectLst>
              </a:rPr>
              <a:t> </a:t>
            </a:r>
            <a:r>
              <a:rPr lang="hr-HR" sz="1450" dirty="0">
                <a:effectLst>
                  <a:outerShdw blurRad="38100" dist="38100" dir="2700000" algn="tl">
                    <a:srgbClr val="000000">
                      <a:alpha val="43137"/>
                    </a:srgbClr>
                  </a:outerShdw>
                </a:effectLst>
              </a:rPr>
              <a:t>određenom trenutku kada se zaključaju liste prioriteta tj. korisnicima </a:t>
            </a:r>
            <a:r>
              <a:rPr lang="hr-HR" sz="1450" dirty="0" smtClean="0">
                <a:effectLst>
                  <a:outerShdw blurRad="38100" dist="38100" dir="2700000" algn="tl">
                    <a:srgbClr val="000000">
                      <a:alpha val="43137"/>
                    </a:srgbClr>
                  </a:outerShdw>
                </a:effectLst>
              </a:rPr>
              <a:t>je onemogućena </a:t>
            </a:r>
            <a:r>
              <a:rPr lang="hr-HR" sz="1450" dirty="0">
                <a:effectLst>
                  <a:outerShdw blurRad="38100" dist="38100" dir="2700000" algn="tl">
                    <a:srgbClr val="000000">
                      <a:alpha val="43137"/>
                    </a:srgbClr>
                  </a:outerShdw>
                </a:effectLst>
              </a:rPr>
              <a:t>prijava ili promjena obrazovnih programa, </a:t>
            </a:r>
            <a:r>
              <a:rPr lang="hr-HR" sz="1450" dirty="0" smtClean="0">
                <a:effectLst>
                  <a:outerShdw blurRad="38100" dist="38100" dir="2700000" algn="tl">
                    <a:srgbClr val="000000">
                      <a:alpha val="43137"/>
                    </a:srgbClr>
                  </a:outerShdw>
                </a:effectLst>
              </a:rPr>
              <a:t>to su tzv. Privremeni </a:t>
            </a:r>
            <a:r>
              <a:rPr lang="hr-HR" sz="1450" dirty="0">
                <a:effectLst>
                  <a:outerShdw blurRad="38100" dist="38100" dir="2700000" algn="tl">
                    <a:srgbClr val="000000">
                      <a:alpha val="43137"/>
                    </a:srgbClr>
                  </a:outerShdw>
                </a:effectLst>
              </a:rPr>
              <a:t>rezultati. Promjene u privremenim ljestvicama poretka još su moguće, no isključivo radi rješavanja prigovora ili netočno unesenih </a:t>
            </a:r>
            <a:r>
              <a:rPr lang="hr-HR" sz="1450" dirty="0" smtClean="0">
                <a:effectLst>
                  <a:outerShdw blurRad="38100" dist="38100" dir="2700000" algn="tl">
                    <a:srgbClr val="000000">
                      <a:alpha val="43137"/>
                    </a:srgbClr>
                  </a:outerShdw>
                </a:effectLst>
              </a:rPr>
              <a:t>podataka. </a:t>
            </a:r>
          </a:p>
          <a:p>
            <a:pPr marL="0" lvl="0" indent="0" algn="just">
              <a:spcAft>
                <a:spcPts val="1600"/>
              </a:spcAft>
              <a:buNone/>
            </a:pPr>
            <a:r>
              <a:rPr lang="hr-HR" sz="1450" b="1" dirty="0" smtClean="0">
                <a:solidFill>
                  <a:srgbClr val="00B050"/>
                </a:solidFill>
                <a:effectLst>
                  <a:outerShdw blurRad="38100" dist="38100" dir="2700000" algn="tl">
                    <a:srgbClr val="000000">
                      <a:alpha val="43137"/>
                    </a:srgbClr>
                  </a:outerShdw>
                </a:effectLst>
              </a:rPr>
              <a:t>KONAČNE </a:t>
            </a:r>
            <a:r>
              <a:rPr lang="hr-HR" sz="1450" b="1" dirty="0">
                <a:solidFill>
                  <a:srgbClr val="00B050"/>
                </a:solidFill>
                <a:effectLst>
                  <a:outerShdw blurRad="38100" dist="38100" dir="2700000" algn="tl">
                    <a:srgbClr val="000000">
                      <a:alpha val="43137"/>
                    </a:srgbClr>
                  </a:outerShdw>
                </a:effectLst>
              </a:rPr>
              <a:t>LJESTIVE PORETKA </a:t>
            </a:r>
            <a:r>
              <a:rPr lang="hr-HR" sz="1450" dirty="0">
                <a:effectLst>
                  <a:outerShdw blurRad="38100" dist="38100" dir="2700000" algn="tl">
                    <a:srgbClr val="000000">
                      <a:alpha val="43137"/>
                    </a:srgbClr>
                  </a:outerShdw>
                </a:effectLst>
              </a:rPr>
              <a:t>→ U propisanom roku ljestvice poretka postaju </a:t>
            </a:r>
            <a:r>
              <a:rPr lang="hr-HR" sz="1450" dirty="0" smtClean="0">
                <a:effectLst>
                  <a:outerShdw blurRad="38100" dist="38100" dir="2700000" algn="tl">
                    <a:srgbClr val="000000">
                      <a:alpha val="43137"/>
                    </a:srgbClr>
                  </a:outerShdw>
                </a:effectLst>
              </a:rPr>
              <a:t>konačne (10. 7. 2024.) </a:t>
            </a:r>
            <a:r>
              <a:rPr lang="hr-HR" sz="1450" dirty="0">
                <a:effectLst>
                  <a:outerShdw blurRad="38100" dist="38100" dir="2700000" algn="tl">
                    <a:srgbClr val="000000">
                      <a:alpha val="43137"/>
                    </a:srgbClr>
                  </a:outerShdw>
                </a:effectLst>
              </a:rPr>
              <a:t>i više se ne mijenjaju, a privremene ljestvice poretka mijenjaju naziv u Konačni </a:t>
            </a:r>
            <a:r>
              <a:rPr lang="hr-HR" sz="1450" dirty="0" smtClean="0">
                <a:effectLst>
                  <a:outerShdw blurRad="38100" dist="38100" dir="2700000" algn="tl">
                    <a:srgbClr val="000000">
                      <a:alpha val="43137"/>
                    </a:srgbClr>
                  </a:outerShdw>
                </a:effectLst>
              </a:rPr>
              <a:t>rezultati. Objavom </a:t>
            </a:r>
            <a:r>
              <a:rPr lang="hr-HR" sz="1450" dirty="0">
                <a:effectLst>
                  <a:outerShdw blurRad="38100" dist="38100" dir="2700000" algn="tl">
                    <a:srgbClr val="000000">
                      <a:alpha val="43137"/>
                    </a:srgbClr>
                  </a:outerShdw>
                </a:effectLst>
              </a:rPr>
              <a:t>konačnih ljestvica poretka na kartici Moji rezultati korisniku će se prikazati njegova lista prioriteta, no stupac </a:t>
            </a:r>
            <a:r>
              <a:rPr lang="hr-HR" sz="1450" b="1" dirty="0">
                <a:solidFill>
                  <a:srgbClr val="FF0000"/>
                </a:solidFill>
                <a:effectLst>
                  <a:outerShdw blurRad="38100" dist="38100" dir="2700000" algn="tl">
                    <a:srgbClr val="000000">
                      <a:alpha val="43137"/>
                    </a:srgbClr>
                  </a:outerShdw>
                </a:effectLst>
              </a:rPr>
              <a:t>Najbolji odabir </a:t>
            </a:r>
            <a:r>
              <a:rPr lang="hr-HR" sz="1450" dirty="0">
                <a:effectLst>
                  <a:outerShdw blurRad="38100" dist="38100" dir="2700000" algn="tl">
                    <a:srgbClr val="000000">
                      <a:alpha val="43137"/>
                    </a:srgbClr>
                  </a:outerShdw>
                </a:effectLst>
              </a:rPr>
              <a:t>promijenit će naziv u </a:t>
            </a:r>
            <a:r>
              <a:rPr lang="hr-HR" sz="1450" b="1" dirty="0">
                <a:solidFill>
                  <a:srgbClr val="FF0000"/>
                </a:solidFill>
                <a:effectLst>
                  <a:outerShdw blurRad="38100" dist="38100" dir="2700000" algn="tl">
                    <a:srgbClr val="000000">
                      <a:alpha val="43137"/>
                    </a:srgbClr>
                  </a:outerShdw>
                </a:effectLst>
              </a:rPr>
              <a:t>Pravo upisa </a:t>
            </a:r>
            <a:r>
              <a:rPr lang="hr-HR" sz="1450" dirty="0">
                <a:effectLst>
                  <a:outerShdw blurRad="38100" dist="38100" dir="2700000" algn="tl">
                    <a:srgbClr val="000000">
                      <a:alpha val="43137"/>
                    </a:srgbClr>
                  </a:outerShdw>
                </a:effectLst>
              </a:rPr>
              <a:t>te će kraj onoga obrazovnog programa u kojemu je korisnik ostvario pravo upisa stajati riječ </a:t>
            </a:r>
            <a:r>
              <a:rPr lang="hr-HR" sz="1450" b="1" dirty="0">
                <a:solidFill>
                  <a:srgbClr val="FF0000"/>
                </a:solidFill>
                <a:effectLst>
                  <a:outerShdw blurRad="38100" dist="38100" dir="2700000" algn="tl">
                    <a:srgbClr val="000000">
                      <a:alpha val="43137"/>
                    </a:srgbClr>
                  </a:outerShdw>
                </a:effectLst>
              </a:rPr>
              <a:t>Da</a:t>
            </a:r>
            <a:r>
              <a:rPr lang="hr-HR" sz="1450" dirty="0">
                <a:effectLst>
                  <a:outerShdw blurRad="38100" dist="38100" dir="2700000" algn="tl">
                    <a:srgbClr val="000000">
                      <a:alpha val="43137"/>
                    </a:srgbClr>
                  </a:outerShdw>
                </a:effectLst>
              </a:rPr>
              <a:t> te će moći vidjeti rang koji je ostvario.</a:t>
            </a:r>
            <a:endParaRPr lang="en-US" sz="1450" dirty="0">
              <a:effectLst>
                <a:outerShdw blurRad="38100" dist="38100" dir="2700000" algn="tl">
                  <a:srgbClr val="000000">
                    <a:alpha val="43137"/>
                  </a:srgbClr>
                </a:outerShdw>
              </a:effectLst>
            </a:endParaRP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smtClean="0">
                <a:effectLst>
                  <a:outerShdw blurRad="38100" dist="38100" dir="2700000" algn="tl">
                    <a:srgbClr val="000000">
                      <a:alpha val="43137"/>
                    </a:srgbClr>
                  </a:outerShdw>
                </a:effectLst>
              </a:rPr>
              <a:t>LJESTVICE PORETKA</a:t>
            </a:r>
            <a:endParaRP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1081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40E59F50-5590-433C-8447-1F42A863BD9D}"/>
              </a:ext>
            </a:extLst>
          </p:cNvPr>
          <p:cNvSpPr>
            <a:spLocks noGrp="1"/>
          </p:cNvSpPr>
          <p:nvPr>
            <p:ph type="body" idx="1"/>
          </p:nvPr>
        </p:nvSpPr>
        <p:spPr/>
        <p:txBody>
          <a:bodyPr/>
          <a:lstStyle/>
          <a:p>
            <a:r>
              <a:rPr lang="hr-HR" sz="1800" dirty="0">
                <a:effectLst>
                  <a:outerShdw blurRad="38100" dist="38100" dir="2700000" algn="tl">
                    <a:srgbClr val="000000">
                      <a:alpha val="43137"/>
                    </a:srgbClr>
                  </a:outerShdw>
                </a:effectLst>
              </a:rPr>
              <a:t>Budući da </a:t>
            </a:r>
            <a:r>
              <a:rPr lang="hr-HR" sz="1800" b="1" dirty="0">
                <a:effectLst>
                  <a:outerShdw blurRad="38100" dist="38100" dir="2700000" algn="tl">
                    <a:srgbClr val="000000">
                      <a:alpha val="43137"/>
                    </a:srgbClr>
                  </a:outerShdw>
                </a:effectLst>
              </a:rPr>
              <a:t>možeš zauzeti mjesto samo u jednoj srednjoj školi</a:t>
            </a:r>
            <a:r>
              <a:rPr lang="hr-HR" sz="1800" dirty="0">
                <a:effectLst>
                  <a:outerShdw blurRad="38100" dist="38100" dir="2700000" algn="tl">
                    <a:srgbClr val="000000">
                      <a:alpha val="43137"/>
                    </a:srgbClr>
                  </a:outerShdw>
                </a:effectLst>
              </a:rPr>
              <a:t>, </a:t>
            </a:r>
            <a:r>
              <a:rPr lang="hr-HR" sz="1800" b="1" dirty="0">
                <a:solidFill>
                  <a:schemeClr val="accent4">
                    <a:lumMod val="75000"/>
                  </a:schemeClr>
                </a:solidFill>
                <a:effectLst>
                  <a:outerShdw blurRad="38100" dist="38100" dir="2700000" algn="tl">
                    <a:srgbClr val="000000">
                      <a:alpha val="43137"/>
                    </a:srgbClr>
                  </a:outerShdw>
                </a:effectLst>
              </a:rPr>
              <a:t>nećeš se nalaziti na ljestvicama poretka za srednje škole koji su niže na listi prioriteta </a:t>
            </a:r>
            <a:r>
              <a:rPr lang="hr-HR" sz="1800" dirty="0">
                <a:effectLst>
                  <a:outerShdw blurRad="38100" dist="38100" dir="2700000" algn="tl">
                    <a:srgbClr val="000000">
                      <a:alpha val="43137"/>
                    </a:srgbClr>
                  </a:outerShdw>
                </a:effectLst>
              </a:rPr>
              <a:t>od srednje škole uz koju u stupcu "</a:t>
            </a:r>
            <a:r>
              <a:rPr lang="hr-HR" sz="1800" b="1" dirty="0">
                <a:solidFill>
                  <a:schemeClr val="accent4">
                    <a:lumMod val="75000"/>
                  </a:schemeClr>
                </a:solidFill>
                <a:effectLst>
                  <a:outerShdw blurRad="38100" dist="38100" dir="2700000" algn="tl">
                    <a:srgbClr val="000000">
                      <a:alpha val="43137"/>
                    </a:srgbClr>
                  </a:outerShdw>
                </a:effectLst>
              </a:rPr>
              <a:t>NAJBOLJI ODABIR</a:t>
            </a:r>
            <a:r>
              <a:rPr lang="hr-HR" sz="1800" dirty="0">
                <a:effectLst>
                  <a:outerShdw blurRad="38100" dist="38100" dir="2700000" algn="tl">
                    <a:srgbClr val="000000">
                      <a:alpha val="43137"/>
                    </a:srgbClr>
                  </a:outerShdw>
                </a:effectLst>
              </a:rPr>
              <a:t>" stoji </a:t>
            </a:r>
            <a:r>
              <a:rPr lang="hr-HR" sz="1800" b="1" dirty="0">
                <a:effectLst>
                  <a:outerShdw blurRad="38100" dist="38100" dir="2700000" algn="tl">
                    <a:srgbClr val="000000">
                      <a:alpha val="43137"/>
                    </a:srgbClr>
                  </a:outerShdw>
                </a:effectLst>
              </a:rPr>
              <a:t>potvrdni okvir s kvačicom</a:t>
            </a:r>
            <a:r>
              <a:rPr lang="hr-HR" sz="1800" dirty="0">
                <a:effectLst>
                  <a:outerShdw blurRad="38100" dist="38100" dir="2700000" algn="tl">
                    <a:srgbClr val="000000">
                      <a:alpha val="43137"/>
                    </a:srgbClr>
                  </a:outerShdw>
                </a:effectLst>
              </a:rPr>
              <a:t>.</a:t>
            </a:r>
          </a:p>
        </p:txBody>
      </p:sp>
      <p:sp>
        <p:nvSpPr>
          <p:cNvPr id="3" name="Naslov 2">
            <a:extLst>
              <a:ext uri="{FF2B5EF4-FFF2-40B4-BE49-F238E27FC236}">
                <a16:creationId xmlns:a16="http://schemas.microsoft.com/office/drawing/2014/main" id="{2D076A1A-5E23-420D-B31D-593280AD1FE3}"/>
              </a:ext>
            </a:extLst>
          </p:cNvPr>
          <p:cNvSpPr>
            <a:spLocks noGrp="1"/>
          </p:cNvSpPr>
          <p:nvPr>
            <p:ph type="title"/>
          </p:nvPr>
        </p:nvSpPr>
        <p:spPr/>
        <p:txBody>
          <a:bodyPr/>
          <a:lstStyle/>
          <a:p>
            <a:r>
              <a:rPr lang="hr-HR" sz="2000" b="1" dirty="0">
                <a:effectLst>
                  <a:outerShdw blurRad="38100" dist="38100" dir="2700000" algn="tl">
                    <a:srgbClr val="000000">
                      <a:alpha val="43137"/>
                    </a:srgbClr>
                  </a:outerShdw>
                </a:effectLst>
              </a:rPr>
              <a:t>Zašto se ne vidim na LJESTVICI iako imam dovoljan broj bodova?</a:t>
            </a:r>
          </a:p>
        </p:txBody>
      </p:sp>
      <p:grpSp>
        <p:nvGrpSpPr>
          <p:cNvPr id="4" name="Google Shape;1830;p82">
            <a:extLst>
              <a:ext uri="{FF2B5EF4-FFF2-40B4-BE49-F238E27FC236}">
                <a16:creationId xmlns:a16="http://schemas.microsoft.com/office/drawing/2014/main" id="{965F2D7C-17F0-42E1-B747-54D3A2F078ED}"/>
              </a:ext>
            </a:extLst>
          </p:cNvPr>
          <p:cNvGrpSpPr/>
          <p:nvPr/>
        </p:nvGrpSpPr>
        <p:grpSpPr>
          <a:xfrm rot="-790651" flipH="1">
            <a:off x="220704" y="451487"/>
            <a:ext cx="998591" cy="514276"/>
            <a:chOff x="1255637" y="720502"/>
            <a:chExt cx="761125" cy="522000"/>
          </a:xfrm>
        </p:grpSpPr>
        <p:sp>
          <p:nvSpPr>
            <p:cNvPr id="5" name="Google Shape;1831;p82">
              <a:extLst>
                <a:ext uri="{FF2B5EF4-FFF2-40B4-BE49-F238E27FC236}">
                  <a16:creationId xmlns:a16="http://schemas.microsoft.com/office/drawing/2014/main" id="{F51E65DF-FF12-4028-9A1C-038556D1FB83}"/>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32;p82">
              <a:extLst>
                <a:ext uri="{FF2B5EF4-FFF2-40B4-BE49-F238E27FC236}">
                  <a16:creationId xmlns:a16="http://schemas.microsoft.com/office/drawing/2014/main" id="{A90CBDE4-84FA-45D3-8EFA-869DA03DBD5E}"/>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33;p82">
              <a:extLst>
                <a:ext uri="{FF2B5EF4-FFF2-40B4-BE49-F238E27FC236}">
                  <a16:creationId xmlns:a16="http://schemas.microsoft.com/office/drawing/2014/main" id="{0B58C726-2F1F-47F4-AEEB-71C112E92E8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34;p82">
              <a:extLst>
                <a:ext uri="{FF2B5EF4-FFF2-40B4-BE49-F238E27FC236}">
                  <a16:creationId xmlns:a16="http://schemas.microsoft.com/office/drawing/2014/main" id="{A5117299-2B78-451A-A265-E4E18F66D6A5}"/>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835;p82">
              <a:extLst>
                <a:ext uri="{FF2B5EF4-FFF2-40B4-BE49-F238E27FC236}">
                  <a16:creationId xmlns:a16="http://schemas.microsoft.com/office/drawing/2014/main" id="{C662FBE8-2978-473D-BBA6-15E8224C6861}"/>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 name="Slik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295" y="2392218"/>
            <a:ext cx="2161540" cy="2336800"/>
          </a:xfrm>
          <a:prstGeom prst="rect">
            <a:avLst/>
          </a:prstGeom>
        </p:spPr>
      </p:pic>
    </p:spTree>
    <p:extLst>
      <p:ext uri="{BB962C8B-B14F-4D97-AF65-F5344CB8AC3E}">
        <p14:creationId xmlns:p14="http://schemas.microsoft.com/office/powerpoint/2010/main" val="3146633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184728" y="1109456"/>
            <a:ext cx="5522922" cy="3665743"/>
          </a:xfrm>
          <a:prstGeom prst="rect">
            <a:avLst/>
          </a:prstGeom>
        </p:spPr>
        <p:txBody>
          <a:bodyPr spcFirstLastPara="1" wrap="square" lIns="91425" tIns="182875" rIns="91425" bIns="0" anchor="ctr" anchorCtr="0">
            <a:noAutofit/>
          </a:bodyPr>
          <a:lstStyle/>
          <a:p>
            <a:pPr marL="0" lvl="0" indent="0" algn="just">
              <a:spcAft>
                <a:spcPts val="1600"/>
              </a:spcAft>
              <a:buNone/>
            </a:pPr>
            <a:r>
              <a:rPr lang="hr-HR" sz="1500" dirty="0">
                <a:effectLst>
                  <a:outerShdw blurRad="38100" dist="38100" dir="2700000" algn="tl">
                    <a:srgbClr val="000000">
                      <a:alpha val="43137"/>
                    </a:srgbClr>
                  </a:outerShdw>
                </a:effectLst>
              </a:rPr>
              <a:t>U kartici </a:t>
            </a:r>
            <a:r>
              <a:rPr lang="hr-HR" sz="1500" b="1" dirty="0">
                <a:effectLst>
                  <a:outerShdw blurRad="38100" dist="38100" dir="2700000" algn="tl">
                    <a:srgbClr val="000000">
                      <a:alpha val="43137"/>
                    </a:srgbClr>
                  </a:outerShdw>
                </a:effectLst>
              </a:rPr>
              <a:t>Moji prigovori </a:t>
            </a:r>
            <a:r>
              <a:rPr lang="hr-HR" sz="1500" dirty="0">
                <a:effectLst>
                  <a:outerShdw blurRad="38100" dist="38100" dir="2700000" algn="tl">
                    <a:srgbClr val="000000">
                      <a:alpha val="43137"/>
                    </a:srgbClr>
                  </a:outerShdw>
                </a:effectLst>
              </a:rPr>
              <a:t>korisnik može unijeti i vidjeti svoje prigovore i odgovore na iste. Prigovori se odnose na nedostatak ili netočnost podataka koji utječu na ljestvice poretka te se podnose u propisanome </a:t>
            </a:r>
            <a:r>
              <a:rPr lang="hr-HR" sz="1500" dirty="0" smtClean="0">
                <a:effectLst>
                  <a:outerShdw blurRad="38100" dist="38100" dir="2700000" algn="tl">
                    <a:srgbClr val="000000">
                      <a:alpha val="43137"/>
                    </a:srgbClr>
                  </a:outerShdw>
                </a:effectLst>
              </a:rPr>
              <a:t>razdoblju (4. 7. 2025.), </a:t>
            </a:r>
            <a:r>
              <a:rPr lang="hr-HR" sz="1500" dirty="0">
                <a:effectLst>
                  <a:outerShdw blurRad="38100" dist="38100" dir="2700000" algn="tl">
                    <a:srgbClr val="000000">
                      <a:alpha val="43137"/>
                    </a:srgbClr>
                  </a:outerShdw>
                </a:effectLst>
              </a:rPr>
              <a:t>a ostatak vremena unos prigovora nije </a:t>
            </a:r>
            <a:r>
              <a:rPr lang="hr-HR" sz="1500" dirty="0" smtClean="0">
                <a:effectLst>
                  <a:outerShdw blurRad="38100" dist="38100" dir="2700000" algn="tl">
                    <a:srgbClr val="000000">
                      <a:alpha val="43137"/>
                    </a:srgbClr>
                  </a:outerShdw>
                </a:effectLst>
              </a:rPr>
              <a:t>omogućen.</a:t>
            </a:r>
          </a:p>
          <a:p>
            <a:pPr marL="0" lvl="0" indent="0" algn="just">
              <a:spcAft>
                <a:spcPts val="1600"/>
              </a:spcAft>
              <a:buNone/>
            </a:pPr>
            <a:r>
              <a:rPr lang="hr-HR" sz="1500" dirty="0" err="1">
                <a:effectLst>
                  <a:outerShdw blurRad="38100" dist="38100" dir="2700000" algn="tl">
                    <a:srgbClr val="000000">
                      <a:alpha val="43137"/>
                    </a:srgbClr>
                  </a:outerShdw>
                </a:effectLst>
              </a:rPr>
              <a:t>Z</a:t>
            </a:r>
            <a:r>
              <a:rPr lang="en-US" sz="1500" dirty="0" smtClean="0">
                <a:effectLst>
                  <a:outerShdw blurRad="38100" dist="38100" dir="2700000" algn="tl">
                    <a:srgbClr val="000000">
                      <a:alpha val="43137"/>
                    </a:srgbClr>
                  </a:outerShdw>
                </a:effectLst>
              </a:rPr>
              <a:t>a </a:t>
            </a:r>
            <a:r>
              <a:rPr lang="en-US" sz="1500" dirty="0" err="1">
                <a:effectLst>
                  <a:outerShdw blurRad="38100" dist="38100" dir="2700000" algn="tl">
                    <a:srgbClr val="000000">
                      <a:alpha val="43137"/>
                    </a:srgbClr>
                  </a:outerShdw>
                </a:effectLst>
              </a:rPr>
              <a:t>netočno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ili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nepotpuno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unesene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ocjene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ili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osobne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podatke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učenik</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odmah</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treba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obavijestiti</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razrednika</a:t>
            </a:r>
            <a:r>
              <a:rPr lang="hr-HR" sz="1500" dirty="0" smtClean="0">
                <a:effectLst>
                  <a:outerShdw blurRad="38100" dist="38100" dir="2700000" algn="tl">
                    <a:srgbClr val="000000">
                      <a:alpha val="43137"/>
                    </a:srgbClr>
                  </a:outerShdw>
                </a:effectLst>
              </a:rPr>
              <a:t>/</a:t>
            </a:r>
            <a:r>
              <a:rPr lang="hr-HR" sz="1500" dirty="0" err="1" smtClean="0">
                <a:effectLst>
                  <a:outerShdw blurRad="38100" dist="38100" dir="2700000" algn="tl">
                    <a:srgbClr val="000000">
                      <a:alpha val="43137"/>
                    </a:srgbClr>
                  </a:outerShdw>
                </a:effectLst>
              </a:rPr>
              <a:t>icu</a:t>
            </a:r>
            <a:r>
              <a:rPr lang="en-US" sz="1500" dirty="0" smtClean="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u </a:t>
            </a:r>
            <a:r>
              <a:rPr lang="en-US" sz="1500" dirty="0" err="1">
                <a:effectLst>
                  <a:outerShdw blurRad="38100" dist="38100" dir="2700000" algn="tl">
                    <a:srgbClr val="000000">
                      <a:alpha val="43137"/>
                    </a:srgbClr>
                  </a:outerShdw>
                </a:effectLst>
              </a:rPr>
              <a:t>svojoj</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školi</a:t>
            </a:r>
            <a:r>
              <a:rPr lang="hr-HR" sz="1500" dirty="0">
                <a:effectLst>
                  <a:outerShdw blurRad="38100" dist="38100" dir="2700000" algn="tl">
                    <a:srgbClr val="000000">
                      <a:alpha val="43137"/>
                    </a:srgbClr>
                  </a:outerShdw>
                </a:effectLst>
              </a:rPr>
              <a:t>.</a:t>
            </a:r>
            <a:endParaRPr lang="en-US" sz="1500" dirty="0">
              <a:effectLst>
                <a:outerShdw blurRad="38100" dist="38100" dir="2700000" algn="tl">
                  <a:srgbClr val="000000">
                    <a:alpha val="43137"/>
                  </a:srgbClr>
                </a:outerShdw>
              </a:effectLst>
            </a:endParaRPr>
          </a:p>
          <a:p>
            <a:pPr marL="0" lvl="0" indent="0" algn="just">
              <a:spcAft>
                <a:spcPts val="1600"/>
              </a:spcAft>
              <a:buNone/>
            </a:pPr>
            <a:r>
              <a:rPr lang="hr-HR" sz="1500" dirty="0" smtClean="0">
                <a:effectLst>
                  <a:outerShdw blurRad="38100" dist="38100" dir="2700000" algn="tl">
                    <a:srgbClr val="000000">
                      <a:alpha val="43137"/>
                    </a:srgbClr>
                  </a:outerShdw>
                </a:effectLst>
              </a:rPr>
              <a:t>U</a:t>
            </a:r>
            <a:r>
              <a:rPr lang="en-US" sz="1500" dirty="0" smtClean="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slučaju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nepravilnosti</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ocjenjivanju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ispita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sposobnosti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darovitosti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potrebno</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žurno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kontaktirati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srednju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školu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koja</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ispit</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provela</a:t>
            </a:r>
            <a:r>
              <a:rPr lang="hr-HR" sz="1500" dirty="0" smtClean="0">
                <a:effectLst>
                  <a:outerShdw blurRad="38100" dist="38100" dir="2700000" algn="tl">
                    <a:srgbClr val="000000">
                      <a:alpha val="43137"/>
                    </a:srgbClr>
                  </a:outerShdw>
                </a:effectLst>
              </a:rPr>
              <a:t>.</a:t>
            </a: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smtClean="0">
                <a:effectLst>
                  <a:outerShdw blurRad="38100" dist="38100" dir="2700000" algn="tl">
                    <a:srgbClr val="000000">
                      <a:alpha val="43137"/>
                    </a:srgbClr>
                  </a:outerShdw>
                </a:effectLst>
              </a:rPr>
              <a:t>PODNOŠENJE PRIGOVORA!</a:t>
            </a:r>
            <a:endParaRPr b="1" dirty="0">
              <a:effectLst>
                <a:outerShdw blurRad="38100" dist="38100" dir="2700000" algn="tl">
                  <a:srgbClr val="000000">
                    <a:alpha val="43137"/>
                  </a:srgbClr>
                </a:outerShdw>
              </a:effectLst>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233" y="708625"/>
            <a:ext cx="2325301" cy="4027584"/>
          </a:xfrm>
          <a:prstGeom prst="rect">
            <a:avLst/>
          </a:prstGeom>
        </p:spPr>
      </p:pic>
    </p:spTree>
    <p:extLst>
      <p:ext uri="{BB962C8B-B14F-4D97-AF65-F5344CB8AC3E}">
        <p14:creationId xmlns:p14="http://schemas.microsoft.com/office/powerpoint/2010/main" val="2360711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a 7">
            <a:extLst>
              <a:ext uri="{FF2B5EF4-FFF2-40B4-BE49-F238E27FC236}">
                <a16:creationId xmlns:a16="http://schemas.microsoft.com/office/drawing/2014/main" id="{9DA7B6A6-9201-46B6-977E-5FE7E2531CF9}"/>
              </a:ext>
            </a:extLst>
          </p:cNvPr>
          <p:cNvSpPr/>
          <p:nvPr/>
        </p:nvSpPr>
        <p:spPr>
          <a:xfrm>
            <a:off x="4545272" y="2449382"/>
            <a:ext cx="1809346" cy="552436"/>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4" name="Slika 3"/>
          <p:cNvPicPr>
            <a:picLocks noChangeAspect="1"/>
          </p:cNvPicPr>
          <p:nvPr/>
        </p:nvPicPr>
        <p:blipFill>
          <a:blip r:embed="rId3"/>
          <a:stretch>
            <a:fillRect/>
          </a:stretch>
        </p:blipFill>
        <p:spPr>
          <a:xfrm>
            <a:off x="489078" y="452582"/>
            <a:ext cx="8338219" cy="4331854"/>
          </a:xfrm>
          <a:prstGeom prst="rect">
            <a:avLst/>
          </a:prstGeom>
        </p:spPr>
      </p:pic>
      <p:sp>
        <p:nvSpPr>
          <p:cNvPr id="5" name="Elipsa 4"/>
          <p:cNvSpPr/>
          <p:nvPr/>
        </p:nvSpPr>
        <p:spPr>
          <a:xfrm>
            <a:off x="4664364" y="2449382"/>
            <a:ext cx="1570181" cy="55243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grpSp>
        <p:nvGrpSpPr>
          <p:cNvPr id="9" name="Google Shape;683;p56">
            <a:extLst>
              <a:ext uri="{FF2B5EF4-FFF2-40B4-BE49-F238E27FC236}">
                <a16:creationId xmlns:a16="http://schemas.microsoft.com/office/drawing/2014/main" id="{2F2C25D4-2115-4A05-B67D-8FD63F598C9E}"/>
              </a:ext>
            </a:extLst>
          </p:cNvPr>
          <p:cNvGrpSpPr/>
          <p:nvPr/>
        </p:nvGrpSpPr>
        <p:grpSpPr>
          <a:xfrm>
            <a:off x="3929843" y="666764"/>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ravokutnik 5"/>
          <p:cNvSpPr/>
          <p:nvPr/>
        </p:nvSpPr>
        <p:spPr>
          <a:xfrm>
            <a:off x="3929843" y="677807"/>
            <a:ext cx="2139199" cy="1015663"/>
          </a:xfrm>
          <a:prstGeom prst="rect">
            <a:avLst/>
          </a:prstGeom>
        </p:spPr>
        <p:txBody>
          <a:bodyPr wrap="square">
            <a:spAutoFit/>
          </a:bodyPr>
          <a:lstStyle/>
          <a:p>
            <a:pPr algn="ctr"/>
            <a:r>
              <a:rPr lang="hr-HR" sz="1200" b="1" dirty="0">
                <a:latin typeface="Barlow" panose="020B0604020202020204" charset="-18"/>
              </a:rPr>
              <a:t>Korisnik prigovor unosi na način da klikne na gumb Dodaj prigovor koji otvara skočni prozor za unos teksta prigovora.</a:t>
            </a:r>
          </a:p>
        </p:txBody>
      </p:sp>
      <p:sp>
        <p:nvSpPr>
          <p:cNvPr id="12" name="Elipsa 11"/>
          <p:cNvSpPr/>
          <p:nvPr/>
        </p:nvSpPr>
        <p:spPr>
          <a:xfrm>
            <a:off x="798947" y="3103418"/>
            <a:ext cx="1066800" cy="47105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4246261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43327" y="574934"/>
            <a:ext cx="8127001" cy="4104467"/>
          </a:xfrm>
          <a:prstGeom prst="rect">
            <a:avLst/>
          </a:prstGeom>
        </p:spPr>
      </p:pic>
      <p:grpSp>
        <p:nvGrpSpPr>
          <p:cNvPr id="9" name="Google Shape;683;p56">
            <a:extLst>
              <a:ext uri="{FF2B5EF4-FFF2-40B4-BE49-F238E27FC236}">
                <a16:creationId xmlns:a16="http://schemas.microsoft.com/office/drawing/2014/main" id="{2F2C25D4-2115-4A05-B67D-8FD63F598C9E}"/>
              </a:ext>
            </a:extLst>
          </p:cNvPr>
          <p:cNvGrpSpPr/>
          <p:nvPr/>
        </p:nvGrpSpPr>
        <p:grpSpPr>
          <a:xfrm>
            <a:off x="3855952" y="108799"/>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Elipsa 11"/>
          <p:cNvSpPr/>
          <p:nvPr/>
        </p:nvSpPr>
        <p:spPr>
          <a:xfrm>
            <a:off x="7265670" y="3135786"/>
            <a:ext cx="1066800" cy="47105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sp>
        <p:nvSpPr>
          <p:cNvPr id="13" name="Pravokutnik 12"/>
          <p:cNvSpPr/>
          <p:nvPr/>
        </p:nvSpPr>
        <p:spPr>
          <a:xfrm>
            <a:off x="3965149" y="119842"/>
            <a:ext cx="2139199" cy="1015663"/>
          </a:xfrm>
          <a:prstGeom prst="rect">
            <a:avLst/>
          </a:prstGeom>
        </p:spPr>
        <p:txBody>
          <a:bodyPr wrap="square">
            <a:spAutoFit/>
          </a:bodyPr>
          <a:lstStyle/>
          <a:p>
            <a:pPr algn="ctr"/>
            <a:r>
              <a:rPr lang="hr-HR" sz="1200" b="1" dirty="0">
                <a:latin typeface="Barlow" panose="020B0604020202020204" charset="-18"/>
              </a:rPr>
              <a:t>Nakon unosa teksta prigovora i klika na gumb Pošalji, skočni prozor se zatvara, a prigovor sprema u </a:t>
            </a:r>
            <a:r>
              <a:rPr lang="hr-HR" sz="1200" b="1" dirty="0" smtClean="0">
                <a:latin typeface="Barlow" panose="020B0604020202020204" charset="-18"/>
              </a:rPr>
              <a:t>sustavu.</a:t>
            </a:r>
            <a:endParaRPr lang="hr-HR" sz="1200" b="1" dirty="0">
              <a:latin typeface="Barlow" panose="020B0604020202020204" charset="-18"/>
            </a:endParaRPr>
          </a:p>
        </p:txBody>
      </p:sp>
    </p:spTree>
    <p:extLst>
      <p:ext uri="{BB962C8B-B14F-4D97-AF65-F5344CB8AC3E}">
        <p14:creationId xmlns:p14="http://schemas.microsoft.com/office/powerpoint/2010/main" val="35797689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16300"/>
            <a:ext cx="8127001" cy="4110900"/>
          </a:xfrm>
          <a:prstGeom prst="rect">
            <a:avLst/>
          </a:prstGeom>
        </p:spPr>
      </p:pic>
      <p:grpSp>
        <p:nvGrpSpPr>
          <p:cNvPr id="9" name="Google Shape;683;p56">
            <a:extLst>
              <a:ext uri="{FF2B5EF4-FFF2-40B4-BE49-F238E27FC236}">
                <a16:creationId xmlns:a16="http://schemas.microsoft.com/office/drawing/2014/main" id="{2F2C25D4-2115-4A05-B67D-8FD63F598C9E}"/>
              </a:ext>
            </a:extLst>
          </p:cNvPr>
          <p:cNvGrpSpPr/>
          <p:nvPr/>
        </p:nvGrpSpPr>
        <p:grpSpPr>
          <a:xfrm>
            <a:off x="3929843" y="666764"/>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ravokutnik 5"/>
          <p:cNvSpPr/>
          <p:nvPr/>
        </p:nvSpPr>
        <p:spPr>
          <a:xfrm>
            <a:off x="3929843" y="677807"/>
            <a:ext cx="2139199" cy="1015663"/>
          </a:xfrm>
          <a:prstGeom prst="rect">
            <a:avLst/>
          </a:prstGeom>
        </p:spPr>
        <p:txBody>
          <a:bodyPr wrap="square">
            <a:spAutoFit/>
          </a:bodyPr>
          <a:lstStyle/>
          <a:p>
            <a:pPr algn="ctr"/>
            <a:r>
              <a:rPr lang="hr-HR" sz="1200" b="1" dirty="0">
                <a:latin typeface="Barlow" panose="020B0604020202020204" charset="-18"/>
              </a:rPr>
              <a:t>Jednom uneseni i poslan prigovor korisnik može uređivati ili obrisati sve do trenutka dok njegov status nije </a:t>
            </a:r>
            <a:r>
              <a:rPr lang="hr-HR" sz="1200" b="1" dirty="0" smtClean="0">
                <a:latin typeface="Barlow" panose="020B0604020202020204" charset="-18"/>
              </a:rPr>
              <a:t>Riješen.</a:t>
            </a:r>
            <a:endParaRPr lang="hr-HR" sz="1200" b="1" dirty="0">
              <a:latin typeface="Barlow" panose="020B0604020202020204" charset="-18"/>
            </a:endParaRPr>
          </a:p>
        </p:txBody>
      </p:sp>
      <p:sp>
        <p:nvSpPr>
          <p:cNvPr id="3" name="Strelica dolje 2"/>
          <p:cNvSpPr/>
          <p:nvPr/>
        </p:nvSpPr>
        <p:spPr>
          <a:xfrm>
            <a:off x="8229600" y="1693470"/>
            <a:ext cx="171450" cy="32583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201389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43563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446966" y="3298750"/>
            <a:ext cx="4709501" cy="554700"/>
          </a:xfrm>
        </p:spPr>
        <p:txBody>
          <a:bodyPr/>
          <a:lstStyle/>
          <a:p>
            <a:pPr marL="114300" indent="0">
              <a:buNone/>
            </a:pPr>
            <a:r>
              <a:rPr lang="hr-HR" sz="2000" b="1" dirty="0">
                <a:effectLst>
                  <a:outerShdw blurRad="38100" dist="38100" dir="2700000" algn="tl">
                    <a:srgbClr val="000000">
                      <a:alpha val="43137"/>
                    </a:srgbClr>
                  </a:outerShdw>
                </a:effectLst>
                <a:latin typeface="Big Shoulders Text SemiBold" panose="020B0604020202020204" charset="-18"/>
              </a:rPr>
              <a:t>ISPIS, POTPISIVANJE I UČITAVANJE </a:t>
            </a:r>
            <a:r>
              <a:rPr lang="hr-HR" sz="20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UPISNICA </a:t>
            </a:r>
            <a:r>
              <a:rPr lang="hr-HR" sz="2000" b="1" dirty="0">
                <a:solidFill>
                  <a:srgbClr val="002060"/>
                </a:solidFill>
                <a:effectLst>
                  <a:outerShdw blurRad="38100" dist="38100" dir="2700000" algn="tl">
                    <a:srgbClr val="000000">
                      <a:alpha val="43137"/>
                    </a:srgbClr>
                  </a:outerShdw>
                </a:effectLst>
                <a:latin typeface="Big Shoulders Text SemiBold" panose="020B0604020202020204" charset="-18"/>
              </a:rPr>
              <a:t>I UČITVANJE </a:t>
            </a:r>
            <a:r>
              <a:rPr lang="hr-HR" sz="20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LIJEČNIČKIH POTVRDA</a:t>
            </a:r>
          </a:p>
        </p:txBody>
      </p:sp>
      <p:sp>
        <p:nvSpPr>
          <p:cNvPr id="2" name="Strelica dolje 1"/>
          <p:cNvSpPr/>
          <p:nvPr/>
        </p:nvSpPr>
        <p:spPr>
          <a:xfrm>
            <a:off x="5658638" y="2595191"/>
            <a:ext cx="381944" cy="5045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988368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DB8C2B4-5F3F-452D-8F51-50425664D35A}"/>
              </a:ext>
            </a:extLst>
          </p:cNvPr>
          <p:cNvSpPr>
            <a:spLocks noGrp="1"/>
          </p:cNvSpPr>
          <p:nvPr>
            <p:ph type="body" idx="1"/>
          </p:nvPr>
        </p:nvSpPr>
        <p:spPr>
          <a:xfrm>
            <a:off x="3202036" y="1272540"/>
            <a:ext cx="5221063" cy="3330760"/>
          </a:xfrm>
        </p:spPr>
        <p:txBody>
          <a:bodyPr/>
          <a:lstStyle/>
          <a:p>
            <a:r>
              <a:rPr lang="hr-HR" sz="1400" dirty="0">
                <a:effectLst>
                  <a:outerShdw blurRad="38100" dist="38100" dir="2700000" algn="tl">
                    <a:srgbClr val="000000">
                      <a:alpha val="43137"/>
                    </a:srgbClr>
                  </a:outerShdw>
                </a:effectLst>
              </a:rPr>
              <a:t>Upisnica je obrazac koji sadrži </a:t>
            </a:r>
            <a:r>
              <a:rPr lang="hr-HR" sz="1400" b="1" dirty="0">
                <a:effectLst>
                  <a:outerShdw blurRad="38100" dist="38100" dir="2700000" algn="tl">
                    <a:srgbClr val="000000">
                      <a:alpha val="43137"/>
                    </a:srgbClr>
                  </a:outerShdw>
                </a:effectLst>
              </a:rPr>
              <a:t>osnovne informacije o srednjoj školi u koji je kandidat stekao pravo upisa</a:t>
            </a:r>
            <a:r>
              <a:rPr lang="hr-HR" sz="1400" dirty="0">
                <a:effectLst>
                  <a:outerShdw blurRad="38100" dist="38100" dir="2700000" algn="tl">
                    <a:srgbClr val="000000">
                      <a:alpha val="43137"/>
                    </a:srgbClr>
                  </a:outerShdw>
                </a:effectLst>
              </a:rPr>
              <a:t>. Kandidati stječu pravo upisa u srednju školu najvišega prioriteta u kojemu se nalaze u okviru upisne kvote </a:t>
            </a:r>
            <a:r>
              <a:rPr lang="hr-HR" sz="1400" b="1" dirty="0">
                <a:solidFill>
                  <a:schemeClr val="accent4">
                    <a:lumMod val="75000"/>
                  </a:schemeClr>
                </a:solidFill>
                <a:effectLst>
                  <a:outerShdw blurRad="38100" dist="38100" dir="2700000" algn="tl">
                    <a:srgbClr val="000000">
                      <a:alpha val="43137"/>
                    </a:srgbClr>
                  </a:outerShdw>
                </a:effectLst>
              </a:rPr>
              <a:t>u trenutku objave konačnih ljestvica </a:t>
            </a:r>
            <a:r>
              <a:rPr lang="hr-HR" sz="1400" dirty="0">
                <a:effectLst>
                  <a:outerShdw blurRad="38100" dist="38100" dir="2700000" algn="tl">
                    <a:srgbClr val="000000">
                      <a:alpha val="43137"/>
                    </a:srgbClr>
                  </a:outerShdw>
                </a:effectLst>
              </a:rPr>
              <a:t>poretka i u tom trenutku </a:t>
            </a:r>
            <a:r>
              <a:rPr lang="hr-HR" sz="1400" b="1" dirty="0">
                <a:effectLst>
                  <a:outerShdw blurRad="38100" dist="38100" dir="2700000" algn="tl">
                    <a:srgbClr val="000000">
                      <a:alpha val="43137"/>
                    </a:srgbClr>
                  </a:outerShdw>
                </a:effectLst>
              </a:rPr>
              <a:t>mogu preuzeti upisnicu na kartici MOJI REZULTATI.</a:t>
            </a:r>
          </a:p>
          <a:p>
            <a:endParaRPr lang="hr-HR" sz="1400" dirty="0">
              <a:effectLst>
                <a:outerShdw blurRad="38100" dist="38100" dir="2700000" algn="tl">
                  <a:srgbClr val="000000">
                    <a:alpha val="43137"/>
                  </a:srgbClr>
                </a:outerShdw>
              </a:effectLst>
            </a:endParaRPr>
          </a:p>
          <a:p>
            <a:r>
              <a:rPr lang="hr-HR" sz="1400" dirty="0">
                <a:effectLst>
                  <a:outerShdw blurRad="38100" dist="38100" dir="2700000" algn="tl">
                    <a:srgbClr val="000000">
                      <a:alpha val="43137"/>
                    </a:srgbClr>
                  </a:outerShdw>
                </a:effectLst>
              </a:rPr>
              <a:t>Kandidat svoj </a:t>
            </a:r>
            <a:r>
              <a:rPr lang="hr-HR" sz="1400" b="1" dirty="0">
                <a:solidFill>
                  <a:schemeClr val="accent4">
                    <a:lumMod val="75000"/>
                  </a:schemeClr>
                </a:solidFill>
                <a:effectLst>
                  <a:outerShdw blurRad="38100" dist="38100" dir="2700000" algn="tl">
                    <a:srgbClr val="000000">
                      <a:alpha val="43137"/>
                    </a:srgbClr>
                  </a:outerShdw>
                </a:effectLst>
              </a:rPr>
              <a:t>upis potvrđuje vlastoručnim potpisom i potpisom roditelja/skrbnika na upisnici</a:t>
            </a:r>
            <a:r>
              <a:rPr lang="hr-HR" sz="1400" dirty="0">
                <a:effectLst>
                  <a:outerShdw blurRad="38100" dist="38100" dir="2700000" algn="tl">
                    <a:srgbClr val="000000">
                      <a:alpha val="43137"/>
                    </a:srgbClr>
                  </a:outerShdw>
                </a:effectLst>
              </a:rPr>
              <a:t>, </a:t>
            </a:r>
            <a:r>
              <a:rPr lang="hr-HR" sz="1400" b="1" dirty="0">
                <a:solidFill>
                  <a:schemeClr val="accent4">
                    <a:lumMod val="75000"/>
                  </a:schemeClr>
                </a:solidFill>
                <a:effectLst>
                  <a:outerShdw blurRad="38100" dist="38100" dir="2700000" algn="tl">
                    <a:srgbClr val="000000">
                      <a:alpha val="43137"/>
                    </a:srgbClr>
                  </a:outerShdw>
                </a:effectLst>
              </a:rPr>
              <a:t>a nju je dužan sam učitati u sustav ili je dostaviti srednjoj školi koja će ju učitati u sustav</a:t>
            </a:r>
            <a:r>
              <a:rPr lang="hr-HR" sz="1400" dirty="0" smtClean="0">
                <a:effectLst>
                  <a:outerShdw blurRad="38100" dist="38100" dir="2700000" algn="tl">
                    <a:srgbClr val="000000">
                      <a:alpha val="43137"/>
                    </a:srgbClr>
                  </a:outerShdw>
                </a:effectLst>
              </a:rPr>
              <a:t>. Ako roditelj/skrbnik upisnicu šalje elektroničkim putem srednjoj školi, potrebno je u e-poruci navesti i svoj osobni kontakt (broj telefon, mobitela) kako bi ga srednja škola </a:t>
            </a:r>
            <a:r>
              <a:rPr lang="hr-HR" sz="1400" smtClean="0">
                <a:effectLst>
                  <a:outerShdw blurRad="38100" dist="38100" dir="2700000" algn="tl">
                    <a:srgbClr val="000000">
                      <a:alpha val="43137"/>
                    </a:srgbClr>
                  </a:outerShdw>
                </a:effectLst>
              </a:rPr>
              <a:t>mogla kontaktirati.</a:t>
            </a:r>
            <a:endParaRPr lang="hr-HR" sz="14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03DAE665-C5D1-4DDE-A621-2721B76D9E7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Što je UPISNICA?</a:t>
            </a:r>
          </a:p>
        </p:txBody>
      </p:sp>
      <p:pic>
        <p:nvPicPr>
          <p:cNvPr id="4" name="Picture 2" descr="C:\Users\Sanja\Desktop\izgled upisnice.png">
            <a:extLst>
              <a:ext uri="{FF2B5EF4-FFF2-40B4-BE49-F238E27FC236}">
                <a16:creationId xmlns:a16="http://schemas.microsoft.com/office/drawing/2014/main" id="{C3D65773-8D5F-4894-802A-43E9F525D0C2}"/>
              </a:ext>
            </a:extLst>
          </p:cNvPr>
          <p:cNvPicPr>
            <a:picLocks noChangeAspect="1" noChangeArrowheads="1"/>
          </p:cNvPicPr>
          <p:nvPr/>
        </p:nvPicPr>
        <p:blipFill>
          <a:blip r:embed="rId2" cstate="print"/>
          <a:srcRect/>
          <a:stretch>
            <a:fillRect/>
          </a:stretch>
        </p:blipFill>
        <p:spPr bwMode="auto">
          <a:xfrm>
            <a:off x="514563" y="1036319"/>
            <a:ext cx="2687474" cy="378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oogle Shape;1830;p82">
            <a:extLst>
              <a:ext uri="{FF2B5EF4-FFF2-40B4-BE49-F238E27FC236}">
                <a16:creationId xmlns:a16="http://schemas.microsoft.com/office/drawing/2014/main" id="{5E82D651-2776-4AB6-A4C2-E3206BADE987}"/>
              </a:ext>
            </a:extLst>
          </p:cNvPr>
          <p:cNvGrpSpPr/>
          <p:nvPr/>
        </p:nvGrpSpPr>
        <p:grpSpPr>
          <a:xfrm rot="-790651" flipH="1">
            <a:off x="2702740" y="168910"/>
            <a:ext cx="998591" cy="514276"/>
            <a:chOff x="1255637" y="720502"/>
            <a:chExt cx="761125" cy="522000"/>
          </a:xfrm>
        </p:grpSpPr>
        <p:sp>
          <p:nvSpPr>
            <p:cNvPr id="6" name="Google Shape;1831;p82">
              <a:extLst>
                <a:ext uri="{FF2B5EF4-FFF2-40B4-BE49-F238E27FC236}">
                  <a16:creationId xmlns:a16="http://schemas.microsoft.com/office/drawing/2014/main" id="{31FC9E2C-0DC0-4F8C-B36D-FB78C894C1A8}"/>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1D41E381-708B-4945-81B9-44B9554CB7FB}"/>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0C7C4894-35EA-495C-A70E-5727F7E8ADFC}"/>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EFBF4BDC-2D82-4046-868D-E4B5CB1EE790}"/>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424D58EE-77D8-4C5D-8DCE-38E0002245F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557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720000" y="1080655"/>
            <a:ext cx="7703100" cy="3522645"/>
          </a:xfrm>
        </p:spPr>
        <p:txBody>
          <a:bodyPr/>
          <a:lstStyle/>
          <a:p>
            <a:pPr algn="just"/>
            <a:r>
              <a:rPr lang="hr-HR" sz="1300" dirty="0"/>
              <a:t>Natječaj za upis učenika objavljuje </a:t>
            </a:r>
            <a:r>
              <a:rPr lang="hr-HR" sz="1300" b="1" dirty="0"/>
              <a:t>se najkasnije do 20. lipnja </a:t>
            </a:r>
            <a:r>
              <a:rPr lang="hr-HR" sz="1300" b="1" dirty="0" smtClean="0"/>
              <a:t>2025. </a:t>
            </a:r>
            <a:r>
              <a:rPr lang="hr-HR" sz="1300" b="1" dirty="0"/>
              <a:t>godine </a:t>
            </a:r>
            <a:r>
              <a:rPr lang="hr-HR" sz="1300" dirty="0"/>
              <a:t>na </a:t>
            </a:r>
            <a:r>
              <a:rPr lang="hr-HR" sz="1300" b="1" dirty="0"/>
              <a:t>mrežnim stranicama i oglasnim pločama srednje škole</a:t>
            </a:r>
            <a:r>
              <a:rPr lang="hr-HR" sz="1300" dirty="0"/>
              <a:t> i osnivača</a:t>
            </a:r>
            <a:r>
              <a:rPr lang="hr-HR" sz="1300" dirty="0" smtClean="0"/>
              <a:t>. </a:t>
            </a:r>
            <a:r>
              <a:rPr lang="hr-HR" sz="1300" b="1" dirty="0" smtClean="0"/>
              <a:t>Natječaj za upis sadrži:</a:t>
            </a:r>
            <a:endParaRPr lang="hr-HR" sz="1300" b="1" dirty="0"/>
          </a:p>
        </p:txBody>
      </p:sp>
      <p:sp>
        <p:nvSpPr>
          <p:cNvPr id="3" name="Naslov 2"/>
          <p:cNvSpPr>
            <a:spLocks noGrp="1"/>
          </p:cNvSpPr>
          <p:nvPr>
            <p:ph type="title"/>
          </p:nvPr>
        </p:nvSpPr>
        <p:spPr/>
        <p:txBody>
          <a:bodyPr/>
          <a:lstStyle/>
          <a:p>
            <a:r>
              <a:rPr lang="hr-HR" dirty="0" smtClean="0"/>
              <a:t>NATJEČAJ ZA UPIS UČENIKA</a:t>
            </a:r>
            <a:endParaRPr lang="hr-HR" dirty="0"/>
          </a:p>
        </p:txBody>
      </p:sp>
      <p:graphicFrame>
        <p:nvGraphicFramePr>
          <p:cNvPr id="4" name="Tablica 3"/>
          <p:cNvGraphicFramePr>
            <a:graphicFrameLocks noGrp="1"/>
          </p:cNvGraphicFramePr>
          <p:nvPr>
            <p:extLst>
              <p:ext uri="{D42A27DB-BD31-4B8C-83A1-F6EECF244321}">
                <p14:modId xmlns:p14="http://schemas.microsoft.com/office/powerpoint/2010/main" val="1985153776"/>
              </p:ext>
            </p:extLst>
          </p:nvPr>
        </p:nvGraphicFramePr>
        <p:xfrm>
          <a:off x="419804" y="1758951"/>
          <a:ext cx="8303492" cy="3200400"/>
        </p:xfrm>
        <a:graphic>
          <a:graphicData uri="http://schemas.openxmlformats.org/drawingml/2006/table">
            <a:tbl>
              <a:tblPr firstRow="1" bandRow="1">
                <a:tableStyleId>{F3CDBD08-A21B-496F-9872-11F7D9A0DE7B}</a:tableStyleId>
              </a:tblPr>
              <a:tblGrid>
                <a:gridCol w="4151746">
                  <a:extLst>
                    <a:ext uri="{9D8B030D-6E8A-4147-A177-3AD203B41FA5}">
                      <a16:colId xmlns:a16="http://schemas.microsoft.com/office/drawing/2014/main" val="1052246302"/>
                    </a:ext>
                  </a:extLst>
                </a:gridCol>
                <a:gridCol w="4151746">
                  <a:extLst>
                    <a:ext uri="{9D8B030D-6E8A-4147-A177-3AD203B41FA5}">
                      <a16:colId xmlns:a16="http://schemas.microsoft.com/office/drawing/2014/main" val="4284614070"/>
                    </a:ext>
                  </a:extLst>
                </a:gridCol>
              </a:tblGrid>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popis programa obrazovanja i broj upisnih mjesta prema vrstama programa obrazovanja sukladno </a:t>
                      </a:r>
                      <a:r>
                        <a:rPr lang="hr-HR" sz="1200" b="0" i="1" dirty="0" smtClean="0">
                          <a:latin typeface="Barlow" panose="020B0604020202020204" charset="-18"/>
                        </a:rPr>
                        <a:t>Strukturi</a:t>
                      </a:r>
                      <a:endParaRPr lang="hr-HR" sz="1200" b="0" i="1"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hr-HR" sz="1200" b="0" dirty="0" smtClean="0">
                          <a:latin typeface="Barlow" panose="020B0604020202020204" charset="-18"/>
                        </a:rPr>
                        <a:t>popis stranih jezika koji se izvode u školi kao obvezni nastavni predmeti</a:t>
                      </a: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839672051"/>
                  </a:ext>
                </a:extLst>
              </a:tr>
              <a:tr h="370840">
                <a:tc>
                  <a:txBody>
                    <a:bodyPr/>
                    <a:lstStyle/>
                    <a:p>
                      <a:pPr marL="171450" indent="-171450" algn="ctr">
                        <a:buFont typeface="Arial" panose="020B0604020202020204" pitchFamily="34" charset="0"/>
                        <a:buChar char="•"/>
                      </a:pPr>
                      <a:r>
                        <a:rPr lang="pl-PL" sz="1200" b="0" dirty="0" smtClean="0">
                          <a:latin typeface="Barlow" panose="020B0604020202020204" charset="-18"/>
                        </a:rPr>
                        <a:t>rokove za upis učenika u I. razred </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popis nastavnih predmeta koji se izvode na nekom od stranih jezika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79337111"/>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nastavni predmet posebno važan za upis koji određuje srednja škola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naknadu za povećane troškove obrazovanja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612509252"/>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natjecanje iz znanja koje se vrednuje pri upisu, a određuje ga srednja škola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fi-FI" sz="1200" b="0" dirty="0" smtClean="0">
                          <a:latin typeface="Barlow" panose="020B0604020202020204" charset="-18"/>
                        </a:rPr>
                        <a:t>iznos školarine ako se naplaćuje</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85510688"/>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popis zdravstvenih zahtjeva za programe obrazovanja u koje srednja škola planira upisati učenike</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datume zaprimanja upisnica i ostale dokumentacije potrebne za upis</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92978781"/>
                  </a:ext>
                </a:extLst>
              </a:tr>
              <a:tr h="370840">
                <a:tc>
                  <a:txBody>
                    <a:bodyPr/>
                    <a:lstStyle/>
                    <a:p>
                      <a:pPr marL="171450" indent="-171450" algn="ctr">
                        <a:buFont typeface="Arial" panose="020B0604020202020204" pitchFamily="34" charset="0"/>
                        <a:buChar char="•"/>
                      </a:pPr>
                      <a:r>
                        <a:rPr lang="pl-PL" sz="1200" b="0" dirty="0" smtClean="0">
                          <a:latin typeface="Barlow" panose="020B0604020202020204" charset="-18"/>
                        </a:rPr>
                        <a:t>popis potrebnih dokumenata koji su uvjet za upis u pojedini program obrazovanja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hr-HR" sz="1200" b="0" dirty="0" smtClean="0">
                          <a:latin typeface="Barlow" panose="020B0604020202020204" charset="-18"/>
                        </a:rPr>
                        <a:t>ostale kriterije i uvjete upisa koji se utvrđuju u skladu s ovom Odlukom i Pravilnikom o elementima i kriterijima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5406427"/>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datume provođenja dodatnih ispita i provjera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točan naziv programa obrazovanja za vezane obrte i </a:t>
                      </a:r>
                      <a:r>
                        <a:rPr lang="pl-PL" sz="1200" b="0" smtClean="0">
                          <a:latin typeface="Barlow" panose="020B0604020202020204" charset="-18"/>
                        </a:rPr>
                        <a:t>oznaku </a:t>
                      </a:r>
                      <a:r>
                        <a:rPr lang="pl-PL" sz="1200" b="0" smtClean="0">
                          <a:latin typeface="Barlow" panose="020B0604020202020204" charset="-18"/>
                        </a:rPr>
                        <a:t>»IG« </a:t>
                      </a:r>
                      <a:r>
                        <a:rPr lang="pl-PL" sz="1200" b="0" dirty="0" smtClean="0">
                          <a:latin typeface="Barlow" panose="020B0604020202020204" charset="-18"/>
                        </a:rPr>
                        <a:t>uz programe obrazovanja za vezane obrte</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04088172"/>
                  </a:ext>
                </a:extLst>
              </a:tr>
            </a:tbl>
          </a:graphicData>
        </a:graphic>
      </p:graphicFrame>
    </p:spTree>
    <p:extLst>
      <p:ext uri="{BB962C8B-B14F-4D97-AF65-F5344CB8AC3E}">
        <p14:creationId xmlns:p14="http://schemas.microsoft.com/office/powerpoint/2010/main" val="3796560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B7A73B1-001F-4F7F-B0FF-D1AA4209573E}"/>
              </a:ext>
            </a:extLst>
          </p:cNvPr>
          <p:cNvSpPr>
            <a:spLocks noGrp="1"/>
          </p:cNvSpPr>
          <p:nvPr>
            <p:ph type="body" idx="1"/>
          </p:nvPr>
        </p:nvSpPr>
        <p:spPr>
          <a:xfrm>
            <a:off x="258618" y="1169629"/>
            <a:ext cx="8599055" cy="3715395"/>
          </a:xfrm>
        </p:spPr>
        <p:txBody>
          <a:bodyPr/>
          <a:lstStyle/>
          <a:p>
            <a:r>
              <a:rPr lang="hr-HR" sz="1300" dirty="0">
                <a:effectLst>
                  <a:outerShdw blurRad="38100" dist="38100" dir="2700000" algn="tl">
                    <a:srgbClr val="000000">
                      <a:alpha val="43137"/>
                    </a:srgbClr>
                  </a:outerShdw>
                </a:effectLst>
              </a:rPr>
              <a:t>Nakon </a:t>
            </a:r>
            <a:r>
              <a:rPr lang="hr-HR" sz="1300" b="1" dirty="0">
                <a:effectLst>
                  <a:outerShdw blurRad="38100" dist="38100" dir="2700000" algn="tl">
                    <a:srgbClr val="000000">
                      <a:alpha val="43137"/>
                    </a:srgbClr>
                  </a:outerShdw>
                </a:effectLst>
              </a:rPr>
              <a:t>objave konačnih ljestvica </a:t>
            </a:r>
            <a:r>
              <a:rPr lang="hr-HR" sz="1300" dirty="0">
                <a:effectLst>
                  <a:outerShdw blurRad="38100" dist="38100" dir="2700000" algn="tl">
                    <a:srgbClr val="000000">
                      <a:alpha val="43137"/>
                    </a:srgbClr>
                  </a:outerShdw>
                </a:effectLst>
              </a:rPr>
              <a:t>na kartici </a:t>
            </a:r>
            <a:r>
              <a:rPr lang="hr-HR" sz="1300" b="1" dirty="0">
                <a:effectLst>
                  <a:outerShdw blurRad="38100" dist="38100" dir="2700000" algn="tl">
                    <a:srgbClr val="000000">
                      <a:alpha val="43137"/>
                    </a:srgbClr>
                  </a:outerShdw>
                </a:effectLst>
              </a:rPr>
              <a:t>MOJI REZULTATI </a:t>
            </a:r>
            <a:r>
              <a:rPr lang="hr-HR" sz="1300" dirty="0">
                <a:effectLst>
                  <a:outerShdw blurRad="38100" dist="38100" dir="2700000" algn="tl">
                    <a:srgbClr val="000000">
                      <a:alpha val="43137"/>
                    </a:srgbClr>
                  </a:outerShdw>
                </a:effectLst>
              </a:rPr>
              <a:t>prikazat će se </a:t>
            </a:r>
            <a:r>
              <a:rPr lang="hr-HR" sz="1300" b="1" dirty="0">
                <a:effectLst>
                  <a:outerShdw blurRad="38100" dist="38100" dir="2700000" algn="tl">
                    <a:srgbClr val="000000">
                      <a:alpha val="43137"/>
                    </a:srgbClr>
                  </a:outerShdw>
                </a:effectLst>
              </a:rPr>
              <a:t>gumb</a:t>
            </a:r>
            <a:r>
              <a:rPr lang="hr-HR" sz="1300" dirty="0">
                <a:effectLst>
                  <a:outerShdw blurRad="38100" dist="38100" dir="2700000" algn="tl">
                    <a:srgbClr val="000000">
                      <a:alpha val="43137"/>
                    </a:srgbClr>
                  </a:outerShdw>
                </a:effectLst>
              </a:rPr>
              <a:t> </a:t>
            </a:r>
            <a:r>
              <a:rPr lang="hr-HR" sz="1300" b="1" dirty="0">
                <a:effectLst>
                  <a:outerShdw blurRad="38100" dist="38100" dir="2700000" algn="tl">
                    <a:srgbClr val="000000">
                      <a:alpha val="43137"/>
                    </a:srgbClr>
                  </a:outerShdw>
                </a:effectLst>
              </a:rPr>
              <a:t>s poveznicama </a:t>
            </a:r>
            <a:r>
              <a:rPr lang="hr-HR" sz="1300" b="1" dirty="0">
                <a:solidFill>
                  <a:schemeClr val="accent4">
                    <a:lumMod val="75000"/>
                  </a:schemeClr>
                </a:solidFill>
                <a:effectLst>
                  <a:outerShdw blurRad="38100" dist="38100" dir="2700000" algn="tl">
                    <a:srgbClr val="000000">
                      <a:alpha val="43137"/>
                    </a:srgbClr>
                  </a:outerShdw>
                </a:effectLst>
              </a:rPr>
              <a:t>UPISNICA</a:t>
            </a:r>
            <a:r>
              <a:rPr lang="hr-HR" sz="1300" b="1" dirty="0">
                <a:effectLst>
                  <a:outerShdw blurRad="38100" dist="38100" dir="2700000" algn="tl">
                    <a:srgbClr val="000000">
                      <a:alpha val="43137"/>
                    </a:srgbClr>
                  </a:outerShdw>
                </a:effectLst>
              </a:rPr>
              <a:t> </a:t>
            </a:r>
            <a:r>
              <a:rPr lang="hr-HR" sz="1300" dirty="0">
                <a:effectLst>
                  <a:outerShdw blurRad="38100" dist="38100" dir="2700000" algn="tl">
                    <a:srgbClr val="000000">
                      <a:alpha val="43137"/>
                    </a:srgbClr>
                  </a:outerShdw>
                </a:effectLst>
              </a:rPr>
              <a:t>i </a:t>
            </a:r>
            <a:r>
              <a:rPr lang="hr-HR" sz="1300" b="1" dirty="0">
                <a:solidFill>
                  <a:schemeClr val="accent4">
                    <a:lumMod val="75000"/>
                  </a:schemeClr>
                </a:solidFill>
                <a:effectLst>
                  <a:outerShdw blurRad="38100" dist="38100" dir="2700000" algn="tl">
                    <a:srgbClr val="000000">
                      <a:alpha val="43137"/>
                    </a:srgbClr>
                  </a:outerShdw>
                </a:effectLst>
              </a:rPr>
              <a:t>POSEBNI UVJETI UPISA</a:t>
            </a:r>
            <a:r>
              <a:rPr lang="hr-HR" sz="1300" b="1"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Klikom na gumb </a:t>
            </a:r>
            <a:r>
              <a:rPr lang="hr-HR" sz="1300" b="1" dirty="0">
                <a:effectLst>
                  <a:outerShdw blurRad="38100" dist="38100" dir="2700000" algn="tl">
                    <a:srgbClr val="000000">
                      <a:alpha val="43137"/>
                    </a:srgbClr>
                  </a:outerShdw>
                </a:effectLst>
              </a:rPr>
              <a:t>UPISNICA</a:t>
            </a:r>
            <a:r>
              <a:rPr lang="hr-HR" sz="1300" dirty="0">
                <a:effectLst>
                  <a:outerShdw blurRad="38100" dist="38100" dir="2700000" algn="tl">
                    <a:srgbClr val="000000">
                      <a:alpha val="43137"/>
                    </a:srgbClr>
                  </a:outerShdw>
                </a:effectLst>
              </a:rPr>
              <a:t> otvorit će se </a:t>
            </a:r>
            <a:r>
              <a:rPr lang="hr-HR" sz="1300" b="1" dirty="0">
                <a:effectLst>
                  <a:outerShdw blurRad="38100" dist="38100" dir="2700000" algn="tl">
                    <a:srgbClr val="000000">
                      <a:alpha val="43137"/>
                    </a:srgbClr>
                  </a:outerShdw>
                </a:effectLst>
              </a:rPr>
              <a:t>obrazac upisnice </a:t>
            </a:r>
            <a:r>
              <a:rPr lang="hr-HR" sz="1300" dirty="0">
                <a:effectLst>
                  <a:outerShdw blurRad="38100" dist="38100" dir="2700000" algn="tl">
                    <a:srgbClr val="000000">
                      <a:alpha val="43137"/>
                    </a:srgbClr>
                  </a:outerShdw>
                </a:effectLst>
              </a:rPr>
              <a:t>te je korisnik može </a:t>
            </a:r>
            <a:r>
              <a:rPr lang="hr-HR" sz="1300" b="1" dirty="0">
                <a:effectLst>
                  <a:outerShdw blurRad="38100" dist="38100" dir="2700000" algn="tl">
                    <a:srgbClr val="000000">
                      <a:alpha val="43137"/>
                    </a:srgbClr>
                  </a:outerShdw>
                </a:effectLst>
              </a:rPr>
              <a:t>ispisati klikom na ikonu </a:t>
            </a:r>
            <a:r>
              <a:rPr lang="hr-HR" sz="1300" dirty="0">
                <a:effectLst>
                  <a:outerShdw blurRad="38100" dist="38100" dir="2700000" algn="tl">
                    <a:srgbClr val="000000">
                      <a:alpha val="43137"/>
                    </a:srgbClr>
                  </a:outerShdw>
                </a:effectLst>
              </a:rPr>
              <a:t>za </a:t>
            </a:r>
            <a:r>
              <a:rPr lang="hr-HR" sz="1300" b="1" dirty="0">
                <a:effectLst>
                  <a:outerShdw blurRad="38100" dist="38100" dir="2700000" algn="tl">
                    <a:srgbClr val="000000">
                      <a:alpha val="43137"/>
                    </a:srgbClr>
                  </a:outerShdw>
                </a:effectLst>
              </a:rPr>
              <a:t>ispis dokumenta</a:t>
            </a:r>
            <a:r>
              <a:rPr lang="hr-HR" sz="1300" dirty="0">
                <a:effectLst>
                  <a:outerShdw blurRad="38100" dist="38100" dir="2700000" algn="tl">
                    <a:srgbClr val="000000">
                      <a:alpha val="43137"/>
                    </a:srgbClr>
                  </a:outerShdw>
                </a:effectLst>
              </a:rPr>
              <a:t>.</a:t>
            </a:r>
          </a:p>
          <a:p>
            <a:r>
              <a:rPr lang="hr-HR" sz="1300" b="1" dirty="0">
                <a:solidFill>
                  <a:srgbClr val="FF0000"/>
                </a:solidFill>
                <a:effectLst>
                  <a:outerShdw blurRad="38100" dist="38100" dir="2700000" algn="tl">
                    <a:srgbClr val="000000">
                      <a:alpha val="43137"/>
                    </a:srgbClr>
                  </a:outerShdw>
                </a:effectLst>
              </a:rPr>
              <a:t>UPISNICU</a:t>
            </a:r>
            <a:r>
              <a:rPr lang="hr-HR" sz="1300" dirty="0">
                <a:solidFill>
                  <a:srgbClr val="FF0000"/>
                </a:solidFill>
                <a:effectLst>
                  <a:outerShdw blurRad="38100" dist="38100" dir="2700000" algn="tl">
                    <a:srgbClr val="000000">
                      <a:alpha val="43137"/>
                    </a:srgbClr>
                  </a:outerShdw>
                </a:effectLst>
              </a:rPr>
              <a:t> </a:t>
            </a:r>
            <a:r>
              <a:rPr lang="hr-HR" sz="1300" b="1" dirty="0">
                <a:solidFill>
                  <a:srgbClr val="FF0000"/>
                </a:solidFill>
                <a:effectLst>
                  <a:outerShdw blurRad="38100" dist="38100" dir="2700000" algn="tl">
                    <a:srgbClr val="000000">
                      <a:alpha val="43137"/>
                    </a:srgbClr>
                  </a:outerShdw>
                </a:effectLst>
              </a:rPr>
              <a:t>potpisuju korisnik i roditelj/ili skrbnik</a:t>
            </a:r>
            <a:r>
              <a:rPr lang="hr-HR" sz="1300" dirty="0">
                <a:solidFill>
                  <a:srgbClr val="FF0000"/>
                </a:solidFill>
                <a:effectLst>
                  <a:outerShdw blurRad="38100" dist="38100" dir="2700000" algn="tl">
                    <a:srgbClr val="000000">
                      <a:alpha val="43137"/>
                    </a:srgbClr>
                  </a:outerShdw>
                </a:effectLst>
              </a:rPr>
              <a:t>.</a:t>
            </a:r>
          </a:p>
          <a:p>
            <a:r>
              <a:rPr lang="hr-HR" sz="1300" b="1" dirty="0">
                <a:solidFill>
                  <a:schemeClr val="accent4">
                    <a:lumMod val="75000"/>
                  </a:schemeClr>
                </a:solidFill>
                <a:effectLst>
                  <a:outerShdw blurRad="38100" dist="38100" dir="2700000" algn="tl">
                    <a:srgbClr val="000000">
                      <a:alpha val="43137"/>
                    </a:srgbClr>
                  </a:outerShdw>
                </a:effectLst>
              </a:rPr>
              <a:t>Potpisanu upisnicu </a:t>
            </a:r>
            <a:r>
              <a:rPr lang="hr-HR" sz="1300" dirty="0">
                <a:effectLst>
                  <a:outerShdw blurRad="38100" dist="38100" dir="2700000" algn="tl">
                    <a:srgbClr val="000000">
                      <a:alpha val="43137"/>
                    </a:srgbClr>
                  </a:outerShdw>
                </a:effectLst>
              </a:rPr>
              <a:t>korisnik </a:t>
            </a:r>
            <a:r>
              <a:rPr lang="hr-HR" sz="1300" b="1" dirty="0">
                <a:effectLst>
                  <a:outerShdw blurRad="38100" dist="38100" dir="2700000" algn="tl">
                    <a:srgbClr val="000000">
                      <a:alpha val="43137"/>
                    </a:srgbClr>
                  </a:outerShdw>
                </a:effectLst>
              </a:rPr>
              <a:t>može sam učitati u sustav </a:t>
            </a:r>
            <a:r>
              <a:rPr lang="hr-HR" sz="1300" dirty="0">
                <a:effectLst>
                  <a:outerShdw blurRad="38100" dist="38100" dir="2700000" algn="tl">
                    <a:srgbClr val="000000">
                      <a:alpha val="43137"/>
                    </a:srgbClr>
                  </a:outerShdw>
                </a:effectLst>
              </a:rPr>
              <a:t>ili </a:t>
            </a:r>
            <a:r>
              <a:rPr lang="hr-HR" sz="1300" b="1" dirty="0">
                <a:effectLst>
                  <a:outerShdw blurRad="38100" dist="38100" dir="2700000" algn="tl">
                    <a:srgbClr val="000000">
                      <a:alpha val="43137"/>
                    </a:srgbClr>
                  </a:outerShdw>
                </a:effectLst>
              </a:rPr>
              <a:t>dostaviti srednjoj školi</a:t>
            </a:r>
            <a:r>
              <a:rPr lang="hr-HR" sz="1300" dirty="0">
                <a:effectLst>
                  <a:outerShdw blurRad="38100" dist="38100" dir="2700000" algn="tl">
                    <a:srgbClr val="000000">
                      <a:alpha val="43137"/>
                    </a:srgbClr>
                  </a:outerShdw>
                </a:effectLst>
              </a:rPr>
              <a:t> u kojoj je ostvario pravo upisa koja će je učitati u </a:t>
            </a:r>
            <a:r>
              <a:rPr lang="hr-HR" sz="1300" dirty="0" smtClean="0">
                <a:effectLst>
                  <a:outerShdw blurRad="38100" dist="38100" dir="2700000" algn="tl">
                    <a:srgbClr val="000000">
                      <a:alpha val="43137"/>
                    </a:srgbClr>
                  </a:outerShdw>
                </a:effectLst>
              </a:rPr>
              <a:t>sustav → </a:t>
            </a:r>
            <a:r>
              <a:rPr lang="hr-HR" sz="1300" b="1" dirty="0" smtClean="0">
                <a:solidFill>
                  <a:schemeClr val="bg1">
                    <a:lumMod val="50000"/>
                  </a:schemeClr>
                </a:solidFill>
                <a:effectLst>
                  <a:outerShdw blurRad="38100" dist="38100" dir="2700000" algn="tl">
                    <a:srgbClr val="000000">
                      <a:alpha val="43137"/>
                    </a:srgbClr>
                  </a:outerShdw>
                </a:effectLst>
              </a:rPr>
              <a:t>OBAVEZNO!</a:t>
            </a:r>
            <a:endParaRPr lang="hr-HR" sz="1300" b="1" dirty="0">
              <a:solidFill>
                <a:schemeClr val="bg1">
                  <a:lumMod val="50000"/>
                </a:schemeClr>
              </a:solidFill>
              <a:effectLst>
                <a:outerShdw blurRad="38100" dist="38100" dir="2700000" algn="tl">
                  <a:srgbClr val="000000">
                    <a:alpha val="43137"/>
                  </a:srgbClr>
                </a:outerShdw>
              </a:effectLst>
            </a:endParaRPr>
          </a:p>
          <a:p>
            <a:r>
              <a:rPr lang="hr-HR" sz="1300" dirty="0">
                <a:effectLst>
                  <a:outerShdw blurRad="38100" dist="38100" dir="2700000" algn="tl">
                    <a:srgbClr val="000000">
                      <a:alpha val="43137"/>
                    </a:srgbClr>
                  </a:outerShdw>
                </a:effectLst>
              </a:rPr>
              <a:t>Korisnik će </a:t>
            </a:r>
            <a:r>
              <a:rPr lang="hr-HR" sz="1300" b="1" dirty="0">
                <a:effectLst>
                  <a:outerShdw blurRad="38100" dist="38100" dir="2700000" algn="tl">
                    <a:srgbClr val="000000">
                      <a:alpha val="43137"/>
                    </a:srgbClr>
                  </a:outerShdw>
                </a:effectLst>
              </a:rPr>
              <a:t>upisnicu učitati u sustav na kartici MOJI REZULTATI </a:t>
            </a:r>
            <a:r>
              <a:rPr lang="hr-HR" sz="1300" dirty="0">
                <a:effectLst>
                  <a:outerShdw blurRad="38100" dist="38100" dir="2700000" algn="tl">
                    <a:srgbClr val="000000">
                      <a:alpha val="43137"/>
                    </a:srgbClr>
                  </a:outerShdw>
                </a:effectLst>
              </a:rPr>
              <a:t>klikom na gumb </a:t>
            </a:r>
            <a:r>
              <a:rPr lang="hr-HR" sz="1300" b="1" dirty="0">
                <a:effectLst>
                  <a:outerShdw blurRad="38100" dist="38100" dir="2700000" algn="tl">
                    <a:srgbClr val="000000">
                      <a:alpha val="43137"/>
                    </a:srgbClr>
                  </a:outerShdw>
                </a:effectLst>
              </a:rPr>
              <a:t>Upisnica</a:t>
            </a:r>
            <a:r>
              <a:rPr lang="hr-HR" sz="1300" dirty="0">
                <a:effectLst>
                  <a:outerShdw blurRad="38100" dist="38100" dir="2700000" algn="tl">
                    <a:srgbClr val="000000">
                      <a:alpha val="43137"/>
                    </a:srgbClr>
                  </a:outerShdw>
                </a:effectLst>
              </a:rPr>
              <a:t> koji </a:t>
            </a:r>
            <a:r>
              <a:rPr lang="hr-HR" sz="1300" b="1" dirty="0">
                <a:effectLst>
                  <a:outerShdw blurRad="38100" dist="38100" dir="2700000" algn="tl">
                    <a:srgbClr val="000000">
                      <a:alpha val="43137"/>
                    </a:srgbClr>
                  </a:outerShdw>
                </a:effectLst>
              </a:rPr>
              <a:t>otvara prozor </a:t>
            </a:r>
            <a:r>
              <a:rPr lang="hr-HR" sz="1300" dirty="0">
                <a:effectLst>
                  <a:outerShdw blurRad="38100" dist="38100" dir="2700000" algn="tl">
                    <a:srgbClr val="000000">
                      <a:alpha val="43137"/>
                    </a:srgbClr>
                  </a:outerShdw>
                </a:effectLst>
              </a:rPr>
              <a:t>u kojemu se </a:t>
            </a:r>
            <a:r>
              <a:rPr lang="hr-HR" sz="1300" b="1" dirty="0">
                <a:effectLst>
                  <a:outerShdw blurRad="38100" dist="38100" dir="2700000" algn="tl">
                    <a:srgbClr val="000000">
                      <a:alpha val="43137"/>
                    </a:srgbClr>
                  </a:outerShdw>
                </a:effectLst>
              </a:rPr>
              <a:t>nalazi gumb UČITAJ </a:t>
            </a:r>
            <a:r>
              <a:rPr lang="hr-HR" sz="1300" dirty="0">
                <a:effectLst>
                  <a:outerShdw blurRad="38100" dist="38100" dir="2700000" algn="tl">
                    <a:srgbClr val="000000">
                      <a:alpha val="43137"/>
                    </a:srgbClr>
                  </a:outerShdw>
                </a:effectLst>
              </a:rPr>
              <a:t>te </a:t>
            </a:r>
            <a:r>
              <a:rPr lang="hr-HR" sz="1300" b="1" dirty="0">
                <a:effectLst>
                  <a:outerShdw blurRad="38100" dist="38100" dir="2700000" algn="tl">
                    <a:srgbClr val="000000">
                      <a:alpha val="43137"/>
                    </a:srgbClr>
                  </a:outerShdw>
                </a:effectLst>
              </a:rPr>
              <a:t>nakon učitavanja upisnice klikom na gumb SLANJE DATOTEKA </a:t>
            </a:r>
            <a:r>
              <a:rPr lang="hr-HR" sz="1300" dirty="0">
                <a:effectLst>
                  <a:outerShdw blurRad="38100" dist="38100" dir="2700000" algn="tl">
                    <a:srgbClr val="000000">
                      <a:alpha val="43137"/>
                    </a:srgbClr>
                  </a:outerShdw>
                </a:effectLst>
              </a:rPr>
              <a:t>kako bi je na svome sučelju </a:t>
            </a:r>
            <a:r>
              <a:rPr lang="hr-HR" sz="1300" b="1" dirty="0">
                <a:effectLst>
                  <a:outerShdw blurRad="38100" dist="38100" dir="2700000" algn="tl">
                    <a:srgbClr val="000000">
                      <a:alpha val="43137"/>
                    </a:srgbClr>
                  </a:outerShdw>
                </a:effectLst>
              </a:rPr>
              <a:t>vidjelo i prihvatilo upisno povjerenstvo srednje škole</a:t>
            </a:r>
            <a:r>
              <a:rPr lang="hr-HR" sz="1300" dirty="0">
                <a:effectLst>
                  <a:outerShdw blurRad="38100" dist="38100" dir="2700000" algn="tl">
                    <a:srgbClr val="000000">
                      <a:alpha val="43137"/>
                    </a:srgbClr>
                  </a:outerShdw>
                </a:effectLst>
              </a:rPr>
              <a:t>. </a:t>
            </a:r>
          </a:p>
          <a:p>
            <a:r>
              <a:rPr lang="hr-HR" sz="1300" dirty="0">
                <a:effectLst>
                  <a:outerShdw blurRad="38100" dist="38100" dir="2700000" algn="tl">
                    <a:srgbClr val="000000">
                      <a:alpha val="43137"/>
                    </a:srgbClr>
                  </a:outerShdw>
                </a:effectLst>
              </a:rPr>
              <a:t>Korisnik upisnicu može učitati i </a:t>
            </a:r>
            <a:r>
              <a:rPr lang="hr-HR" sz="1300" b="1" dirty="0">
                <a:effectLst>
                  <a:outerShdw blurRad="38100" dist="38100" dir="2700000" algn="tl">
                    <a:srgbClr val="000000">
                      <a:alpha val="43137"/>
                    </a:srgbClr>
                  </a:outerShdw>
                </a:effectLst>
              </a:rPr>
              <a:t>putem mobitela </a:t>
            </a:r>
            <a:r>
              <a:rPr lang="hr-HR" sz="1300" dirty="0">
                <a:effectLst>
                  <a:outerShdw blurRad="38100" dist="38100" dir="2700000" algn="tl">
                    <a:srgbClr val="000000">
                      <a:alpha val="43137"/>
                    </a:srgbClr>
                  </a:outerShdw>
                </a:effectLst>
              </a:rPr>
              <a:t>te postupkom </a:t>
            </a:r>
            <a:r>
              <a:rPr lang="hr-HR" sz="1300" i="1" dirty="0">
                <a:effectLst>
                  <a:outerShdw blurRad="38100" dist="38100" dir="2700000" algn="tl">
                    <a:srgbClr val="000000">
                      <a:alpha val="43137"/>
                    </a:srgbClr>
                  </a:outerShdw>
                </a:effectLst>
              </a:rPr>
              <a:t>drag </a:t>
            </a:r>
            <a:r>
              <a:rPr lang="hr-HR" sz="1300" i="1" dirty="0" err="1">
                <a:effectLst>
                  <a:outerShdw blurRad="38100" dist="38100" dir="2700000" algn="tl">
                    <a:srgbClr val="000000">
                      <a:alpha val="43137"/>
                    </a:srgbClr>
                  </a:outerShdw>
                </a:effectLst>
              </a:rPr>
              <a:t>and</a:t>
            </a:r>
            <a:r>
              <a:rPr lang="hr-HR" sz="1300" i="1" dirty="0">
                <a:effectLst>
                  <a:outerShdw blurRad="38100" dist="38100" dir="2700000" algn="tl">
                    <a:srgbClr val="000000">
                      <a:alpha val="43137"/>
                    </a:srgbClr>
                  </a:outerShdw>
                </a:effectLst>
              </a:rPr>
              <a:t> drop </a:t>
            </a:r>
            <a:r>
              <a:rPr lang="hr-HR" sz="1300" dirty="0">
                <a:effectLst>
                  <a:outerShdw blurRad="38100" dist="38100" dir="2700000" algn="tl">
                    <a:srgbClr val="000000">
                      <a:alpha val="43137"/>
                    </a:srgbClr>
                  </a:outerShdw>
                </a:effectLst>
              </a:rPr>
              <a:t>(povuci i ispusti) </a:t>
            </a:r>
            <a:r>
              <a:rPr lang="hr-HR" sz="1300" dirty="0" smtClean="0">
                <a:effectLst>
                  <a:outerShdw blurRad="38100" dist="38100" dir="2700000" algn="tl">
                    <a:srgbClr val="000000">
                      <a:alpha val="43137"/>
                    </a:srgbClr>
                  </a:outerShdw>
                </a:effectLst>
              </a:rPr>
              <a:t>.</a:t>
            </a:r>
            <a:endParaRPr lang="hr-HR" sz="1300" dirty="0">
              <a:effectLst>
                <a:outerShdw blurRad="38100" dist="38100" dir="2700000" algn="tl">
                  <a:srgbClr val="000000">
                    <a:alpha val="43137"/>
                  </a:srgbClr>
                </a:outerShdw>
              </a:effectLst>
            </a:endParaRPr>
          </a:p>
          <a:p>
            <a:r>
              <a:rPr lang="hr-HR" sz="1300" dirty="0">
                <a:effectLst>
                  <a:outerShdw blurRad="38100" dist="38100" dir="2700000" algn="tl">
                    <a:srgbClr val="000000">
                      <a:alpha val="43137"/>
                    </a:srgbClr>
                  </a:outerShdw>
                </a:effectLst>
              </a:rPr>
              <a:t>Nakon što korisnik </a:t>
            </a:r>
            <a:r>
              <a:rPr lang="hr-HR" sz="1300" b="1" dirty="0">
                <a:effectLst>
                  <a:outerShdw blurRad="38100" dist="38100" dir="2700000" algn="tl">
                    <a:srgbClr val="000000">
                      <a:alpha val="43137"/>
                    </a:srgbClr>
                  </a:outerShdw>
                </a:effectLst>
              </a:rPr>
              <a:t>učita i pošalje upisnicu </a:t>
            </a:r>
            <a:r>
              <a:rPr lang="hr-HR" sz="1300" dirty="0">
                <a:effectLst>
                  <a:outerShdw blurRad="38100" dist="38100" dir="2700000" algn="tl">
                    <a:srgbClr val="000000">
                      <a:alpha val="43137"/>
                    </a:srgbClr>
                  </a:outerShdw>
                </a:effectLst>
              </a:rPr>
              <a:t>na </a:t>
            </a:r>
            <a:r>
              <a:rPr lang="hr-HR" sz="1300" b="1" dirty="0">
                <a:effectLst>
                  <a:outerShdw blurRad="38100" dist="38100" dir="2700000" algn="tl">
                    <a:srgbClr val="000000">
                      <a:alpha val="43137"/>
                    </a:srgbClr>
                  </a:outerShdw>
                </a:effectLst>
              </a:rPr>
              <a:t>kartici Moji rezultati pojavit će mu se trenutačni status učitane upisnice.</a:t>
            </a:r>
          </a:p>
          <a:p>
            <a:r>
              <a:rPr lang="hr-HR" sz="1300" dirty="0">
                <a:effectLst>
                  <a:outerShdw blurRad="38100" dist="38100" dir="2700000" algn="tl">
                    <a:srgbClr val="000000">
                      <a:alpha val="43137"/>
                    </a:srgbClr>
                  </a:outerShdw>
                </a:effectLst>
              </a:rPr>
              <a:t>Također, u slučaju da </a:t>
            </a:r>
            <a:r>
              <a:rPr lang="hr-HR" sz="1300" b="1" dirty="0">
                <a:solidFill>
                  <a:srgbClr val="FF0000"/>
                </a:solidFill>
                <a:effectLst>
                  <a:outerShdw blurRad="38100" dist="38100" dir="2700000" algn="tl">
                    <a:srgbClr val="000000">
                      <a:alpha val="43137"/>
                    </a:srgbClr>
                  </a:outerShdw>
                </a:effectLst>
              </a:rPr>
              <a:t>upisnica nije prihvaćena</a:t>
            </a:r>
            <a:r>
              <a:rPr lang="hr-HR" sz="1300" dirty="0">
                <a:solidFill>
                  <a:srgbClr val="FF0000"/>
                </a:solidFill>
                <a:effectLst>
                  <a:outerShdw blurRad="38100" dist="38100" dir="2700000" algn="tl">
                    <a:srgbClr val="000000">
                      <a:alpha val="43137"/>
                    </a:srgbClr>
                  </a:outerShdw>
                </a:effectLst>
              </a:rPr>
              <a:t>, </a:t>
            </a:r>
            <a:r>
              <a:rPr lang="hr-HR" sz="1300" dirty="0">
                <a:effectLst>
                  <a:outerShdw blurRad="38100" dist="38100" dir="2700000" algn="tl">
                    <a:srgbClr val="000000">
                      <a:alpha val="43137"/>
                    </a:srgbClr>
                  </a:outerShdw>
                </a:effectLst>
              </a:rPr>
              <a:t>ovdje će se </a:t>
            </a:r>
            <a:r>
              <a:rPr lang="hr-HR" sz="1300" b="1" dirty="0">
                <a:effectLst>
                  <a:outerShdw blurRad="38100" dist="38100" dir="2700000" algn="tl">
                    <a:srgbClr val="000000">
                      <a:alpha val="43137"/>
                    </a:srgbClr>
                  </a:outerShdw>
                </a:effectLst>
              </a:rPr>
              <a:t>prikazati i napomena s razlogom neprihvaćanja upisnice te korisnik ima mogućnost ponovno učitati upisnicu u sustav</a:t>
            </a:r>
            <a:r>
              <a:rPr lang="hr-HR" sz="1300"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Ovaj </a:t>
            </a:r>
            <a:r>
              <a:rPr lang="hr-HR" sz="1300" b="1" dirty="0">
                <a:effectLst>
                  <a:outerShdw blurRad="38100" dist="38100" dir="2700000" algn="tl">
                    <a:srgbClr val="000000">
                      <a:alpha val="43137"/>
                    </a:srgbClr>
                  </a:outerShdw>
                </a:effectLst>
              </a:rPr>
              <a:t>postupak može se ponavljati </a:t>
            </a:r>
            <a:r>
              <a:rPr lang="hr-HR" sz="1300" dirty="0">
                <a:effectLst>
                  <a:outerShdw blurRad="38100" dist="38100" dir="2700000" algn="tl">
                    <a:srgbClr val="000000">
                      <a:alpha val="43137"/>
                    </a:srgbClr>
                  </a:outerShdw>
                </a:effectLst>
              </a:rPr>
              <a:t>sve dok status upisnice ne bude </a:t>
            </a:r>
            <a:r>
              <a:rPr lang="hr-HR" sz="1300" b="1" i="1" dirty="0">
                <a:effectLst>
                  <a:outerShdw blurRad="38100" dist="38100" dir="2700000" algn="tl">
                    <a:srgbClr val="000000">
                      <a:alpha val="43137"/>
                    </a:srgbClr>
                  </a:outerShdw>
                </a:effectLst>
              </a:rPr>
              <a:t>Prihvaćeno</a:t>
            </a:r>
            <a:r>
              <a:rPr lang="hr-HR" sz="1300"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Klikom na gumb s poveznicom </a:t>
            </a:r>
            <a:r>
              <a:rPr lang="hr-HR" sz="1300" b="1" dirty="0">
                <a:solidFill>
                  <a:schemeClr val="accent4">
                    <a:lumMod val="75000"/>
                  </a:schemeClr>
                </a:solidFill>
                <a:effectLst>
                  <a:outerShdw blurRad="38100" dist="38100" dir="2700000" algn="tl">
                    <a:srgbClr val="000000">
                      <a:alpha val="43137"/>
                    </a:srgbClr>
                  </a:outerShdw>
                </a:effectLst>
              </a:rPr>
              <a:t>Posebni uvjeti </a:t>
            </a:r>
            <a:r>
              <a:rPr lang="hr-HR" sz="1300" dirty="0">
                <a:effectLst>
                  <a:outerShdw blurRad="38100" dist="38100" dir="2700000" algn="tl">
                    <a:srgbClr val="000000">
                      <a:alpha val="43137"/>
                    </a:srgbClr>
                  </a:outerShdw>
                </a:effectLst>
              </a:rPr>
              <a:t>upisa korisnik će </a:t>
            </a:r>
            <a:r>
              <a:rPr lang="hr-HR" sz="1300" b="1" dirty="0">
                <a:effectLst>
                  <a:outerShdw blurRad="38100" dist="38100" dir="2700000" algn="tl">
                    <a:srgbClr val="000000">
                      <a:alpha val="43137"/>
                    </a:srgbClr>
                  </a:outerShdw>
                </a:effectLst>
              </a:rPr>
              <a:t>učitati ostalu dokumentaciju </a:t>
            </a:r>
            <a:r>
              <a:rPr lang="hr-HR" sz="1300" dirty="0">
                <a:effectLst>
                  <a:outerShdw blurRad="38100" dist="38100" dir="2700000" algn="tl">
                    <a:srgbClr val="000000">
                      <a:alpha val="43137"/>
                    </a:srgbClr>
                  </a:outerShdw>
                </a:effectLst>
              </a:rPr>
              <a:t>potrebnu za upis (</a:t>
            </a:r>
            <a:r>
              <a:rPr lang="hr-HR" sz="1300" b="1" i="1" dirty="0">
                <a:effectLst>
                  <a:outerShdw blurRad="38100" dist="38100" dir="2700000" algn="tl">
                    <a:srgbClr val="000000">
                      <a:alpha val="43137"/>
                    </a:srgbClr>
                  </a:outerShdw>
                </a:effectLst>
              </a:rPr>
              <a:t>liječničku potvrdu, ugovor o naukovanju </a:t>
            </a:r>
            <a:r>
              <a:rPr lang="hr-HR" sz="1300" dirty="0">
                <a:effectLst>
                  <a:outerShdw blurRad="38100" dist="38100" dir="2700000" algn="tl">
                    <a:srgbClr val="000000">
                      <a:alpha val="43137"/>
                    </a:srgbClr>
                  </a:outerShdw>
                </a:effectLst>
              </a:rPr>
              <a:t>itd.)  </a:t>
            </a:r>
            <a:r>
              <a:rPr lang="hr-HR" sz="1300" dirty="0" smtClean="0">
                <a:effectLst>
                  <a:outerShdw blurRad="38100" dist="38100" dir="2700000" algn="tl">
                    <a:srgbClr val="000000">
                      <a:alpha val="43137"/>
                    </a:srgbClr>
                  </a:outerShdw>
                </a:effectLst>
              </a:rPr>
              <a:t>→ </a:t>
            </a:r>
            <a:r>
              <a:rPr lang="hr-HR" sz="1300" b="1" dirty="0" smtClean="0">
                <a:solidFill>
                  <a:schemeClr val="bg1">
                    <a:lumMod val="50000"/>
                  </a:schemeClr>
                </a:solidFill>
                <a:effectLst>
                  <a:outerShdw blurRad="38100" dist="38100" dir="2700000" algn="tl">
                    <a:srgbClr val="000000">
                      <a:alpha val="43137"/>
                    </a:srgbClr>
                  </a:outerShdw>
                </a:effectLst>
              </a:rPr>
              <a:t>OBAVEZNO!</a:t>
            </a:r>
            <a:endParaRPr lang="hr-HR" sz="1300" b="1" dirty="0">
              <a:solidFill>
                <a:schemeClr val="bg1">
                  <a:lumMod val="50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81471B9C-5FB3-4959-8971-78E4EE4476DC}"/>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Kartica „MOJI REZULTATI”</a:t>
            </a:r>
          </a:p>
        </p:txBody>
      </p:sp>
      <p:grpSp>
        <p:nvGrpSpPr>
          <p:cNvPr id="4" name="Google Shape;1830;p82">
            <a:extLst>
              <a:ext uri="{FF2B5EF4-FFF2-40B4-BE49-F238E27FC236}">
                <a16:creationId xmlns:a16="http://schemas.microsoft.com/office/drawing/2014/main" id="{35FA112E-4E7D-4E19-B592-49E2029C2E8B}"/>
              </a:ext>
            </a:extLst>
          </p:cNvPr>
          <p:cNvGrpSpPr/>
          <p:nvPr/>
        </p:nvGrpSpPr>
        <p:grpSpPr>
          <a:xfrm rot="-790651" flipH="1">
            <a:off x="2090245" y="223796"/>
            <a:ext cx="998591" cy="514276"/>
            <a:chOff x="1255637" y="720502"/>
            <a:chExt cx="761125" cy="522000"/>
          </a:xfrm>
        </p:grpSpPr>
        <p:sp>
          <p:nvSpPr>
            <p:cNvPr id="5" name="Google Shape;1831;p82">
              <a:extLst>
                <a:ext uri="{FF2B5EF4-FFF2-40B4-BE49-F238E27FC236}">
                  <a16:creationId xmlns:a16="http://schemas.microsoft.com/office/drawing/2014/main" id="{EC68191C-5F3C-41A0-A0F8-4B34E2A65099}"/>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2;p82">
              <a:extLst>
                <a:ext uri="{FF2B5EF4-FFF2-40B4-BE49-F238E27FC236}">
                  <a16:creationId xmlns:a16="http://schemas.microsoft.com/office/drawing/2014/main" id="{306144AA-FE6C-4116-BA97-CBA8ABDE17A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3;p82">
              <a:extLst>
                <a:ext uri="{FF2B5EF4-FFF2-40B4-BE49-F238E27FC236}">
                  <a16:creationId xmlns:a16="http://schemas.microsoft.com/office/drawing/2014/main" id="{FD1EFFDE-CEBB-4991-8ACE-AC21A1B057F5}"/>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4;p82">
              <a:extLst>
                <a:ext uri="{FF2B5EF4-FFF2-40B4-BE49-F238E27FC236}">
                  <a16:creationId xmlns:a16="http://schemas.microsoft.com/office/drawing/2014/main" id="{3A092864-FC4C-4442-B3FE-CFD431129B7E}"/>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5;p82">
              <a:extLst>
                <a:ext uri="{FF2B5EF4-FFF2-40B4-BE49-F238E27FC236}">
                  <a16:creationId xmlns:a16="http://schemas.microsoft.com/office/drawing/2014/main" id="{06AF06DF-AFEE-4833-BFBC-EF67086A1016}"/>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75456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30909" y="1069919"/>
            <a:ext cx="8608291" cy="3182400"/>
          </a:xfrm>
        </p:spPr>
        <p:txBody>
          <a:bodyPr/>
          <a:lstStyle/>
          <a:p>
            <a:r>
              <a:rPr lang="hr-HR" sz="1350" b="1" dirty="0" smtClean="0"/>
              <a:t>U svrhu dokazivanja ispunjavanja uvjeta za dodjelu dodatnih bodova</a:t>
            </a:r>
            <a:r>
              <a:rPr lang="hr-HR" sz="1350" b="1" dirty="0"/>
              <a:t>, roditelji se </a:t>
            </a:r>
            <a:r>
              <a:rPr lang="hr-HR" sz="1350" b="1" dirty="0" smtClean="0"/>
              <a:t>prijavljuju u sustav </a:t>
            </a:r>
            <a:r>
              <a:rPr lang="hr-HR" sz="1350" b="1" dirty="0"/>
              <a:t>kako bi dali privolu za provjeru podataka u </a:t>
            </a:r>
            <a:r>
              <a:rPr lang="hr-HR" sz="1350" b="1" dirty="0" smtClean="0"/>
              <a:t>drugim sustavima i to </a:t>
            </a:r>
            <a:r>
              <a:rPr lang="pt-BR" sz="1350" b="1" dirty="0" smtClean="0"/>
              <a:t>putem </a:t>
            </a:r>
            <a:r>
              <a:rPr lang="pt-BR" sz="1350" b="1" dirty="0"/>
              <a:t>poveznice Prijava preko NIAS</a:t>
            </a:r>
            <a:r>
              <a:rPr lang="pt-BR" sz="1350" b="1" dirty="0" smtClean="0"/>
              <a:t>.</a:t>
            </a:r>
            <a:endParaRPr lang="hr-HR" sz="1350" b="1" dirty="0" smtClean="0"/>
          </a:p>
          <a:p>
            <a:endParaRPr lang="hr-HR" dirty="0"/>
          </a:p>
        </p:txBody>
      </p:sp>
      <p:sp>
        <p:nvSpPr>
          <p:cNvPr id="3" name="Naslov 2"/>
          <p:cNvSpPr>
            <a:spLocks noGrp="1"/>
          </p:cNvSpPr>
          <p:nvPr>
            <p:ph type="title"/>
          </p:nvPr>
        </p:nvSpPr>
        <p:spPr>
          <a:xfrm>
            <a:off x="1181918" y="538985"/>
            <a:ext cx="6890100" cy="273000"/>
          </a:xfrm>
        </p:spPr>
        <p:txBody>
          <a:bodyPr/>
          <a:lstStyle/>
          <a:p>
            <a:r>
              <a:rPr lang="hr-HR" sz="2800" dirty="0" smtClean="0"/>
              <a:t>DAVANJE PRIVOLE RODITELJA ZA PROVJERU PODATAKA</a:t>
            </a:r>
            <a:endParaRPr lang="hr-HR" sz="2800" dirty="0"/>
          </a:p>
        </p:txBody>
      </p:sp>
      <p:pic>
        <p:nvPicPr>
          <p:cNvPr id="4" name="Slika 3"/>
          <p:cNvPicPr>
            <a:picLocks noChangeAspect="1"/>
          </p:cNvPicPr>
          <p:nvPr/>
        </p:nvPicPr>
        <p:blipFill>
          <a:blip r:embed="rId2"/>
          <a:stretch>
            <a:fillRect/>
          </a:stretch>
        </p:blipFill>
        <p:spPr>
          <a:xfrm>
            <a:off x="1626671" y="1634658"/>
            <a:ext cx="6309834" cy="3186723"/>
          </a:xfrm>
          <a:prstGeom prst="rect">
            <a:avLst/>
          </a:prstGeom>
        </p:spPr>
      </p:pic>
      <p:sp>
        <p:nvSpPr>
          <p:cNvPr id="5" name="Elipsa 4"/>
          <p:cNvSpPr/>
          <p:nvPr/>
        </p:nvSpPr>
        <p:spPr>
          <a:xfrm>
            <a:off x="4148897" y="3694545"/>
            <a:ext cx="1265382" cy="350981"/>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582668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126500" y="810791"/>
            <a:ext cx="6890100" cy="273000"/>
          </a:xfrm>
        </p:spPr>
        <p:txBody>
          <a:bodyPr/>
          <a:lstStyle/>
          <a:p>
            <a:r>
              <a:rPr lang="hr-HR" sz="1600" dirty="0"/>
              <a:t>Za korištenje sustava e-Građani roditelj treba imati važeću vjerodajnicu najmanje niske razine sigurnosti.</a:t>
            </a:r>
            <a:r>
              <a:rPr lang="hr-HR" dirty="0"/>
              <a:t/>
            </a:r>
            <a:br>
              <a:rPr lang="hr-HR" dirty="0"/>
            </a:br>
            <a:endParaRPr lang="hr-HR" dirty="0"/>
          </a:p>
        </p:txBody>
      </p:sp>
      <p:pic>
        <p:nvPicPr>
          <p:cNvPr id="4" name="Slika 3"/>
          <p:cNvPicPr>
            <a:picLocks noChangeAspect="1"/>
          </p:cNvPicPr>
          <p:nvPr/>
        </p:nvPicPr>
        <p:blipFill>
          <a:blip r:embed="rId2"/>
          <a:stretch>
            <a:fillRect/>
          </a:stretch>
        </p:blipFill>
        <p:spPr>
          <a:xfrm>
            <a:off x="854522" y="947291"/>
            <a:ext cx="7434055" cy="3885571"/>
          </a:xfrm>
          <a:prstGeom prst="rect">
            <a:avLst/>
          </a:prstGeom>
        </p:spPr>
      </p:pic>
      <p:sp>
        <p:nvSpPr>
          <p:cNvPr id="5" name="Elipsa 4"/>
          <p:cNvSpPr/>
          <p:nvPr/>
        </p:nvSpPr>
        <p:spPr>
          <a:xfrm>
            <a:off x="6797963" y="947291"/>
            <a:ext cx="748145" cy="292427"/>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10980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508499" y="551683"/>
            <a:ext cx="8127001" cy="4040134"/>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884219" cy="101831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Nakon prijave u sustav roditelju se na ekranu prikazuje kartica </a:t>
            </a:r>
            <a:r>
              <a:rPr lang="hr-HR" sz="1200" b="1" dirty="0" smtClean="0">
                <a:latin typeface="Barlow" panose="020B0604020202020204" charset="-18"/>
              </a:rPr>
              <a:t>Privole.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8" name="Elipsa 7"/>
          <p:cNvSpPr/>
          <p:nvPr/>
        </p:nvSpPr>
        <p:spPr>
          <a:xfrm>
            <a:off x="822036" y="1597891"/>
            <a:ext cx="628073" cy="29556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442282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a 7"/>
          <p:cNvSpPr/>
          <p:nvPr/>
        </p:nvSpPr>
        <p:spPr>
          <a:xfrm>
            <a:off x="822036" y="1597891"/>
            <a:ext cx="628073" cy="29556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a:ln>
                <a:noFill/>
              </a:ln>
              <a:solidFill>
                <a:srgbClr val="DAF7D9"/>
              </a:solidFill>
              <a:effectLst/>
              <a:uLnTx/>
              <a:uFillTx/>
              <a:latin typeface="Arial"/>
              <a:ea typeface="+mn-ea"/>
              <a:cs typeface="+mn-cs"/>
              <a:sym typeface="Arial"/>
            </a:endParaRPr>
          </a:p>
        </p:txBody>
      </p:sp>
      <p:pic>
        <p:nvPicPr>
          <p:cNvPr id="2" name="Slika 1"/>
          <p:cNvPicPr>
            <a:picLocks noChangeAspect="1"/>
          </p:cNvPicPr>
          <p:nvPr/>
        </p:nvPicPr>
        <p:blipFill>
          <a:blip r:embed="rId3"/>
          <a:stretch>
            <a:fillRect/>
          </a:stretch>
        </p:blipFill>
        <p:spPr>
          <a:xfrm>
            <a:off x="508499" y="593500"/>
            <a:ext cx="8127001" cy="3956500"/>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904067" cy="1388527"/>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Roditelj će privolu za provjeru podataka dati na način da klikne u potvrdni okvir u stupcu Privola kraj uvjeta za koji žele da se podaci </a:t>
            </a:r>
            <a:r>
              <a:rPr lang="hr-HR" sz="1200" b="1" dirty="0" smtClean="0">
                <a:latin typeface="Barlow" panose="020B0604020202020204" charset="-18"/>
              </a:rPr>
              <a:t>dohvate.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Strelica gore 2"/>
          <p:cNvSpPr/>
          <p:nvPr/>
        </p:nvSpPr>
        <p:spPr>
          <a:xfrm>
            <a:off x="4830618" y="2512291"/>
            <a:ext cx="240146" cy="43410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549245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25950"/>
            <a:ext cx="8127001" cy="4091600"/>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2005167" cy="158249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Nakon što roditelj klikne u naznačeni potvrdni okvir na dnu ekrana javlja se poruka Napravljene su izmjene, potrebno ih je pohraniti s dva gumba Pohrani i </a:t>
            </a:r>
            <a:r>
              <a:rPr lang="hr-HR" sz="1200" b="1" dirty="0" smtClean="0">
                <a:latin typeface="Barlow" panose="020B0604020202020204" charset="-18"/>
              </a:rPr>
              <a:t>Odbaci.</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Elipsa 2"/>
          <p:cNvSpPr/>
          <p:nvPr/>
        </p:nvSpPr>
        <p:spPr>
          <a:xfrm>
            <a:off x="6991927" y="4221018"/>
            <a:ext cx="1727200" cy="461818"/>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6980359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03433"/>
            <a:ext cx="8127001" cy="4136634"/>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2412067" cy="1748745"/>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Klikom na gumb Pohrani otvara se skočni prozor s porukom kojom se od roditelja još jednom traži da potvrdi da daje privolu za dohvaćanje podataka označenih </a:t>
            </a:r>
            <a:r>
              <a:rPr lang="hr-HR" sz="1200" b="1" dirty="0" smtClean="0">
                <a:latin typeface="Barlow" panose="020B0604020202020204" charset="-18"/>
              </a:rPr>
              <a:t>uvjeta, </a:t>
            </a:r>
            <a:r>
              <a:rPr lang="hr-HR" sz="1200" b="1" dirty="0">
                <a:latin typeface="Barlow" panose="020B0604020202020204" charset="-18"/>
              </a:rPr>
              <a:t>a klikom na gumb Da pokreće se dohvaćanje podataka.</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Elipsa 2"/>
          <p:cNvSpPr/>
          <p:nvPr/>
        </p:nvSpPr>
        <p:spPr>
          <a:xfrm>
            <a:off x="5375564" y="2835564"/>
            <a:ext cx="1080654" cy="22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551469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554681" y="705045"/>
            <a:ext cx="8127001" cy="4046567"/>
          </a:xfrm>
          <a:prstGeom prst="rect">
            <a:avLst/>
          </a:prstGeom>
        </p:spPr>
      </p:pic>
      <p:sp>
        <p:nvSpPr>
          <p:cNvPr id="6" name="Google Shape;685;p56">
            <a:extLst>
              <a:ext uri="{FF2B5EF4-FFF2-40B4-BE49-F238E27FC236}">
                <a16:creationId xmlns:a16="http://schemas.microsoft.com/office/drawing/2014/main" id="{1423C7CA-F5A3-47BE-A7CA-E39BA293788D}"/>
              </a:ext>
            </a:extLst>
          </p:cNvPr>
          <p:cNvSpPr/>
          <p:nvPr/>
        </p:nvSpPr>
        <p:spPr>
          <a:xfrm>
            <a:off x="3457641" y="70818"/>
            <a:ext cx="2703013" cy="1268455"/>
          </a:xfrm>
          <a:prstGeom prst="roundRect">
            <a:avLst>
              <a:gd name="adj" fmla="val 16667"/>
            </a:avLst>
          </a:prstGeom>
          <a:solidFill>
            <a:schemeClr val="accent3">
              <a:lumMod val="20000"/>
              <a:lumOff val="80000"/>
            </a:schemeClr>
          </a:solidFill>
          <a:ln>
            <a:noFill/>
          </a:ln>
        </p:spPr>
        <p:txBody>
          <a:bodyPr spcFirstLastPara="1" wrap="square" lIns="91425" tIns="91425" rIns="91425" bIns="91425" anchor="ctr" anchorCtr="0">
            <a:noAutofit/>
          </a:bodyPr>
          <a:lstStyle/>
          <a:p>
            <a:pPr lvl="0" algn="ctr"/>
            <a:r>
              <a:rPr lang="hr-HR" sz="1200" b="1" dirty="0" smtClean="0">
                <a:latin typeface="Barlow" panose="020B0604020202020204" charset="-18"/>
              </a:rPr>
              <a:t>U slučaju </a:t>
            </a:r>
            <a:r>
              <a:rPr lang="hr-HR" sz="1200" b="1" dirty="0">
                <a:latin typeface="Barlow" panose="020B0604020202020204" charset="-18"/>
              </a:rPr>
              <a:t>potrebe da roditelj u postupku davanja privole </a:t>
            </a:r>
            <a:r>
              <a:rPr lang="hr-HR" sz="1200" b="1" dirty="0" smtClean="0">
                <a:latin typeface="Barlow" panose="020B0604020202020204" charset="-18"/>
              </a:rPr>
              <a:t>unese </a:t>
            </a:r>
            <a:r>
              <a:rPr lang="hr-HR" sz="1200" b="1" dirty="0">
                <a:latin typeface="Barlow" panose="020B0604020202020204" charset="-18"/>
              </a:rPr>
              <a:t>dodatne podatke u sustav (npr. </a:t>
            </a:r>
            <a:r>
              <a:rPr lang="hr-HR" sz="1200" b="1" dirty="0" smtClean="0">
                <a:latin typeface="Barlow" panose="020B0604020202020204" charset="-18"/>
              </a:rPr>
              <a:t>OIB-ovi), </a:t>
            </a:r>
            <a:r>
              <a:rPr lang="hr-HR" sz="1200" b="1" dirty="0">
                <a:latin typeface="Barlow" panose="020B0604020202020204" charset="-18"/>
              </a:rPr>
              <a:t>na dnu popisa uvjeta otvorit će se polja u koji će moći upisati dodatne </a:t>
            </a:r>
            <a:r>
              <a:rPr lang="hr-HR" sz="1200" b="1" dirty="0" smtClean="0">
                <a:latin typeface="Barlow" panose="020B0604020202020204" charset="-18"/>
              </a:rPr>
              <a:t>podatke.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5" name="Strelica gore 4"/>
          <p:cNvSpPr/>
          <p:nvPr/>
        </p:nvSpPr>
        <p:spPr>
          <a:xfrm>
            <a:off x="2650836" y="3315855"/>
            <a:ext cx="277091" cy="508000"/>
          </a:xfrm>
          <a:prstGeom prst="upArrow">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Strelica gore 8"/>
          <p:cNvSpPr/>
          <p:nvPr/>
        </p:nvSpPr>
        <p:spPr>
          <a:xfrm>
            <a:off x="5717309" y="2728328"/>
            <a:ext cx="286327" cy="504399"/>
          </a:xfrm>
          <a:prstGeom prst="up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884219" cy="101831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U stupcu Napomena moguće je vidjeti trenutačni status </a:t>
            </a:r>
            <a:r>
              <a:rPr lang="hr-HR" sz="1200" b="1" dirty="0" smtClean="0">
                <a:latin typeface="Barlow" panose="020B0604020202020204" charset="-18"/>
              </a:rPr>
              <a:t>dohvaćanja.</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Tree>
    <p:extLst>
      <p:ext uri="{BB962C8B-B14F-4D97-AF65-F5344CB8AC3E}">
        <p14:creationId xmlns:p14="http://schemas.microsoft.com/office/powerpoint/2010/main" val="40786891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UKRATKO O MODULARNOJ NASTAVI</a:t>
            </a:r>
            <a:endParaRPr lang="hr-HR" dirty="0"/>
          </a:p>
        </p:txBody>
      </p:sp>
    </p:spTree>
    <p:extLst>
      <p:ext uri="{BB962C8B-B14F-4D97-AF65-F5344CB8AC3E}">
        <p14:creationId xmlns:p14="http://schemas.microsoft.com/office/powerpoint/2010/main" val="1163147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sz="1400" dirty="0" smtClean="0"/>
              <a:t>Najavljeno je frontalno uvođenje modularne nastave </a:t>
            </a:r>
            <a:r>
              <a:rPr lang="hr-HR" sz="1400" dirty="0"/>
              <a:t>u školskoj godini 2025</a:t>
            </a:r>
            <a:r>
              <a:rPr lang="hr-HR" sz="1400" dirty="0" smtClean="0"/>
              <a:t>./2026.</a:t>
            </a:r>
          </a:p>
          <a:p>
            <a:r>
              <a:rPr lang="hr-HR" sz="1400" dirty="0" smtClean="0"/>
              <a:t>Neće </a:t>
            </a:r>
            <a:r>
              <a:rPr lang="hr-HR" sz="1400" dirty="0"/>
              <a:t>više biti nekih predmeta kao takvih, </a:t>
            </a:r>
            <a:r>
              <a:rPr lang="hr-HR" sz="1400" dirty="0" smtClean="0"/>
              <a:t>uvest će se više učenja temeljenog na radu, praksi i projektima.</a:t>
            </a:r>
          </a:p>
          <a:p>
            <a:r>
              <a:rPr lang="hr-HR" sz="1400" dirty="0" smtClean="0"/>
              <a:t>Neki učenici </a:t>
            </a:r>
            <a:r>
              <a:rPr lang="hr-HR" sz="1400" dirty="0"/>
              <a:t>će usmjerenje birati tek nakon prvog ili drugog razreda. </a:t>
            </a:r>
            <a:r>
              <a:rPr lang="hr-HR" sz="1400" dirty="0" smtClean="0"/>
              <a:t>Npr. </a:t>
            </a:r>
            <a:r>
              <a:rPr lang="hr-HR" sz="1400" dirty="0"/>
              <a:t>učenik će upisati </a:t>
            </a:r>
            <a:r>
              <a:rPr lang="hr-HR" sz="1400" dirty="0" smtClean="0"/>
              <a:t>određeni smjer, a tek će se </a:t>
            </a:r>
            <a:r>
              <a:rPr lang="hr-HR" sz="1400" dirty="0"/>
              <a:t>kasnije odlučiti </a:t>
            </a:r>
            <a:r>
              <a:rPr lang="hr-HR" sz="1400" dirty="0" smtClean="0"/>
              <a:t>koje će zanimanje završiti.</a:t>
            </a:r>
          </a:p>
          <a:p>
            <a:r>
              <a:rPr lang="hr-HR" sz="1400" dirty="0" smtClean="0"/>
              <a:t>Određeni predmeti će ostati kao takvi, npr. općeobrazovni predmeti (POV, HJ, MAT, GEO, strani jezik, VJ, etika), a ostali predmeti će od sada biti moduli.</a:t>
            </a:r>
          </a:p>
          <a:p>
            <a:r>
              <a:rPr lang="hr-HR" sz="1400" dirty="0" smtClean="0"/>
              <a:t>Module će držati više nastavnika. Kako?</a:t>
            </a:r>
          </a:p>
          <a:p>
            <a:endParaRPr lang="hr-HR" dirty="0"/>
          </a:p>
          <a:p>
            <a:endParaRPr lang="hr-HR" dirty="0"/>
          </a:p>
        </p:txBody>
      </p:sp>
      <p:sp>
        <p:nvSpPr>
          <p:cNvPr id="4" name="Dijagram toka: Kraj 3"/>
          <p:cNvSpPr/>
          <p:nvPr/>
        </p:nvSpPr>
        <p:spPr>
          <a:xfrm>
            <a:off x="1249899" y="3381307"/>
            <a:ext cx="7094260" cy="1144644"/>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z="1200" dirty="0">
                <a:solidFill>
                  <a:schemeClr val="accent6">
                    <a:lumMod val="50000"/>
                  </a:schemeClr>
                </a:solidFill>
              </a:rPr>
              <a:t>Kako će </a:t>
            </a:r>
            <a:r>
              <a:rPr lang="hr-HR" sz="1200" dirty="0" smtClean="0">
                <a:solidFill>
                  <a:schemeClr val="accent6">
                    <a:lumMod val="50000"/>
                  </a:schemeClr>
                </a:solidFill>
              </a:rPr>
              <a:t>učenici imati </a:t>
            </a:r>
            <a:r>
              <a:rPr lang="hr-HR" sz="1200" dirty="0">
                <a:solidFill>
                  <a:schemeClr val="accent6">
                    <a:lumMod val="50000"/>
                  </a:schemeClr>
                </a:solidFill>
              </a:rPr>
              <a:t>strukovne </a:t>
            </a:r>
            <a:r>
              <a:rPr lang="hr-HR" sz="1200" dirty="0" smtClean="0">
                <a:solidFill>
                  <a:schemeClr val="accent6">
                    <a:lumMod val="50000"/>
                  </a:schemeClr>
                </a:solidFill>
              </a:rPr>
              <a:t>predmete iz npr. </a:t>
            </a:r>
            <a:r>
              <a:rPr lang="hr-HR" sz="1200" dirty="0" err="1">
                <a:solidFill>
                  <a:schemeClr val="accent6">
                    <a:lumMod val="50000"/>
                  </a:schemeClr>
                </a:solidFill>
              </a:rPr>
              <a:t>mehatronike</a:t>
            </a:r>
            <a:r>
              <a:rPr lang="hr-HR" sz="1200" dirty="0">
                <a:solidFill>
                  <a:schemeClr val="accent6">
                    <a:lumMod val="50000"/>
                  </a:schemeClr>
                </a:solidFill>
              </a:rPr>
              <a:t>, ako neće imati Fiziku kao predmet? Imat će Fiziku, samo ona više neće biti odvojena kao zaseban predmet koji predaje jedan nastavnik, već će na sate strukovnih predmeta dolaziti nastavnik Fizike. On će predavati teoriju i uz nastavnika strukovnog predmeta to odmah pokazati u praksi.</a:t>
            </a:r>
          </a:p>
        </p:txBody>
      </p:sp>
      <p:sp>
        <p:nvSpPr>
          <p:cNvPr id="3" name="Naslov 2"/>
          <p:cNvSpPr>
            <a:spLocks noGrp="1"/>
          </p:cNvSpPr>
          <p:nvPr>
            <p:ph type="title"/>
          </p:nvPr>
        </p:nvSpPr>
        <p:spPr/>
        <p:txBody>
          <a:bodyPr/>
          <a:lstStyle/>
          <a:p>
            <a:r>
              <a:rPr lang="hr-HR" dirty="0" smtClean="0"/>
              <a:t>Što je važno znati?</a:t>
            </a:r>
            <a:endParaRPr lang="hr-HR" dirty="0"/>
          </a:p>
        </p:txBody>
      </p:sp>
    </p:spTree>
    <p:extLst>
      <p:ext uri="{BB962C8B-B14F-4D97-AF65-F5344CB8AC3E}">
        <p14:creationId xmlns:p14="http://schemas.microsoft.com/office/powerpoint/2010/main" val="3903021664"/>
      </p:ext>
    </p:extLst>
  </p:cSld>
  <p:clrMapOvr>
    <a:masterClrMapping/>
  </p:clrMapOvr>
</p:sld>
</file>

<file path=ppt/theme/theme1.xml><?xml version="1.0" encoding="utf-8"?>
<a:theme xmlns:a="http://schemas.openxmlformats.org/drawingml/2006/main" name="Middle School Virtual Graduation  by Slidesgo">
  <a:themeElements>
    <a:clrScheme name="Simple Light">
      <a:dk1>
        <a:srgbClr val="002A49"/>
      </a:dk1>
      <a:lt1>
        <a:srgbClr val="DAF7D9"/>
      </a:lt1>
      <a:dk2>
        <a:srgbClr val="67EEE0"/>
      </a:dk2>
      <a:lt2>
        <a:srgbClr val="00AABB"/>
      </a:lt2>
      <a:accent1>
        <a:srgbClr val="156A87"/>
      </a:accent1>
      <a:accent2>
        <a:srgbClr val="0B3D62"/>
      </a:accent2>
      <a:accent3>
        <a:srgbClr val="FC5D2A"/>
      </a:accent3>
      <a:accent4>
        <a:srgbClr val="FF9A53"/>
      </a:accent4>
      <a:accent5>
        <a:srgbClr val="FFE57A"/>
      </a:accent5>
      <a:accent6>
        <a:srgbClr val="EACC78"/>
      </a:accent6>
      <a:hlink>
        <a:srgbClr val="002A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2A49"/>
    </a:dk1>
    <a:lt1>
      <a:srgbClr val="DAF7D9"/>
    </a:lt1>
    <a:dk2>
      <a:srgbClr val="67EEE0"/>
    </a:dk2>
    <a:lt2>
      <a:srgbClr val="00AABB"/>
    </a:lt2>
    <a:accent1>
      <a:srgbClr val="156A87"/>
    </a:accent1>
    <a:accent2>
      <a:srgbClr val="0B3D62"/>
    </a:accent2>
    <a:accent3>
      <a:srgbClr val="FC5D2A"/>
    </a:accent3>
    <a:accent4>
      <a:srgbClr val="FF9A53"/>
    </a:accent4>
    <a:accent5>
      <a:srgbClr val="FFE57A"/>
    </a:accent5>
    <a:accent6>
      <a:srgbClr val="EACC78"/>
    </a:accent6>
    <a:hlink>
      <a:srgbClr val="002A49"/>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17337</TotalTime>
  <Words>7882</Words>
  <Application>Microsoft Office PowerPoint</Application>
  <PresentationFormat>Prikaz na zaslonu (16:9)</PresentationFormat>
  <Paragraphs>548</Paragraphs>
  <Slides>103</Slides>
  <Notes>61</Notes>
  <HiddenSlides>0</HiddenSlides>
  <MMClips>0</MMClips>
  <ScaleCrop>false</ScaleCrop>
  <HeadingPairs>
    <vt:vector size="6" baseType="variant">
      <vt:variant>
        <vt:lpstr>Korišteni fontovi</vt:lpstr>
      </vt:variant>
      <vt:variant>
        <vt:i4>10</vt:i4>
      </vt:variant>
      <vt:variant>
        <vt:lpstr>Tema</vt:lpstr>
      </vt:variant>
      <vt:variant>
        <vt:i4>1</vt:i4>
      </vt:variant>
      <vt:variant>
        <vt:lpstr>Naslovi slajdova</vt:lpstr>
      </vt:variant>
      <vt:variant>
        <vt:i4>103</vt:i4>
      </vt:variant>
    </vt:vector>
  </HeadingPairs>
  <TitlesOfParts>
    <vt:vector size="114" baseType="lpstr">
      <vt:lpstr>Arial</vt:lpstr>
      <vt:lpstr>Times New Roman</vt:lpstr>
      <vt:lpstr>Barlow</vt:lpstr>
      <vt:lpstr>Big Shoulders Text</vt:lpstr>
      <vt:lpstr>Symbol</vt:lpstr>
      <vt:lpstr>Material Design Icons</vt:lpstr>
      <vt:lpstr>Big Shoulders Text SemiBold</vt:lpstr>
      <vt:lpstr>Calibri</vt:lpstr>
      <vt:lpstr>Didact Gothic</vt:lpstr>
      <vt:lpstr>Abel</vt:lpstr>
      <vt:lpstr>Middle School Virtual Graduation  by Slidesgo</vt:lpstr>
      <vt:lpstr>Idemo u srednju - Postupak prijava i upisa u srednju školu</vt:lpstr>
      <vt:lpstr>https://srednje.e-upisi.hr/ </vt:lpstr>
      <vt:lpstr>VIBER kanal za informiranje i obavještavanje o postupku prijava i upisa u srednje škole</vt:lpstr>
      <vt:lpstr>1.</vt:lpstr>
      <vt:lpstr>Zašto su dobri „online” upisi?</vt:lpstr>
      <vt:lpstr>Zadaci osnovne škole na upisima</vt:lpstr>
      <vt:lpstr>Upravni odjeli županija/gradova</vt:lpstr>
      <vt:lpstr>Srednje škole</vt:lpstr>
      <vt:lpstr>NATJEČAJ ZA UPIS UČENIKA</vt:lpstr>
      <vt:lpstr>Što vam se boduje prilikom upisa u srednju školu?</vt:lpstr>
      <vt:lpstr>Ono što se svima boduje… ZAJEDNIČKI ELEMENT</vt:lpstr>
      <vt:lpstr>Primjer bodovanja – OPĆA GIMNAZIJA (4 godine)</vt:lpstr>
      <vt:lpstr>Primjer bodovanja – PRODAVAČ (3 godine)</vt:lpstr>
      <vt:lpstr>Izračunaj bodove!   https://www.srednja.hr/srednja-kalkulator/</vt:lpstr>
      <vt:lpstr>Ono što se NEKIMA boduje… DODATNI ELEMENT</vt:lpstr>
      <vt:lpstr>Ono što se NEKIMA boduje… DODATNI ELEMENT</vt:lpstr>
      <vt:lpstr>Ono što se NEKIMA boduje… POSEBAN ELEMENT</vt:lpstr>
      <vt:lpstr>Ono što se NEKIMA boduje…</vt:lpstr>
      <vt:lpstr>Ono što se NEKIMA boduje…</vt:lpstr>
      <vt:lpstr>Ono što se NEKIMA boduje…</vt:lpstr>
      <vt:lpstr>VAŽNO!  PRAVO PREDNOSTI SE OSTVARUJE U SLUČAJU DA KANDIDAT  DIJELI ZADNJE MJESTO NA LJESTVICI PORETKA  S KANDIDATOM KOJI NE  OSTVARUJE PRAVO NA POSEBAN ELEMENT!</vt:lpstr>
      <vt:lpstr>Ono što se NEKIMA boduje…</vt:lpstr>
      <vt:lpstr>Ono što se NEKIMA boduje…</vt:lpstr>
      <vt:lpstr>VAŽNO!</vt:lpstr>
      <vt:lpstr>Kandidati s teškoćama u razvoju</vt:lpstr>
      <vt:lpstr>Kandidati s teškoćama u razvoju</vt:lpstr>
      <vt:lpstr>Kandidati s teškoćama u razvoju</vt:lpstr>
      <vt:lpstr>PROVJERA ZNANJA STRANOG JEZIKA</vt:lpstr>
      <vt:lpstr>BODOVNI PRAGOVI </vt:lpstr>
      <vt:lpstr>ZDRAVSTVENA SPOSOBNOST KANDIDATA</vt:lpstr>
      <vt:lpstr>KAKO SE VREDNUJE UKUPAN REZULTAT KANDIDATA?</vt:lpstr>
      <vt:lpstr>Zanimanja vezana uz OBRTE – Industrija i gospodarstvo (IG)</vt:lpstr>
      <vt:lpstr>VAŽNI DATUMI/ROKOVI – REDOVITI KANDIDATI</vt:lpstr>
      <vt:lpstr>VAŽNI DATUMI/ROKOVI – REDOVITI KANDIDATI</vt:lpstr>
      <vt:lpstr>VAŽNI DATUMI/ROKOVI – KANDIDATI S TEŠKOĆAMA U RAZVOJU</vt:lpstr>
      <vt:lpstr>Kako izgleda prijava učenika u sustav srednje.e-upisi.hr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Objašnjenje oznaka za dodatne bodove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vt:lpstr>
      <vt:lpstr>Kako izgleda prijava učenika u sustav srednje.e-upisi.hr </vt:lpstr>
      <vt:lpstr>PowerPoint prezentacija</vt:lpstr>
      <vt:lpstr>PowerPoint prezentacija</vt:lpstr>
      <vt:lpstr>PowerPoint prezentacija</vt:lpstr>
      <vt:lpstr>PowerPoint prezentacija</vt:lpstr>
      <vt:lpstr>Kako izgleda prijava učenika u sustav srednje.e-upisi.hr </vt:lpstr>
      <vt:lpstr>PowerPoint prezentacija</vt:lpstr>
      <vt:lpstr>PowerPoint prezentacija</vt:lpstr>
      <vt:lpstr>Kako izgleda prijava učenika u sustav srednje.e-upisi.hr </vt:lpstr>
      <vt:lpstr>PowerPoint prezentacija</vt:lpstr>
      <vt:lpstr>PowerPoint prezentacija</vt:lpstr>
      <vt:lpstr>Kartica „MOJI REZULTATI”</vt:lpstr>
      <vt:lpstr>LJESTVICE PORETKA</vt:lpstr>
      <vt:lpstr>Zašto se ne vidim na LJESTVICI iako imam dovoljan broj bodova?</vt:lpstr>
      <vt:lpstr>PODNOŠENJE PRIGOVORA!</vt:lpstr>
      <vt:lpstr>PowerPoint prezentacija</vt:lpstr>
      <vt:lpstr>PowerPoint prezentacija</vt:lpstr>
      <vt:lpstr>PowerPoint prezentacija</vt:lpstr>
      <vt:lpstr>Kako izgleda prijava učenika u sustav srednje.e-upisi.hr </vt:lpstr>
      <vt:lpstr>Što je UPISNICA?</vt:lpstr>
      <vt:lpstr>Kartica „MOJI REZULTATI”</vt:lpstr>
      <vt:lpstr>DAVANJE PRIVOLE RODITELJA ZA PROVJERU PODATAKA</vt:lpstr>
      <vt:lpstr>Za korištenje sustava e-Građani roditelj treba imati važeću vjerodajnicu najmanje niske razine sigurnosti. </vt:lpstr>
      <vt:lpstr>PowerPoint prezentacija</vt:lpstr>
      <vt:lpstr>PowerPoint prezentacija</vt:lpstr>
      <vt:lpstr>PowerPoint prezentacija</vt:lpstr>
      <vt:lpstr>PowerPoint prezentacija</vt:lpstr>
      <vt:lpstr>PowerPoint prezentacija</vt:lpstr>
      <vt:lpstr>UKRATKO O MODULARNOJ NASTAVI</vt:lpstr>
      <vt:lpstr>Što je važno znati?</vt:lpstr>
      <vt:lpstr>Što je važno znati?</vt:lpstr>
      <vt:lpstr>Sretno pri odabiru željenog zanimanja!</vt:lpstr>
      <vt:lpstr>Sretno pri odabiru svojega zanimanja!</vt:lpstr>
      <vt:lpstr>Za dodatnu pomoć možete kontaktirati Podršku obrazovnom sustavu pri CARNetu na elektroničkoj adresi: helpdesk@skole.hr ili telefonom na broj: 01/6661-500 svakim radnim danom od 8:00 – 20:00 sati.￼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Prijava u sustav srednje.e-upisi.hr</dc:title>
  <dc:creator>Korisnik</dc:creator>
  <cp:lastModifiedBy>Antonija Filipović</cp:lastModifiedBy>
  <cp:revision>150</cp:revision>
  <dcterms:modified xsi:type="dcterms:W3CDTF">2025-06-10T09:24:41Z</dcterms:modified>
</cp:coreProperties>
</file>